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4" autoAdjust="0"/>
    <p:restoredTop sz="94825" autoAdjust="0"/>
  </p:normalViewPr>
  <p:slideViewPr>
    <p:cSldViewPr snapToGrid="0" snapToObjects="1">
      <p:cViewPr varScale="1">
        <p:scale>
          <a:sx n="82" d="100"/>
          <a:sy n="82" d="100"/>
        </p:scale>
        <p:origin x="123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C8713ED-3070-4268-A220-0C360986FE64}" type="datetimeFigureOut">
              <a:rPr lang="en-US" smtClean="0"/>
              <a:t>6/3/2020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F3E67C4-2B97-4479-AF56-E65DA1662424}" type="slidenum">
              <a:rPr lang="en-US" smtClean="0"/>
              <a:t>‹#›</a:t>
            </a:fld>
            <a:endParaRPr lang="en-US"/>
          </a:p>
        </p:txBody>
      </p:sp>
    </p:spTree>
    <p:extLst>
      <p:ext uri="{BB962C8B-B14F-4D97-AF65-F5344CB8AC3E}">
        <p14:creationId xmlns:p14="http://schemas.microsoft.com/office/powerpoint/2010/main" val="42809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21/acsmacrolett.9b00649"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 Wang, H., </a:t>
            </a:r>
            <a:r>
              <a:rPr lang="en-US" sz="1200" kern="1200" dirty="0" err="1">
                <a:solidFill>
                  <a:schemeClr val="tx1"/>
                </a:solidFill>
                <a:effectLst/>
                <a:latin typeface="+mn-lt"/>
                <a:ea typeface="+mn-ea"/>
                <a:cs typeface="+mn-cs"/>
              </a:rPr>
              <a:t>Qiang</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Shamsabadi</a:t>
            </a:r>
            <a:r>
              <a:rPr lang="en-US" sz="1200" kern="1200" dirty="0">
                <a:solidFill>
                  <a:schemeClr val="tx1"/>
                </a:solidFill>
                <a:effectLst/>
                <a:latin typeface="+mn-lt"/>
                <a:ea typeface="+mn-ea"/>
                <a:cs typeface="+mn-cs"/>
              </a:rPr>
              <a:t>, A. A., </a:t>
            </a:r>
            <a:r>
              <a:rPr lang="en-US" sz="1200" kern="1200" dirty="0" err="1">
                <a:solidFill>
                  <a:schemeClr val="tx1"/>
                </a:solidFill>
                <a:effectLst/>
                <a:latin typeface="+mn-lt"/>
                <a:ea typeface="+mn-ea"/>
                <a:cs typeface="+mn-cs"/>
              </a:rPr>
              <a:t>Mazumder</a:t>
            </a:r>
            <a:r>
              <a:rPr lang="en-US" sz="1200" kern="1200" dirty="0">
                <a:solidFill>
                  <a:schemeClr val="tx1"/>
                </a:solidFill>
                <a:effectLst/>
                <a:latin typeface="+mn-lt"/>
                <a:ea typeface="+mn-ea"/>
                <a:cs typeface="+mn-cs"/>
              </a:rPr>
              <a:t>, P., </a:t>
            </a:r>
            <a:r>
              <a:rPr lang="en-US" sz="1200" b="1" kern="1200" dirty="0">
                <a:solidFill>
                  <a:schemeClr val="tx1"/>
                </a:solidFill>
                <a:effectLst/>
                <a:latin typeface="+mn-lt"/>
                <a:ea typeface="+mn-ea"/>
                <a:cs typeface="+mn-cs"/>
              </a:rPr>
              <a:t>Turner, K. T., Lee, D., </a:t>
            </a:r>
            <a:r>
              <a:rPr lang="en-US" sz="1200" b="1" kern="1200" dirty="0" err="1">
                <a:solidFill>
                  <a:schemeClr val="tx1"/>
                </a:solidFill>
                <a:effectLst/>
                <a:latin typeface="+mn-lt"/>
                <a:ea typeface="+mn-ea"/>
                <a:cs typeface="+mn-cs"/>
              </a:rPr>
              <a:t>Fakhraai</a:t>
            </a:r>
            <a:r>
              <a:rPr lang="en-US" sz="1200" b="1" kern="1200" dirty="0">
                <a:solidFill>
                  <a:schemeClr val="tx1"/>
                </a:solidFill>
                <a:effectLst/>
                <a:latin typeface="+mn-lt"/>
                <a:ea typeface="+mn-ea"/>
                <a:cs typeface="+mn-cs"/>
              </a:rPr>
              <a:t>, Z.</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Thermal Degradation of Polystyrene under Extreme Nanoconfinement</a:t>
            </a:r>
            <a:r>
              <a:rPr lang="en-US" sz="1200" kern="1200" dirty="0">
                <a:solidFill>
                  <a:schemeClr val="tx1"/>
                </a:solidFill>
                <a:effectLst/>
                <a:latin typeface="+mn-lt"/>
                <a:ea typeface="+mn-ea"/>
                <a:cs typeface="+mn-cs"/>
              </a:rPr>
              <a:t>. ACS Macro Letters </a:t>
            </a:r>
            <a:r>
              <a:rPr lang="en-US" sz="1200" b="1" kern="12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1413-1418 (2019). </a:t>
            </a:r>
            <a:r>
              <a:rPr lang="en-US" sz="1200" u="sng" kern="1200" dirty="0">
                <a:solidFill>
                  <a:schemeClr val="tx1"/>
                </a:solidFill>
                <a:effectLst/>
                <a:latin typeface="+mn-lt"/>
                <a:ea typeface="+mn-ea"/>
                <a:cs typeface="+mn-cs"/>
                <a:hlinkClick r:id="rId3"/>
              </a:rPr>
              <a:t>https://doi.org/10.1021/acsmacrolett.9b00649</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3E67C4-2B97-4479-AF56-E65DA1662424}" type="slidenum">
              <a:rPr lang="en-US" smtClean="0"/>
              <a:t>1</a:t>
            </a:fld>
            <a:endParaRPr lang="en-US"/>
          </a:p>
        </p:txBody>
      </p:sp>
    </p:spTree>
    <p:extLst>
      <p:ext uri="{BB962C8B-B14F-4D97-AF65-F5344CB8AC3E}">
        <p14:creationId xmlns:p14="http://schemas.microsoft.com/office/powerpoint/2010/main" val="114441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6/3/2020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10532"/>
            <a:ext cx="5486400" cy="803867"/>
          </a:xfrm>
        </p:spPr>
        <p:txBody>
          <a:bodyPr anchor="ctr"/>
          <a:lstStyle/>
          <a:p>
            <a:r>
              <a:rPr lang="en-US" sz="1800" b="1" dirty="0">
                <a:solidFill>
                  <a:schemeClr val="tx1"/>
                </a:solidFill>
              </a:rPr>
              <a:t>Thermal Degradation of Polymers under Extreme Nanoconfinement</a:t>
            </a:r>
          </a:p>
        </p:txBody>
      </p:sp>
      <p:sp>
        <p:nvSpPr>
          <p:cNvPr id="7" name="Rectangle 6"/>
          <p:cNvSpPr/>
          <p:nvPr/>
        </p:nvSpPr>
        <p:spPr>
          <a:xfrm>
            <a:off x="4403652" y="1014660"/>
            <a:ext cx="4659960" cy="461665"/>
          </a:xfrm>
          <a:prstGeom prst="rect">
            <a:avLst/>
          </a:prstGeom>
        </p:spPr>
        <p:txBody>
          <a:bodyPr wrap="square" anchor="ctr">
            <a:spAutoFit/>
          </a:bodyPr>
          <a:lstStyle/>
          <a:p>
            <a:r>
              <a:rPr lang="pt-BR" sz="1200" b="1" dirty="0">
                <a:solidFill>
                  <a:schemeClr val="bg1"/>
                </a:solidFill>
              </a:rPr>
              <a:t>H. Wang, Y. Qiang, A. A. Shamsabadi, P. Mazumder, K. T. Turner, D. Lee, Z. Fakhraai, </a:t>
            </a:r>
            <a:r>
              <a:rPr lang="en-US" sz="1200" b="1" dirty="0">
                <a:solidFill>
                  <a:schemeClr val="bg1"/>
                </a:solidFill>
              </a:rPr>
              <a:t>University of Pennsylvania</a:t>
            </a:r>
          </a:p>
        </p:txBody>
      </p:sp>
      <p:sp>
        <p:nvSpPr>
          <p:cNvPr id="8" name="Rectangle 7"/>
          <p:cNvSpPr/>
          <p:nvPr/>
        </p:nvSpPr>
        <p:spPr>
          <a:xfrm>
            <a:off x="152400" y="300752"/>
            <a:ext cx="2759824" cy="369332"/>
          </a:xfrm>
          <a:prstGeom prst="rect">
            <a:avLst/>
          </a:prstGeom>
        </p:spPr>
        <p:txBody>
          <a:bodyPr wrap="square" anchor="ctr">
            <a:spAutoFit/>
          </a:bodyPr>
          <a:lstStyle/>
          <a:p>
            <a:r>
              <a:rPr lang="en-US" b="1" dirty="0">
                <a:solidFill>
                  <a:schemeClr val="bg1"/>
                </a:solidFill>
              </a:rPr>
              <a:t>DMR: 1720530</a:t>
            </a:r>
          </a:p>
        </p:txBody>
      </p:sp>
      <p:sp>
        <p:nvSpPr>
          <p:cNvPr id="9" name="Text Box 28"/>
          <p:cNvSpPr txBox="1">
            <a:spLocks noChangeArrowheads="1"/>
          </p:cNvSpPr>
          <p:nvPr/>
        </p:nvSpPr>
        <p:spPr bwMode="auto">
          <a:xfrm>
            <a:off x="251087" y="1523060"/>
            <a:ext cx="465996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250" dirty="0"/>
              <a:t>A collaboration between members of IRG-1 (</a:t>
            </a:r>
            <a:r>
              <a:rPr lang="en-US" sz="1250" b="1" dirty="0"/>
              <a:t>Fakhraai, Lee, Turner</a:t>
            </a:r>
            <a:r>
              <a:rPr lang="en-US" sz="1250" dirty="0"/>
              <a:t>) explored the properties of disordered packings in different environments. Specifically, they investigated the effects of extreme confinement on the thermal properties of polymer-infiltrated nanoparticle films. The films are formed using capillary-rise infiltration (</a:t>
            </a:r>
            <a:r>
              <a:rPr lang="en-US" sz="1250" dirty="0" err="1"/>
              <a:t>CaRI</a:t>
            </a:r>
            <a:r>
              <a:rPr lang="en-US" sz="1250" dirty="0"/>
              <a:t>) method in which polymer (polystyrene [PS]) is infiltrated into a nanoparticle film to form highly confined disordered solids (</a:t>
            </a:r>
            <a:r>
              <a:rPr lang="en-US" sz="1250" b="1" i="1" dirty="0"/>
              <a:t>top panel</a:t>
            </a:r>
            <a:r>
              <a:rPr lang="en-US" sz="1250" dirty="0"/>
              <a:t>). Their results show that extreme nanoconfinement can significantly improve the thermal stability of PS and reduce its flammability. That is, spatial confinement enhancement the thermal stability of pure PS in ambient conditions. Experiments show that both the characteristic time of degradation, and the activation energy for degradation, increase with increasing degree of confinement, which has a strong correlation with the increased </a:t>
            </a:r>
            <a:r>
              <a:rPr lang="en-US" sz="1250" i="1" dirty="0"/>
              <a:t>glass transition temperature (</a:t>
            </a:r>
            <a:r>
              <a:rPr lang="en-US" sz="1250" i="1" dirty="0" err="1"/>
              <a:t>T</a:t>
            </a:r>
            <a:r>
              <a:rPr lang="en-US" sz="1250" i="1" baseline="-25000" dirty="0" err="1"/>
              <a:t>g</a:t>
            </a:r>
            <a:r>
              <a:rPr lang="en-US" sz="1250" i="1" dirty="0"/>
              <a:t>) </a:t>
            </a:r>
            <a:r>
              <a:rPr lang="en-US" sz="1250" dirty="0"/>
              <a:t>(</a:t>
            </a:r>
            <a:r>
              <a:rPr lang="en-US" sz="1250" b="1" i="1" dirty="0"/>
              <a:t>bottom panel</a:t>
            </a:r>
            <a:r>
              <a:rPr lang="en-US" sz="1250" dirty="0"/>
              <a:t>). Degradation starts from the film surface and centers of large voids, suggesting a diffusion-limited process. The group is now exploring the properties of these confined films as a function of interfacial interactions, polymer rigidity and molecular weight.</a:t>
            </a:r>
          </a:p>
        </p:txBody>
      </p:sp>
      <p:sp>
        <p:nvSpPr>
          <p:cNvPr id="11" name="Rectangle 37"/>
          <p:cNvSpPr>
            <a:spLocks noChangeArrowheads="1"/>
          </p:cNvSpPr>
          <p:nvPr/>
        </p:nvSpPr>
        <p:spPr bwMode="auto">
          <a:xfrm>
            <a:off x="5126804" y="1658618"/>
            <a:ext cx="3821252" cy="45206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723254" cy="276999"/>
          </a:xfrm>
          <a:prstGeom prst="rect">
            <a:avLst/>
          </a:prstGeom>
        </p:spPr>
        <p:txBody>
          <a:bodyPr wrap="square" anchor="ctr">
            <a:spAutoFit/>
          </a:bodyPr>
          <a:lstStyle/>
          <a:p>
            <a:r>
              <a:rPr lang="en-US" sz="1200" b="1" dirty="0">
                <a:solidFill>
                  <a:srgbClr val="002060"/>
                </a:solidFill>
              </a:rPr>
              <a:t>2020</a:t>
            </a:r>
          </a:p>
        </p:txBody>
      </p:sp>
      <p:pic>
        <p:nvPicPr>
          <p:cNvPr id="13" name="Picture 12" descr="Figure: capillary-rise infiltration (CaRI) method in which polymer (polystyrene) is infiltrated into a nanoparticle film  to form highly confined states ">
            <a:extLst>
              <a:ext uri="{FF2B5EF4-FFF2-40B4-BE49-F238E27FC236}">
                <a16:creationId xmlns:a16="http://schemas.microsoft.com/office/drawing/2014/main" id="{142CECD7-AEFB-4232-884A-88518F4D9B88}"/>
              </a:ext>
            </a:extLst>
          </p:cNvPr>
          <p:cNvPicPr/>
          <p:nvPr/>
        </p:nvPicPr>
        <p:blipFill rotWithShape="1">
          <a:blip r:embed="rId3">
            <a:extLst>
              <a:ext uri="{28A0092B-C50C-407E-A947-70E740481C1C}">
                <a14:useLocalDpi xmlns:a14="http://schemas.microsoft.com/office/drawing/2010/main" val="0"/>
              </a:ext>
            </a:extLst>
          </a:blip>
          <a:srcRect r="44172"/>
          <a:stretch/>
        </p:blipFill>
        <p:spPr bwMode="auto">
          <a:xfrm>
            <a:off x="5250094" y="1739973"/>
            <a:ext cx="3575407" cy="2164046"/>
          </a:xfrm>
          <a:prstGeom prst="rect">
            <a:avLst/>
          </a:prstGeom>
          <a:noFill/>
        </p:spPr>
      </p:pic>
      <p:pic>
        <p:nvPicPr>
          <p:cNvPr id="14" name="Picture 13" descr="Figure: Experiments show that both the characteristic time of degradation and the activation energy for degradation increase, with values that correlate with increased Tg in these systems ">
            <a:extLst>
              <a:ext uri="{FF2B5EF4-FFF2-40B4-BE49-F238E27FC236}">
                <a16:creationId xmlns:a16="http://schemas.microsoft.com/office/drawing/2014/main" id="{59710827-F301-4565-958B-DEA769071C30}"/>
              </a:ext>
            </a:extLst>
          </p:cNvPr>
          <p:cNvPicPr/>
          <p:nvPr/>
        </p:nvPicPr>
        <p:blipFill rotWithShape="1">
          <a:blip r:embed="rId3">
            <a:extLst>
              <a:ext uri="{28A0092B-C50C-407E-A947-70E740481C1C}">
                <a14:useLocalDpi xmlns:a14="http://schemas.microsoft.com/office/drawing/2010/main" val="0"/>
              </a:ext>
            </a:extLst>
          </a:blip>
          <a:srcRect l="56506"/>
          <a:stretch/>
        </p:blipFill>
        <p:spPr bwMode="auto">
          <a:xfrm>
            <a:off x="5758492" y="4074452"/>
            <a:ext cx="2564626" cy="2008639"/>
          </a:xfrm>
          <a:prstGeom prst="rect">
            <a:avLst/>
          </a:prstGeom>
          <a:noFill/>
        </p:spPr>
      </p:pic>
      <p:sp>
        <p:nvSpPr>
          <p:cNvPr id="5" name="Rectangle 4">
            <a:extLst>
              <a:ext uri="{FF2B5EF4-FFF2-40B4-BE49-F238E27FC236}">
                <a16:creationId xmlns:a16="http://schemas.microsoft.com/office/drawing/2014/main" id="{46E1A239-E4F4-4182-8F51-C22651F8F254}"/>
              </a:ext>
            </a:extLst>
          </p:cNvPr>
          <p:cNvSpPr/>
          <p:nvPr/>
        </p:nvSpPr>
        <p:spPr>
          <a:xfrm>
            <a:off x="295067" y="5458826"/>
            <a:ext cx="4572000" cy="646331"/>
          </a:xfrm>
          <a:prstGeom prst="rect">
            <a:avLst/>
          </a:prstGeom>
        </p:spPr>
        <p:txBody>
          <a:bodyPr>
            <a:spAutoFit/>
          </a:bodyPr>
          <a:lstStyle/>
          <a:p>
            <a:pPr lvl="0" defTabSz="914400"/>
            <a:r>
              <a:rPr lang="en-US" sz="1200" dirty="0">
                <a:solidFill>
                  <a:prstClr val="black"/>
                </a:solidFill>
                <a:latin typeface="Times New Roman" panose="02020603050405020304" pitchFamily="18" charset="0"/>
                <a:cs typeface="Times New Roman" panose="02020603050405020304" pitchFamily="18" charset="0"/>
              </a:rPr>
              <a:t>Wang, H., </a:t>
            </a:r>
            <a:r>
              <a:rPr lang="en-US" sz="1200" dirty="0" err="1">
                <a:solidFill>
                  <a:prstClr val="black"/>
                </a:solidFill>
                <a:latin typeface="Times New Roman" panose="02020603050405020304" pitchFamily="18" charset="0"/>
                <a:cs typeface="Times New Roman" panose="02020603050405020304" pitchFamily="18" charset="0"/>
              </a:rPr>
              <a:t>Qiang</a:t>
            </a:r>
            <a:r>
              <a:rPr lang="en-US" sz="1200" dirty="0">
                <a:solidFill>
                  <a:prstClr val="black"/>
                </a:solidFill>
                <a:latin typeface="Times New Roman" panose="02020603050405020304" pitchFamily="18" charset="0"/>
                <a:cs typeface="Times New Roman" panose="02020603050405020304" pitchFamily="18" charset="0"/>
              </a:rPr>
              <a:t>, Y., </a:t>
            </a:r>
            <a:r>
              <a:rPr lang="en-US" sz="1200" dirty="0" err="1">
                <a:solidFill>
                  <a:prstClr val="black"/>
                </a:solidFill>
                <a:latin typeface="Times New Roman" panose="02020603050405020304" pitchFamily="18" charset="0"/>
                <a:cs typeface="Times New Roman" panose="02020603050405020304" pitchFamily="18" charset="0"/>
              </a:rPr>
              <a:t>Shamsabadi</a:t>
            </a:r>
            <a:r>
              <a:rPr lang="en-US" sz="1200" dirty="0">
                <a:solidFill>
                  <a:prstClr val="black"/>
                </a:solidFill>
                <a:latin typeface="Times New Roman" panose="02020603050405020304" pitchFamily="18" charset="0"/>
                <a:cs typeface="Times New Roman" panose="02020603050405020304" pitchFamily="18" charset="0"/>
              </a:rPr>
              <a:t>, A. A., </a:t>
            </a:r>
            <a:r>
              <a:rPr lang="en-US" sz="1200" dirty="0" err="1">
                <a:solidFill>
                  <a:prstClr val="black"/>
                </a:solidFill>
                <a:latin typeface="Times New Roman" panose="02020603050405020304" pitchFamily="18" charset="0"/>
                <a:cs typeface="Times New Roman" panose="02020603050405020304" pitchFamily="18" charset="0"/>
              </a:rPr>
              <a:t>Mazumder</a:t>
            </a:r>
            <a:r>
              <a:rPr lang="en-US" sz="1200" dirty="0">
                <a:solidFill>
                  <a:prstClr val="black"/>
                </a:solidFill>
                <a:latin typeface="Times New Roman" panose="02020603050405020304" pitchFamily="18" charset="0"/>
                <a:cs typeface="Times New Roman" panose="02020603050405020304" pitchFamily="18" charset="0"/>
              </a:rPr>
              <a:t>, P., </a:t>
            </a:r>
            <a:r>
              <a:rPr lang="en-US" sz="1200" b="1" dirty="0">
                <a:solidFill>
                  <a:prstClr val="black"/>
                </a:solidFill>
                <a:latin typeface="Times New Roman" panose="02020603050405020304" pitchFamily="18" charset="0"/>
                <a:cs typeface="Times New Roman" panose="02020603050405020304" pitchFamily="18" charset="0"/>
              </a:rPr>
              <a:t>Turner, K. T., Lee, D., </a:t>
            </a:r>
            <a:r>
              <a:rPr lang="en-US" sz="1200" b="1" dirty="0" err="1">
                <a:solidFill>
                  <a:prstClr val="black"/>
                </a:solidFill>
                <a:latin typeface="Times New Roman" panose="02020603050405020304" pitchFamily="18" charset="0"/>
                <a:cs typeface="Times New Roman" panose="02020603050405020304" pitchFamily="18" charset="0"/>
              </a:rPr>
              <a:t>Fakhraai</a:t>
            </a:r>
            <a:r>
              <a:rPr lang="en-US" sz="1200" b="1" dirty="0">
                <a:solidFill>
                  <a:prstClr val="black"/>
                </a:solidFill>
                <a:latin typeface="Times New Roman" panose="02020603050405020304" pitchFamily="18" charset="0"/>
                <a:cs typeface="Times New Roman" panose="02020603050405020304" pitchFamily="18" charset="0"/>
              </a:rPr>
              <a:t>, Z.</a:t>
            </a:r>
            <a:r>
              <a:rPr lang="en-US" sz="1200" dirty="0">
                <a:solidFill>
                  <a:prstClr val="black"/>
                </a:solidFill>
                <a:latin typeface="Times New Roman" panose="02020603050405020304" pitchFamily="18" charset="0"/>
                <a:cs typeface="Times New Roman" panose="02020603050405020304" pitchFamily="18" charset="0"/>
              </a:rPr>
              <a:t>. Thermal Degradation of Polystyrene under Extreme Nanoconfinement. </a:t>
            </a:r>
            <a:r>
              <a:rPr lang="en-US" sz="1200" i="1" dirty="0">
                <a:solidFill>
                  <a:prstClr val="black"/>
                </a:solidFill>
                <a:latin typeface="Times New Roman" panose="02020603050405020304" pitchFamily="18" charset="0"/>
                <a:cs typeface="Times New Roman" panose="02020603050405020304" pitchFamily="18" charset="0"/>
              </a:rPr>
              <a:t>ACS Macro Letters </a:t>
            </a:r>
            <a:r>
              <a:rPr lang="en-US" sz="1200" b="1" dirty="0">
                <a:solidFill>
                  <a:prstClr val="black"/>
                </a:solidFill>
                <a:latin typeface="Times New Roman" panose="02020603050405020304" pitchFamily="18" charset="0"/>
                <a:cs typeface="Times New Roman" panose="02020603050405020304" pitchFamily="18" charset="0"/>
              </a:rPr>
              <a:t>8</a:t>
            </a:r>
            <a:r>
              <a:rPr lang="en-US" sz="1200" dirty="0">
                <a:solidFill>
                  <a:prstClr val="black"/>
                </a:solidFill>
                <a:latin typeface="Times New Roman" panose="02020603050405020304" pitchFamily="18" charset="0"/>
                <a:cs typeface="Times New Roman" panose="02020603050405020304" pitchFamily="18" charset="0"/>
              </a:rPr>
              <a:t>, 1413-1418 (2019). </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12048</TotalTime>
  <Words>353</Words>
  <Application>Microsoft Office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News Gothic MT</vt:lpstr>
      <vt:lpstr>Times New Roman</vt:lpstr>
      <vt:lpstr>Wingdings 2</vt:lpstr>
      <vt:lpstr>Breeze</vt:lpstr>
      <vt:lpstr>Thermal Degradation of Polymers under Extreme Nanoconfinement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Macera, Felice</cp:lastModifiedBy>
  <cp:revision>64</cp:revision>
  <cp:lastPrinted>2016-08-01T15:14:13Z</cp:lastPrinted>
  <dcterms:created xsi:type="dcterms:W3CDTF">2016-07-19T18:16:54Z</dcterms:created>
  <dcterms:modified xsi:type="dcterms:W3CDTF">2020-06-03T13:46:27Z</dcterms:modified>
  <cp:category/>
</cp:coreProperties>
</file>