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1" r:id="rId2"/>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BF3C3"/>
    <a:srgbClr val="CCCCFF"/>
    <a:srgbClr val="FFFF00"/>
    <a:srgbClr val="FFCC00"/>
    <a:srgbClr val="3366FF"/>
    <a:srgbClr val="33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6" autoAdjust="0"/>
  </p:normalViewPr>
  <p:slideViewPr>
    <p:cSldViewPr>
      <p:cViewPr>
        <p:scale>
          <a:sx n="94" d="100"/>
          <a:sy n="94" d="100"/>
        </p:scale>
        <p:origin x="-2220"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222"/>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defTabSz="862013">
              <a:defRPr sz="110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362585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algn="r" defTabSz="862013">
              <a:defRPr sz="1100">
                <a:latin typeface="Arial" charset="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39763" y="4125913"/>
            <a:ext cx="5121275" cy="3910012"/>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250238"/>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defTabSz="862013">
              <a:defRPr sz="110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625850" y="8250238"/>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algn="r" defTabSz="862013">
              <a:defRPr sz="1100"/>
            </a:lvl1pPr>
          </a:lstStyle>
          <a:p>
            <a:fld id="{F0E0C882-82A2-4AE6-A45E-9CDD6A74B083}" type="slidenum">
              <a:rPr lang="en-US"/>
              <a:pPr/>
              <a:t>‹#›</a:t>
            </a:fld>
            <a:endParaRPr lang="en-US"/>
          </a:p>
        </p:txBody>
      </p:sp>
    </p:spTree>
    <p:extLst>
      <p:ext uri="{BB962C8B-B14F-4D97-AF65-F5344CB8AC3E}">
        <p14:creationId xmlns:p14="http://schemas.microsoft.com/office/powerpoint/2010/main" val="1965279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B6CD7FE-1095-440C-BE4D-AFD148D89E8D}"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dirty="0" smtClean="0">
                <a:latin typeface="Times New Roman" pitchFamily="-1" charset="0"/>
              </a:rPr>
              <a:t>Using a semi-fluorinated rod-like molecule that forms </a:t>
            </a:r>
            <a:r>
              <a:rPr lang="en-US" dirty="0" err="1" smtClean="0">
                <a:latin typeface="Times New Roman" pitchFamily="-1" charset="0"/>
              </a:rPr>
              <a:t>smectics</a:t>
            </a:r>
            <a:r>
              <a:rPr lang="en-US" dirty="0" smtClean="0">
                <a:latin typeface="Times New Roman" pitchFamily="-1" charset="0"/>
              </a:rPr>
              <a:t> A  Planar anchoring at cylinder sides and at tops but frustrated at base of cell</a:t>
            </a:r>
          </a:p>
          <a:p>
            <a:endParaRPr lang="en-US" dirty="0" smtClean="0">
              <a:latin typeface="Times New Roman" pitchFamily="-1" charset="0"/>
            </a:endParaRPr>
          </a:p>
          <a:p>
            <a:r>
              <a:rPr lang="en-US" dirty="0" smtClean="0">
                <a:latin typeface="Times New Roman" pitchFamily="-1" charset="0"/>
              </a:rPr>
              <a:t>(Kent state 2007 Nature Materials) 4’(5,5,6,6,7,7,8,8,9,9,10,10,11,-11,12,12,12-heptadecaflu-orododecyloxy)-biphenyl-4-carboxylic acid ethyl ester</a:t>
            </a:r>
          </a:p>
          <a:p>
            <a:endParaRPr lang="en-US" dirty="0" smtClean="0">
              <a:latin typeface="Times New Roman" pitchFamily="-1" charset="0"/>
            </a:endParaRPr>
          </a:p>
          <a:p>
            <a:r>
              <a:rPr lang="en-US" dirty="0" smtClean="0">
                <a:latin typeface="Times New Roman" pitchFamily="-1" charset="0"/>
              </a:rPr>
              <a:t>In </a:t>
            </a:r>
            <a:r>
              <a:rPr lang="en-US" dirty="0" err="1" smtClean="0">
                <a:latin typeface="Times New Roman" pitchFamily="-1" charset="0"/>
              </a:rPr>
              <a:t>SmA</a:t>
            </a:r>
            <a:r>
              <a:rPr lang="en-US" dirty="0" smtClean="0">
                <a:latin typeface="Times New Roman" pitchFamily="-1" charset="0"/>
              </a:rPr>
              <a:t> phase: Forms a highly ordered triangular lattice of TFCDs with a lattice constant on the order of a few microns.  DIMPLE; </a:t>
            </a:r>
            <a:r>
              <a:rPr lang="en-US" dirty="0" err="1" smtClean="0">
                <a:latin typeface="Times New Roman" pitchFamily="-1" charset="0"/>
              </a:rPr>
              <a:t>superhydrophobic</a:t>
            </a:r>
            <a:r>
              <a:rPr lang="en-US" dirty="0" smtClean="0">
                <a:latin typeface="Times New Roman" pitchFamily="-1" charset="0"/>
              </a:rPr>
              <a:t> properties</a:t>
            </a:r>
            <a:endParaRPr lang="en-US" dirty="0" smtClean="0"/>
          </a:p>
          <a:p>
            <a:endParaRPr lang="en-US" dirty="0" smtClean="0"/>
          </a:p>
          <a:p>
            <a:r>
              <a:rPr lang="en-US" dirty="0" smtClean="0"/>
              <a:t>By confinement in </a:t>
            </a:r>
            <a:r>
              <a:rPr lang="en-US" dirty="0" err="1" smtClean="0"/>
              <a:t>micropost</a:t>
            </a:r>
            <a:r>
              <a:rPr lang="en-US" dirty="0" smtClean="0"/>
              <a:t> with square lattice—</a:t>
            </a:r>
            <a:r>
              <a:rPr lang="en-US" dirty="0" smtClean="0">
                <a:latin typeface="Times New Roman" pitchFamily="-1" charset="0"/>
              </a:rPr>
              <a:t> </a:t>
            </a:r>
            <a:r>
              <a:rPr lang="en-US" dirty="0" err="1" smtClean="0">
                <a:latin typeface="Times New Roman" pitchFamily="-1" charset="0"/>
              </a:rPr>
              <a:t>Homeotropic</a:t>
            </a:r>
            <a:r>
              <a:rPr lang="en-US" dirty="0" smtClean="0">
                <a:latin typeface="Times New Roman" pitchFamily="-1" charset="0"/>
              </a:rPr>
              <a:t> anchoring on post, planar at free surface: TFCDs adopt a square habit with the lattice constant of the </a:t>
            </a:r>
            <a:r>
              <a:rPr lang="en-US" dirty="0" err="1" smtClean="0">
                <a:latin typeface="Times New Roman" pitchFamily="-1" charset="0"/>
              </a:rPr>
              <a:t>microposts</a:t>
            </a:r>
            <a:r>
              <a:rPr lang="en-US" dirty="0" smtClean="0">
                <a:latin typeface="Times New Roman" pitchFamily="-1" charset="0"/>
              </a:rPr>
              <a:t>.   At wide enough spacing, see 2 interpenetrating square lattices: reminiscent of laterally unconfined triangular lattice. </a:t>
            </a:r>
          </a:p>
          <a:p>
            <a:endParaRPr lang="en-US" dirty="0" smtClean="0">
              <a:latin typeface="Times New Roman" pitchFamily="-1" charset="0"/>
            </a:endParaRPr>
          </a:p>
          <a:p>
            <a:r>
              <a:rPr lang="en-US" dirty="0" smtClean="0">
                <a:latin typeface="Times New Roman" pitchFamily="-1" charset="0"/>
              </a:rPr>
              <a:t>Scalloped  </a:t>
            </a:r>
            <a:r>
              <a:rPr lang="en-US" dirty="0" err="1" smtClean="0">
                <a:latin typeface="Times New Roman" pitchFamily="-1" charset="0"/>
              </a:rPr>
              <a:t>microposts</a:t>
            </a:r>
            <a:r>
              <a:rPr lang="en-US" dirty="0" smtClean="0">
                <a:latin typeface="Times New Roman" pitchFamily="-1" charset="0"/>
              </a:rPr>
              <a:t> with gradient spacing on either side of </a:t>
            </a:r>
            <a:r>
              <a:rPr lang="en-US" dirty="0" err="1" smtClean="0">
                <a:latin typeface="Times New Roman" pitchFamily="-1" charset="0"/>
              </a:rPr>
              <a:t>micropost</a:t>
            </a:r>
            <a:r>
              <a:rPr lang="en-US" dirty="0" smtClean="0">
                <a:latin typeface="Times New Roman" pitchFamily="-1" charset="0"/>
              </a:rPr>
              <a:t>: can create splay between layers and step-defects at free surface- potentially interesting wetting properties </a:t>
            </a:r>
          </a:p>
          <a:p>
            <a:endParaRPr lang="en-US" dirty="0" smtClean="0">
              <a:latin typeface="Times New Roman" pitchFamily="-1" charset="0"/>
            </a:endParaRPr>
          </a:p>
          <a:p>
            <a:r>
              <a:rPr lang="en-US" dirty="0" err="1" smtClean="0"/>
              <a:t>Apiradee's</a:t>
            </a:r>
            <a:r>
              <a:rPr lang="en-US" dirty="0" smtClean="0"/>
              <a:t> recent results show that we can change 1) TFCD symmetry (directed by the pillar's symmetry) and 2) TFCD periodicity (when using hexagonal array pillars with spacing less than the natural period of TFCD on flat surface)</a:t>
            </a:r>
          </a:p>
          <a:p>
            <a:r>
              <a:rPr lang="en-US" dirty="0" smtClean="0"/>
              <a:t/>
            </a:r>
            <a:br>
              <a:rPr lang="en-US" dirty="0" smtClean="0"/>
            </a:br>
            <a:r>
              <a:rPr lang="en-US" dirty="0" smtClean="0"/>
              <a:t>2) here are additional two cartoons on TFCD assembly on pillars.</a:t>
            </a:r>
          </a:p>
          <a:p>
            <a:r>
              <a:rPr lang="en-US" dirty="0" smtClean="0"/>
              <a:t/>
            </a:r>
            <a:br>
              <a:rPr lang="en-US" dirty="0" smtClean="0"/>
            </a:br>
            <a:r>
              <a:rPr lang="en-US" dirty="0" smtClean="0">
                <a:latin typeface="Times New Roman" pitchFamily="-1" charset="0"/>
              </a:rPr>
              <a:t>Path forward– seed 3D structures ‘</a:t>
            </a:r>
            <a:r>
              <a:rPr lang="en-US" dirty="0" err="1" smtClean="0">
                <a:latin typeface="Times New Roman" pitchFamily="-1" charset="0"/>
              </a:rPr>
              <a:t>epitaxially</a:t>
            </a:r>
            <a:r>
              <a:rPr lang="en-US" dirty="0" smtClean="0">
                <a:latin typeface="Times New Roman" pitchFamily="-1" charset="0"/>
              </a:rPr>
              <a:t>’ by pinning TFCDs on </a:t>
            </a:r>
            <a:r>
              <a:rPr lang="en-US" dirty="0" err="1" smtClean="0">
                <a:latin typeface="Times New Roman" pitchFamily="-1" charset="0"/>
              </a:rPr>
              <a:t>microposts</a:t>
            </a:r>
            <a:r>
              <a:rPr lang="en-US" dirty="0" smtClean="0">
                <a:latin typeface="Times New Roman" pitchFamily="-1" charset="0"/>
              </a:rPr>
              <a:t> in thicker LC layers</a:t>
            </a:r>
            <a:endParaRPr lang="en-US" dirty="0" smtClean="0"/>
          </a:p>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764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769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FF"/>
            </a:gs>
            <a:gs pos="100000">
              <a:srgbClr val="182F76"/>
            </a:gs>
          </a:gsLst>
          <a:lin ang="2700000" scaled="1"/>
        </a:gra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587375" y="6553200"/>
            <a:ext cx="8556625" cy="271463"/>
          </a:xfrm>
          <a:prstGeom prst="rect">
            <a:avLst/>
          </a:prstGeom>
          <a:gradFill rotWithShape="0">
            <a:gsLst>
              <a:gs pos="0">
                <a:srgbClr val="573B9D"/>
              </a:gs>
              <a:gs pos="100000">
                <a:srgbClr val="000050"/>
              </a:gs>
            </a:gsLst>
            <a:lin ang="0" scaled="1"/>
          </a:gradFill>
          <a:ln w="9525">
            <a:noFill/>
            <a:miter lim="800000"/>
            <a:headEnd/>
            <a:tailEnd/>
          </a:ln>
          <a:effectLst/>
        </p:spPr>
        <p:txBody>
          <a:bodyPr wrap="none" anchor="ctr"/>
          <a:lstStyle/>
          <a:p>
            <a:pPr>
              <a:defRPr/>
            </a:pPr>
            <a:endParaRPr lang="en-US">
              <a:ea typeface="+mn-ea"/>
            </a:endParaRPr>
          </a:p>
        </p:txBody>
      </p:sp>
      <p:sp>
        <p:nvSpPr>
          <p:cNvPr id="1027" name="Rectangle 12"/>
          <p:cNvSpPr>
            <a:spLocks noGrp="1" noChangeArrowheads="1"/>
          </p:cNvSpPr>
          <p:nvPr>
            <p:ph type="title"/>
          </p:nvPr>
        </p:nvSpPr>
        <p:spPr bwMode="auto">
          <a:xfrm>
            <a:off x="381000" y="304800"/>
            <a:ext cx="8305800" cy="685800"/>
          </a:xfrm>
          <a:prstGeom prst="rect">
            <a:avLst/>
          </a:prstGeom>
          <a:noFill/>
          <a:ln w="9525">
            <a:noFill/>
            <a:miter lim="800000"/>
            <a:headEnd/>
            <a:tailEnd/>
          </a:ln>
        </p:spPr>
        <p:txBody>
          <a:bodyPr vert="horz" wrap="square" lIns="91440" tIns="9144" rIns="91440" bIns="9144" numCol="1" anchor="t" anchorCtr="0" compatLnSpc="1">
            <a:prstTxWarp prst="textNoShape">
              <a:avLst/>
            </a:prstTxWarp>
          </a:bodyPr>
          <a:lstStyle/>
          <a:p>
            <a:pPr lvl="0"/>
            <a:r>
              <a:rPr lang="en-US" smtClean="0"/>
              <a:t>Click to edit Master title style</a:t>
            </a:r>
          </a:p>
        </p:txBody>
      </p:sp>
      <p:sp>
        <p:nvSpPr>
          <p:cNvPr id="1028"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4" descr="lrsm_footer_logo"/>
          <p:cNvPicPr>
            <a:picLocks noChangeAspect="1" noChangeArrowheads="1"/>
          </p:cNvPicPr>
          <p:nvPr userDrawn="1"/>
        </p:nvPicPr>
        <p:blipFill>
          <a:blip r:embed="rId13" cstate="print"/>
          <a:srcRect/>
          <a:stretch>
            <a:fillRect/>
          </a:stretch>
        </p:blipFill>
        <p:spPr bwMode="auto">
          <a:xfrm>
            <a:off x="0" y="6016625"/>
            <a:ext cx="1752600" cy="841375"/>
          </a:xfrm>
          <a:prstGeom prst="rect">
            <a:avLst/>
          </a:prstGeom>
          <a:noFill/>
          <a:ln w="9525">
            <a:noFill/>
            <a:miter lim="800000"/>
            <a:headEnd/>
            <a:tailEnd/>
          </a:ln>
        </p:spPr>
      </p:pic>
      <p:pic>
        <p:nvPicPr>
          <p:cNvPr id="1030" name="Picture 15" descr="PENN_MRSEC_logo"/>
          <p:cNvPicPr>
            <a:picLocks noChangeAspect="1" noChangeArrowheads="1"/>
          </p:cNvPicPr>
          <p:nvPr userDrawn="1"/>
        </p:nvPicPr>
        <p:blipFill>
          <a:blip r:embed="rId14" cstate="print">
            <a:lum contrast="-12000"/>
          </a:blip>
          <a:srcRect/>
          <a:stretch>
            <a:fillRect/>
          </a:stretch>
        </p:blipFill>
        <p:spPr bwMode="auto">
          <a:xfrm>
            <a:off x="7543800" y="6324600"/>
            <a:ext cx="1509713" cy="425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000">
          <a:solidFill>
            <a:schemeClr val="bg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3000">
          <a:solidFill>
            <a:schemeClr val="bg1"/>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3000">
          <a:solidFill>
            <a:schemeClr val="bg1"/>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3000">
          <a:solidFill>
            <a:schemeClr val="bg1"/>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3000">
          <a:solidFill>
            <a:schemeClr val="bg1"/>
          </a:solidFill>
          <a:latin typeface="Arial" charset="0"/>
          <a:ea typeface="ＭＳ Ｐゴシック" pitchFamily="-1" charset="-128"/>
          <a:cs typeface="ＭＳ Ｐゴシック" pitchFamily="-1" charset="-128"/>
        </a:defRPr>
      </a:lvl5pPr>
      <a:lvl6pPr marL="457200" algn="ctr" rtl="0" fontAlgn="base">
        <a:spcBef>
          <a:spcPct val="0"/>
        </a:spcBef>
        <a:spcAft>
          <a:spcPct val="0"/>
        </a:spcAft>
        <a:defRPr sz="3000">
          <a:solidFill>
            <a:schemeClr val="bg1"/>
          </a:solidFill>
          <a:latin typeface="Arial" charset="0"/>
        </a:defRPr>
      </a:lvl6pPr>
      <a:lvl7pPr marL="914400" algn="ctr" rtl="0" fontAlgn="base">
        <a:spcBef>
          <a:spcPct val="0"/>
        </a:spcBef>
        <a:spcAft>
          <a:spcPct val="0"/>
        </a:spcAft>
        <a:defRPr sz="3000">
          <a:solidFill>
            <a:schemeClr val="bg1"/>
          </a:solidFill>
          <a:latin typeface="Arial" charset="0"/>
        </a:defRPr>
      </a:lvl7pPr>
      <a:lvl8pPr marL="1371600" algn="ctr" rtl="0" fontAlgn="base">
        <a:spcBef>
          <a:spcPct val="0"/>
        </a:spcBef>
        <a:spcAft>
          <a:spcPct val="0"/>
        </a:spcAft>
        <a:defRPr sz="3000">
          <a:solidFill>
            <a:schemeClr val="bg1"/>
          </a:solidFill>
          <a:latin typeface="Arial" charset="0"/>
        </a:defRPr>
      </a:lvl8pPr>
      <a:lvl9pPr marL="1828800" algn="ctr"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83"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83"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83"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83"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667000" y="3505200"/>
            <a:ext cx="2286000" cy="1981200"/>
          </a:xfrm>
          <a:prstGeom prst="round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9" name="Text Box 3"/>
          <p:cNvSpPr txBox="1">
            <a:spLocks noChangeArrowheads="1"/>
          </p:cNvSpPr>
          <p:nvPr/>
        </p:nvSpPr>
        <p:spPr bwMode="auto">
          <a:xfrm>
            <a:off x="2057400" y="6473825"/>
            <a:ext cx="4800600" cy="307975"/>
          </a:xfrm>
          <a:prstGeom prst="rect">
            <a:avLst/>
          </a:prstGeom>
          <a:solidFill>
            <a:srgbClr val="0066CC"/>
          </a:solidFill>
          <a:ln w="9525">
            <a:noFill/>
            <a:miter lim="800000"/>
            <a:headEnd/>
            <a:tailEnd/>
          </a:ln>
        </p:spPr>
        <p:txBody>
          <a:bodyPr>
            <a:spAutoFit/>
          </a:bodyPr>
          <a:lstStyle/>
          <a:p>
            <a:pPr>
              <a:spcBef>
                <a:spcPct val="50000"/>
              </a:spcBef>
            </a:pPr>
            <a:r>
              <a:rPr lang="en-US" sz="1400" b="1" dirty="0">
                <a:solidFill>
                  <a:schemeClr val="bg1"/>
                </a:solidFill>
              </a:rPr>
              <a:t>Support: Primary/Partial NSF MRSEC </a:t>
            </a:r>
            <a:r>
              <a:rPr lang="en-US" sz="1400" b="1" dirty="0" smtClean="0">
                <a:solidFill>
                  <a:schemeClr val="bg1"/>
                </a:solidFill>
              </a:rPr>
              <a:t>DMR-11-20901</a:t>
            </a:r>
            <a:endParaRPr lang="en-US" sz="1400" b="1" dirty="0">
              <a:solidFill>
                <a:schemeClr val="bg1"/>
              </a:solidFill>
            </a:endParaRPr>
          </a:p>
        </p:txBody>
      </p:sp>
      <p:pic>
        <p:nvPicPr>
          <p:cNvPr id="14340" name="Picture 4" descr="nsf4c"/>
          <p:cNvPicPr>
            <a:picLocks noChangeAspect="1" noChangeArrowheads="1"/>
          </p:cNvPicPr>
          <p:nvPr/>
        </p:nvPicPr>
        <p:blipFill>
          <a:blip r:embed="rId3" cstate="print">
            <a:lum contrast="24000"/>
          </a:blip>
          <a:srcRect/>
          <a:stretch>
            <a:fillRect/>
          </a:stretch>
        </p:blipFill>
        <p:spPr bwMode="auto">
          <a:xfrm>
            <a:off x="8400956" y="5724477"/>
            <a:ext cx="609600" cy="609600"/>
          </a:xfrm>
          <a:prstGeom prst="rect">
            <a:avLst/>
          </a:prstGeom>
          <a:noFill/>
          <a:ln w="9525">
            <a:noFill/>
            <a:miter lim="800000"/>
            <a:headEnd/>
            <a:tailEnd/>
          </a:ln>
        </p:spPr>
      </p:pic>
      <p:sp>
        <p:nvSpPr>
          <p:cNvPr id="14342" name="TextBox 55"/>
          <p:cNvSpPr txBox="1">
            <a:spLocks noChangeArrowheads="1"/>
          </p:cNvSpPr>
          <p:nvPr/>
        </p:nvSpPr>
        <p:spPr bwMode="auto">
          <a:xfrm>
            <a:off x="2438400" y="4086225"/>
            <a:ext cx="2109788" cy="244475"/>
          </a:xfrm>
          <a:prstGeom prst="rect">
            <a:avLst/>
          </a:prstGeom>
          <a:noFill/>
          <a:ln w="9525">
            <a:noFill/>
            <a:miter lim="800000"/>
            <a:headEnd/>
            <a:tailEnd/>
          </a:ln>
        </p:spPr>
        <p:txBody>
          <a:bodyPr>
            <a:spAutoFit/>
          </a:bodyPr>
          <a:lstStyle/>
          <a:p>
            <a:r>
              <a:rPr lang="en-US" sz="1000">
                <a:solidFill>
                  <a:schemeClr val="bg1"/>
                </a:solidFill>
              </a:rPr>
              <a:t> </a:t>
            </a:r>
          </a:p>
        </p:txBody>
      </p:sp>
      <p:sp>
        <p:nvSpPr>
          <p:cNvPr id="14343" name="Rectangle 29"/>
          <p:cNvSpPr>
            <a:spLocks noChangeArrowheads="1"/>
          </p:cNvSpPr>
          <p:nvPr/>
        </p:nvSpPr>
        <p:spPr bwMode="auto">
          <a:xfrm>
            <a:off x="76200" y="1676400"/>
            <a:ext cx="2438400" cy="2057400"/>
          </a:xfrm>
          <a:prstGeom prst="rect">
            <a:avLst/>
          </a:prstGeom>
          <a:noFill/>
          <a:ln w="12700">
            <a:solidFill>
              <a:schemeClr val="bg1"/>
            </a:solidFill>
            <a:miter lim="800000"/>
            <a:headEnd/>
            <a:tailEnd/>
          </a:ln>
        </p:spPr>
        <p:txBody>
          <a:bodyPr wrap="none" anchor="ctr"/>
          <a:lstStyle/>
          <a:p>
            <a:endParaRPr lang="en-US"/>
          </a:p>
        </p:txBody>
      </p:sp>
      <p:sp>
        <p:nvSpPr>
          <p:cNvPr id="14344" name="Rectangle 8"/>
          <p:cNvSpPr>
            <a:spLocks noChangeArrowheads="1"/>
          </p:cNvSpPr>
          <p:nvPr/>
        </p:nvSpPr>
        <p:spPr bwMode="auto">
          <a:xfrm>
            <a:off x="2514600" y="1261408"/>
            <a:ext cx="6477000" cy="2062103"/>
          </a:xfrm>
          <a:prstGeom prst="rect">
            <a:avLst/>
          </a:prstGeom>
          <a:noFill/>
          <a:ln w="9525">
            <a:noFill/>
            <a:miter lim="800000"/>
            <a:headEnd/>
            <a:tailEnd/>
          </a:ln>
        </p:spPr>
        <p:txBody>
          <a:bodyPr wrap="square" anchor="ctr">
            <a:spAutoFit/>
          </a:bodyPr>
          <a:lstStyle/>
          <a:p>
            <a:pPr algn="just"/>
            <a:r>
              <a:rPr lang="en-US" sz="1600" b="1" dirty="0" smtClean="0">
                <a:solidFill>
                  <a:schemeClr val="bg1"/>
                </a:solidFill>
                <a:latin typeface="Times New Roman" pitchFamily="-1" charset="0"/>
                <a:cs typeface="Times New Roman" pitchFamily="-1" charset="0"/>
              </a:rPr>
              <a:t>The deformation of cell membranes </a:t>
            </a:r>
            <a:r>
              <a:rPr lang="en-US" sz="1600" b="1" dirty="0" smtClean="0">
                <a:solidFill>
                  <a:schemeClr val="bg1"/>
                </a:solidFill>
                <a:latin typeface="Times New Roman" pitchFamily="-1" charset="0"/>
                <a:cs typeface="Times New Roman" pitchFamily="-1" charset="0"/>
              </a:rPr>
              <a:t>couples with spatial </a:t>
            </a:r>
            <a:r>
              <a:rPr lang="en-US" sz="1600" b="1" dirty="0" smtClean="0">
                <a:solidFill>
                  <a:schemeClr val="bg1"/>
                </a:solidFill>
                <a:latin typeface="Times New Roman" pitchFamily="-1" charset="0"/>
                <a:cs typeface="Times New Roman" pitchFamily="-1" charset="0"/>
              </a:rPr>
              <a:t>distributions of </a:t>
            </a:r>
            <a:r>
              <a:rPr lang="en-US" sz="1600" b="1" dirty="0" smtClean="0">
                <a:solidFill>
                  <a:schemeClr val="bg1"/>
                </a:solidFill>
                <a:latin typeface="Times New Roman" pitchFamily="-1" charset="0"/>
                <a:cs typeface="Times New Roman" pitchFamily="-1" charset="0"/>
              </a:rPr>
              <a:t>membrane proteins </a:t>
            </a:r>
            <a:r>
              <a:rPr lang="en-US" sz="1600" b="1" dirty="0" smtClean="0">
                <a:solidFill>
                  <a:schemeClr val="bg1"/>
                </a:solidFill>
                <a:latin typeface="Times New Roman" pitchFamily="-1" charset="0"/>
                <a:cs typeface="Times New Roman" pitchFamily="-1" charset="0"/>
              </a:rPr>
              <a:t>and lipids. </a:t>
            </a:r>
            <a:r>
              <a:rPr lang="en-US" sz="1600" b="1" dirty="0">
                <a:solidFill>
                  <a:schemeClr val="bg1"/>
                </a:solidFill>
                <a:latin typeface="Times New Roman" pitchFamily="-1" charset="0"/>
                <a:cs typeface="Times New Roman" pitchFamily="-1" charset="0"/>
              </a:rPr>
              <a:t>C</a:t>
            </a:r>
            <a:r>
              <a:rPr lang="en-US" sz="1600" b="1" dirty="0" smtClean="0">
                <a:solidFill>
                  <a:schemeClr val="bg1"/>
                </a:solidFill>
                <a:latin typeface="Times New Roman" pitchFamily="-1" charset="0"/>
                <a:cs typeface="Times New Roman" pitchFamily="-1" charset="0"/>
              </a:rPr>
              <a:t>urrent model membrane approaches studying curvature sensing are limited to positive curvatures and often involve complex setups. To overcome these challenges, solid- supported wavy membrane were fabricated </a:t>
            </a:r>
            <a:r>
              <a:rPr lang="en-US" sz="1600" b="1" dirty="0" smtClean="0">
                <a:solidFill>
                  <a:schemeClr val="bg1"/>
                </a:solidFill>
                <a:latin typeface="Times New Roman" pitchFamily="-1" charset="0"/>
                <a:cs typeface="Times New Roman" pitchFamily="-1" charset="0"/>
              </a:rPr>
              <a:t>by a combination of </a:t>
            </a:r>
            <a:r>
              <a:rPr lang="en-US" sz="1600" b="1" dirty="0" smtClean="0">
                <a:solidFill>
                  <a:schemeClr val="bg1"/>
                </a:solidFill>
                <a:latin typeface="Times New Roman" pitchFamily="-1" charset="0"/>
                <a:cs typeface="Times New Roman" pitchFamily="-1" charset="0"/>
              </a:rPr>
              <a:t>soft lithography and wet etching. We demonstrated that </a:t>
            </a:r>
            <a:r>
              <a:rPr lang="en-US" sz="1600" b="1" dirty="0" err="1">
                <a:solidFill>
                  <a:schemeClr val="bg1"/>
                </a:solidFill>
                <a:latin typeface="Times New Roman" pitchFamily="-1" charset="0"/>
                <a:cs typeface="Times New Roman" pitchFamily="-1" charset="0"/>
              </a:rPr>
              <a:t>e</a:t>
            </a:r>
            <a:r>
              <a:rPr lang="en-US" sz="1600" b="1" dirty="0" err="1" smtClean="0">
                <a:solidFill>
                  <a:schemeClr val="bg1"/>
                </a:solidFill>
                <a:latin typeface="Times New Roman" pitchFamily="-1" charset="0"/>
                <a:cs typeface="Times New Roman" pitchFamily="-1" charset="0"/>
              </a:rPr>
              <a:t>ndocytotic</a:t>
            </a:r>
            <a:r>
              <a:rPr lang="en-US" sz="1600" b="1" dirty="0" smtClean="0">
                <a:solidFill>
                  <a:schemeClr val="bg1"/>
                </a:solidFill>
                <a:latin typeface="Times New Roman" pitchFamily="-1" charset="0"/>
                <a:cs typeface="Times New Roman" pitchFamily="-1" charset="0"/>
              </a:rPr>
              <a:t> proteins </a:t>
            </a:r>
            <a:r>
              <a:rPr lang="en-US" sz="1600" b="1" dirty="0" smtClean="0">
                <a:solidFill>
                  <a:schemeClr val="bg1"/>
                </a:solidFill>
                <a:latin typeface="Times New Roman" pitchFamily="-1" charset="0"/>
                <a:cs typeface="Times New Roman" pitchFamily="-1" charset="0"/>
              </a:rPr>
              <a:t>and the protein </a:t>
            </a:r>
            <a:r>
              <a:rPr lang="en-US" sz="1600" b="1" dirty="0" smtClean="0">
                <a:solidFill>
                  <a:schemeClr val="bg1"/>
                </a:solidFill>
                <a:latin typeface="Times New Roman" pitchFamily="-1" charset="0"/>
                <a:cs typeface="Times New Roman" pitchFamily="-1" charset="0"/>
              </a:rPr>
              <a:t>cholera toxin show curvature sorting on this engineered wavy </a:t>
            </a:r>
            <a:r>
              <a:rPr lang="en-US" sz="1600" b="1" dirty="0" smtClean="0">
                <a:solidFill>
                  <a:schemeClr val="bg1"/>
                </a:solidFill>
                <a:latin typeface="Times New Roman" pitchFamily="-1" charset="0"/>
                <a:cs typeface="Times New Roman" pitchFamily="-1" charset="0"/>
              </a:rPr>
              <a:t>membranes, whereas a control protei</a:t>
            </a:r>
            <a:r>
              <a:rPr lang="en-US" sz="1600" b="1" dirty="0" smtClean="0">
                <a:solidFill>
                  <a:schemeClr val="bg1"/>
                </a:solidFill>
                <a:latin typeface="Times New Roman" pitchFamily="-1" charset="0"/>
                <a:cs typeface="Times New Roman" pitchFamily="-1" charset="0"/>
              </a:rPr>
              <a:t>n (streptavidin) showed no sorting.</a:t>
            </a:r>
            <a:endParaRPr lang="en-US" sz="1600" b="1" dirty="0">
              <a:solidFill>
                <a:schemeClr val="bg1"/>
              </a:solidFill>
              <a:latin typeface="Times New Roman" pitchFamily="-1" charset="0"/>
              <a:cs typeface="Times New Roman" pitchFamily="-1" charset="0"/>
            </a:endParaRPr>
          </a:p>
        </p:txBody>
      </p:sp>
      <p:sp>
        <p:nvSpPr>
          <p:cNvPr id="31" name="Rectangle 2"/>
          <p:cNvSpPr txBox="1">
            <a:spLocks noChangeArrowheads="1"/>
          </p:cNvSpPr>
          <p:nvPr/>
        </p:nvSpPr>
        <p:spPr bwMode="auto">
          <a:xfrm>
            <a:off x="0" y="152400"/>
            <a:ext cx="9144000" cy="972574"/>
          </a:xfrm>
          <a:prstGeom prst="rect">
            <a:avLst/>
          </a:prstGeom>
          <a:solidFill>
            <a:srgbClr val="A50021"/>
          </a:solidFill>
          <a:ln w="9525">
            <a:noFill/>
            <a:miter lim="800000"/>
            <a:headEnd/>
            <a:tailEnd/>
          </a:ln>
          <a:effectLst/>
        </p:spPr>
        <p:txBody>
          <a:bodyPr tIns="9144" bIns="9144">
            <a:spAutoFit/>
          </a:bodyPr>
          <a:lstStyle/>
          <a:p>
            <a:pPr algn="ctr">
              <a:defRPr/>
            </a:pPr>
            <a:r>
              <a:rPr lang="en-US" sz="2400" b="1" dirty="0">
                <a:solidFill>
                  <a:schemeClr val="bg1"/>
                </a:solidFill>
                <a:effectLst>
                  <a:outerShdw blurRad="38100" dist="38100" dir="2700000" algn="tl">
                    <a:srgbClr val="000000"/>
                  </a:outerShdw>
                </a:effectLst>
                <a:latin typeface="Arial" pitchFamily="-1" charset="0"/>
                <a:ea typeface="+mn-ea"/>
              </a:rPr>
              <a:t>Curvature Sorting of Peripheral Proteins </a:t>
            </a:r>
            <a:endParaRPr lang="en-US" sz="2400" b="1" dirty="0" smtClean="0">
              <a:solidFill>
                <a:schemeClr val="bg1"/>
              </a:solidFill>
              <a:effectLst>
                <a:outerShdw blurRad="38100" dist="38100" dir="2700000" algn="tl">
                  <a:srgbClr val="000000"/>
                </a:outerShdw>
              </a:effectLst>
              <a:latin typeface="Arial" pitchFamily="-1" charset="0"/>
              <a:ea typeface="+mn-ea"/>
            </a:endParaRPr>
          </a:p>
          <a:p>
            <a:pPr algn="ctr">
              <a:defRPr/>
            </a:pPr>
            <a:r>
              <a:rPr lang="en-US" sz="2400" b="1" dirty="0" smtClean="0">
                <a:solidFill>
                  <a:schemeClr val="bg1"/>
                </a:solidFill>
                <a:effectLst>
                  <a:outerShdw blurRad="38100" dist="38100" dir="2700000" algn="tl">
                    <a:srgbClr val="000000"/>
                  </a:outerShdw>
                </a:effectLst>
                <a:latin typeface="Arial" pitchFamily="-1" charset="0"/>
                <a:ea typeface="+mn-ea"/>
              </a:rPr>
              <a:t>on </a:t>
            </a:r>
            <a:r>
              <a:rPr lang="en-US" sz="2400" b="1" dirty="0">
                <a:solidFill>
                  <a:schemeClr val="bg1"/>
                </a:solidFill>
                <a:effectLst>
                  <a:outerShdw blurRad="38100" dist="38100" dir="2700000" algn="tl">
                    <a:srgbClr val="000000"/>
                  </a:outerShdw>
                </a:effectLst>
                <a:latin typeface="Arial" pitchFamily="-1" charset="0"/>
                <a:ea typeface="+mn-ea"/>
              </a:rPr>
              <a:t>Solid-Supported Wavy </a:t>
            </a:r>
            <a:r>
              <a:rPr lang="en-US" sz="2400" b="1" dirty="0" smtClean="0">
                <a:solidFill>
                  <a:schemeClr val="bg1"/>
                </a:solidFill>
                <a:effectLst>
                  <a:outerShdw blurRad="38100" dist="38100" dir="2700000" algn="tl">
                    <a:srgbClr val="000000"/>
                  </a:outerShdw>
                </a:effectLst>
                <a:latin typeface="Arial" pitchFamily="-1" charset="0"/>
                <a:ea typeface="+mn-ea"/>
              </a:rPr>
              <a:t>Membranes</a:t>
            </a:r>
          </a:p>
          <a:p>
            <a:pPr algn="ctr">
              <a:defRPr/>
            </a:pPr>
            <a:r>
              <a:rPr lang="en-US" sz="1400" b="1" dirty="0" smtClean="0">
                <a:solidFill>
                  <a:schemeClr val="bg1"/>
                </a:solidFill>
                <a:effectLst>
                  <a:outerShdw blurRad="38100" dist="38100" dir="2700000" algn="tl">
                    <a:srgbClr val="000000"/>
                  </a:outerShdw>
                </a:effectLst>
                <a:latin typeface="Arial" pitchFamily="-1" charset="0"/>
                <a:ea typeface="+mn-ea"/>
              </a:rPr>
              <a:t>Tobias </a:t>
            </a:r>
            <a:r>
              <a:rPr lang="en-US" sz="1400" b="1" dirty="0" err="1" smtClean="0">
                <a:solidFill>
                  <a:schemeClr val="bg1"/>
                </a:solidFill>
                <a:effectLst>
                  <a:outerShdw blurRad="38100" dist="38100" dir="2700000" algn="tl">
                    <a:srgbClr val="000000"/>
                  </a:outerShdw>
                </a:effectLst>
                <a:latin typeface="Arial" pitchFamily="-1" charset="0"/>
                <a:ea typeface="+mn-ea"/>
              </a:rPr>
              <a:t>Baumgart</a:t>
            </a:r>
            <a:r>
              <a:rPr lang="en-US" sz="1400" b="1" dirty="0">
                <a:solidFill>
                  <a:schemeClr val="bg1"/>
                </a:solidFill>
                <a:effectLst>
                  <a:outerShdw blurRad="38100" dist="38100" dir="2700000" algn="tl">
                    <a:srgbClr val="000000"/>
                  </a:outerShdw>
                </a:effectLst>
                <a:latin typeface="Arial" pitchFamily="-1" charset="0"/>
                <a:ea typeface="+mn-ea"/>
              </a:rPr>
              <a:t> </a:t>
            </a:r>
            <a:r>
              <a:rPr lang="en-US" sz="1400" b="1" dirty="0" smtClean="0">
                <a:solidFill>
                  <a:schemeClr val="bg1"/>
                </a:solidFill>
                <a:effectLst>
                  <a:outerShdw blurRad="38100" dist="38100" dir="2700000" algn="tl">
                    <a:srgbClr val="000000"/>
                  </a:outerShdw>
                </a:effectLst>
                <a:latin typeface="Arial" pitchFamily="-1" charset="0"/>
                <a:ea typeface="+mn-ea"/>
              </a:rPr>
              <a:t>and </a:t>
            </a:r>
            <a:r>
              <a:rPr lang="en-US" sz="1400" b="1" dirty="0" err="1">
                <a:solidFill>
                  <a:schemeClr val="bg1"/>
                </a:solidFill>
                <a:effectLst>
                  <a:outerShdw blurRad="38100" dist="38100" dir="2700000" algn="tl">
                    <a:srgbClr val="000000"/>
                  </a:outerShdw>
                </a:effectLst>
                <a:latin typeface="Arial" pitchFamily="-1" charset="0"/>
                <a:ea typeface="+mn-ea"/>
              </a:rPr>
              <a:t>Shu</a:t>
            </a:r>
            <a:r>
              <a:rPr lang="en-US" sz="1400" b="1" dirty="0">
                <a:solidFill>
                  <a:schemeClr val="bg1"/>
                </a:solidFill>
                <a:effectLst>
                  <a:outerShdw blurRad="38100" dist="38100" dir="2700000" algn="tl">
                    <a:srgbClr val="000000"/>
                  </a:outerShdw>
                </a:effectLst>
                <a:latin typeface="Arial" pitchFamily="-1" charset="0"/>
                <a:ea typeface="+mn-ea"/>
              </a:rPr>
              <a:t> Yang</a:t>
            </a:r>
          </a:p>
        </p:txBody>
      </p:sp>
      <p:sp>
        <p:nvSpPr>
          <p:cNvPr id="14346" name="Rectangle 32"/>
          <p:cNvSpPr>
            <a:spLocks noChangeArrowheads="1"/>
          </p:cNvSpPr>
          <p:nvPr/>
        </p:nvSpPr>
        <p:spPr bwMode="auto">
          <a:xfrm>
            <a:off x="228600" y="1981200"/>
            <a:ext cx="2209800" cy="1676400"/>
          </a:xfrm>
          <a:prstGeom prst="rect">
            <a:avLst/>
          </a:prstGeom>
          <a:solidFill>
            <a:srgbClr val="A50021"/>
          </a:solidFill>
          <a:ln w="9525">
            <a:solidFill>
              <a:schemeClr val="tx1"/>
            </a:solidFill>
            <a:miter lim="800000"/>
            <a:headEnd/>
            <a:tailEnd/>
          </a:ln>
        </p:spPr>
        <p:txBody>
          <a:bodyPr wrap="none" anchor="ctr"/>
          <a:lstStyle/>
          <a:p>
            <a:pPr algn="ctr"/>
            <a:endParaRPr lang="en-US">
              <a:solidFill>
                <a:srgbClr val="A50021"/>
              </a:solidFill>
            </a:endParaRPr>
          </a:p>
        </p:txBody>
      </p:sp>
      <p:sp>
        <p:nvSpPr>
          <p:cNvPr id="14347" name="Rectangle 33"/>
          <p:cNvSpPr>
            <a:spLocks noChangeArrowheads="1"/>
          </p:cNvSpPr>
          <p:nvPr/>
        </p:nvSpPr>
        <p:spPr bwMode="auto">
          <a:xfrm>
            <a:off x="5486400" y="3657600"/>
            <a:ext cx="3124200" cy="1905000"/>
          </a:xfrm>
          <a:prstGeom prst="rect">
            <a:avLst/>
          </a:prstGeom>
          <a:solidFill>
            <a:srgbClr val="A50021"/>
          </a:solidFill>
          <a:ln w="9525">
            <a:solidFill>
              <a:schemeClr val="tx1"/>
            </a:solidFill>
            <a:miter lim="800000"/>
            <a:headEnd/>
            <a:tailEnd/>
          </a:ln>
        </p:spPr>
        <p:txBody>
          <a:bodyPr wrap="none" anchor="ctr"/>
          <a:lstStyle/>
          <a:p>
            <a:pPr algn="ctr"/>
            <a:endParaRPr lang="en-US">
              <a:solidFill>
                <a:srgbClr val="A50021"/>
              </a:solidFill>
            </a:endParaRPr>
          </a:p>
        </p:txBody>
      </p:sp>
      <p:sp>
        <p:nvSpPr>
          <p:cNvPr id="14353" name="Rectangle 5"/>
          <p:cNvSpPr>
            <a:spLocks noChangeArrowheads="1"/>
          </p:cNvSpPr>
          <p:nvPr/>
        </p:nvSpPr>
        <p:spPr bwMode="auto">
          <a:xfrm>
            <a:off x="2590800" y="3352800"/>
            <a:ext cx="6248400" cy="2362200"/>
          </a:xfrm>
          <a:prstGeom prst="rect">
            <a:avLst/>
          </a:prstGeom>
          <a:noFill/>
          <a:ln w="12700">
            <a:solidFill>
              <a:schemeClr val="bg1"/>
            </a:solidFill>
            <a:miter lim="800000"/>
            <a:headEnd/>
            <a:tailEnd/>
          </a:ln>
        </p:spPr>
        <p:txBody>
          <a:bodyPr wrap="none" anchor="ctr"/>
          <a:lstStyle/>
          <a:p>
            <a:endParaRPr lang="en-US" dirty="0"/>
          </a:p>
        </p:txBody>
      </p:sp>
      <p:sp>
        <p:nvSpPr>
          <p:cNvPr id="14354" name="Rectangle 8"/>
          <p:cNvSpPr>
            <a:spLocks noChangeArrowheads="1"/>
          </p:cNvSpPr>
          <p:nvPr/>
        </p:nvSpPr>
        <p:spPr bwMode="auto">
          <a:xfrm>
            <a:off x="152400" y="4466064"/>
            <a:ext cx="2286000" cy="830997"/>
          </a:xfrm>
          <a:prstGeom prst="rect">
            <a:avLst/>
          </a:prstGeom>
          <a:noFill/>
          <a:ln w="9525">
            <a:noFill/>
            <a:miter lim="800000"/>
            <a:headEnd/>
            <a:tailEnd/>
          </a:ln>
        </p:spPr>
        <p:txBody>
          <a:bodyPr anchor="ctr">
            <a:spAutoFit/>
          </a:bodyPr>
          <a:lstStyle/>
          <a:p>
            <a:r>
              <a:rPr lang="en-US" sz="1600" b="1" dirty="0" smtClean="0">
                <a:solidFill>
                  <a:schemeClr val="bg1"/>
                </a:solidFill>
                <a:latin typeface="Times New Roman" pitchFamily="-1" charset="0"/>
                <a:cs typeface="Times New Roman" pitchFamily="-1" charset="0"/>
              </a:rPr>
              <a:t>Surface topography and curvatures measured via AFM</a:t>
            </a:r>
            <a:endParaRPr lang="en-US" sz="1600" b="1" dirty="0">
              <a:solidFill>
                <a:schemeClr val="bg1"/>
              </a:solidFill>
              <a:latin typeface="Times New Roman" pitchFamily="-1" charset="0"/>
              <a:cs typeface="Times New Roman" pitchFamily="-1" charset="0"/>
            </a:endParaRPr>
          </a:p>
        </p:txBody>
      </p:sp>
      <p:cxnSp>
        <p:nvCxnSpPr>
          <p:cNvPr id="27" name="Straight Arrow Connector 26"/>
          <p:cNvCxnSpPr>
            <a:cxnSpLocks noChangeShapeType="1"/>
          </p:cNvCxnSpPr>
          <p:nvPr/>
        </p:nvCxnSpPr>
        <p:spPr bwMode="auto">
          <a:xfrm flipV="1">
            <a:off x="2286000" y="4648200"/>
            <a:ext cx="609600" cy="3048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pic>
        <p:nvPicPr>
          <p:cNvPr id="3" name="Picture 2"/>
          <p:cNvPicPr>
            <a:picLocks noChangeAspect="1"/>
          </p:cNvPicPr>
          <p:nvPr/>
        </p:nvPicPr>
        <p:blipFill>
          <a:blip r:embed="rId4"/>
          <a:stretch>
            <a:fillRect/>
          </a:stretch>
        </p:blipFill>
        <p:spPr>
          <a:xfrm>
            <a:off x="152400" y="1828800"/>
            <a:ext cx="2175697" cy="1676400"/>
          </a:xfrm>
          <a:prstGeom prst="rect">
            <a:avLst/>
          </a:prstGeom>
        </p:spPr>
      </p:pic>
      <p:pic>
        <p:nvPicPr>
          <p:cNvPr id="4" name="Picture 3"/>
          <p:cNvPicPr>
            <a:picLocks noChangeAspect="1"/>
          </p:cNvPicPr>
          <p:nvPr/>
        </p:nvPicPr>
        <p:blipFill>
          <a:blip r:embed="rId5"/>
          <a:stretch>
            <a:fillRect/>
          </a:stretch>
        </p:blipFill>
        <p:spPr>
          <a:xfrm>
            <a:off x="5486400" y="3505199"/>
            <a:ext cx="3048000" cy="1997717"/>
          </a:xfrm>
          <a:prstGeom prst="rect">
            <a:avLst/>
          </a:prstGeom>
        </p:spPr>
      </p:pic>
      <p:cxnSp>
        <p:nvCxnSpPr>
          <p:cNvPr id="28" name="Straight Arrow Connector 27"/>
          <p:cNvCxnSpPr>
            <a:cxnSpLocks noChangeShapeType="1"/>
          </p:cNvCxnSpPr>
          <p:nvPr/>
        </p:nvCxnSpPr>
        <p:spPr bwMode="auto">
          <a:xfrm flipV="1">
            <a:off x="5334000" y="5486400"/>
            <a:ext cx="381000" cy="4572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7" name="TextBox 6"/>
          <p:cNvSpPr txBox="1"/>
          <p:nvPr/>
        </p:nvSpPr>
        <p:spPr>
          <a:xfrm>
            <a:off x="2819400" y="5638800"/>
            <a:ext cx="184666" cy="369332"/>
          </a:xfrm>
          <a:prstGeom prst="rect">
            <a:avLst/>
          </a:prstGeom>
          <a:noFill/>
        </p:spPr>
        <p:txBody>
          <a:bodyPr wrap="none" rtlCol="0">
            <a:spAutoFit/>
          </a:bodyPr>
          <a:lstStyle/>
          <a:p>
            <a:endParaRPr lang="en-US" dirty="0"/>
          </a:p>
        </p:txBody>
      </p:sp>
      <p:sp>
        <p:nvSpPr>
          <p:cNvPr id="30" name="TextBox 12"/>
          <p:cNvSpPr txBox="1">
            <a:spLocks noChangeArrowheads="1"/>
          </p:cNvSpPr>
          <p:nvPr/>
        </p:nvSpPr>
        <p:spPr bwMode="auto">
          <a:xfrm>
            <a:off x="2667000" y="5448108"/>
            <a:ext cx="1981200" cy="276999"/>
          </a:xfrm>
          <a:prstGeom prst="rect">
            <a:avLst/>
          </a:prstGeom>
          <a:noFill/>
          <a:ln w="9525">
            <a:noFill/>
            <a:miter lim="800000"/>
            <a:headEnd/>
            <a:tailEnd/>
          </a:ln>
        </p:spPr>
        <p:txBody>
          <a:bodyPr wrap="square">
            <a:spAutoFit/>
          </a:bodyPr>
          <a:lstStyle/>
          <a:p>
            <a:r>
              <a:rPr lang="en-US" sz="1200" i="1" dirty="0" smtClean="0">
                <a:solidFill>
                  <a:schemeClr val="bg1"/>
                </a:solidFill>
              </a:rPr>
              <a:t>Langmuir, August 2012 </a:t>
            </a:r>
            <a:endParaRPr lang="en-US" sz="1200" i="1" dirty="0">
              <a:solidFill>
                <a:schemeClr val="bg1"/>
              </a:solidFill>
            </a:endParaRPr>
          </a:p>
        </p:txBody>
      </p:sp>
      <p:sp>
        <p:nvSpPr>
          <p:cNvPr id="32" name="Rectangle 8"/>
          <p:cNvSpPr>
            <a:spLocks noChangeArrowheads="1"/>
          </p:cNvSpPr>
          <p:nvPr/>
        </p:nvSpPr>
        <p:spPr bwMode="auto">
          <a:xfrm>
            <a:off x="2667000" y="5892224"/>
            <a:ext cx="5105400" cy="584776"/>
          </a:xfrm>
          <a:prstGeom prst="rect">
            <a:avLst/>
          </a:prstGeom>
          <a:noFill/>
          <a:ln w="9525">
            <a:noFill/>
            <a:miter lim="800000"/>
            <a:headEnd/>
            <a:tailEnd/>
          </a:ln>
        </p:spPr>
        <p:txBody>
          <a:bodyPr wrap="square" anchor="ctr">
            <a:spAutoFit/>
          </a:bodyPr>
          <a:lstStyle/>
          <a:p>
            <a:r>
              <a:rPr lang="en-US" sz="1600" b="1" dirty="0" smtClean="0">
                <a:solidFill>
                  <a:schemeClr val="bg1"/>
                </a:solidFill>
                <a:latin typeface="Times New Roman" pitchFamily="-1" charset="0"/>
                <a:cs typeface="Times New Roman" pitchFamily="-1" charset="0"/>
              </a:rPr>
              <a:t>Lipids and peripheral proteins on wavy membranes </a:t>
            </a:r>
            <a:r>
              <a:rPr lang="en-US" sz="1600" b="1" dirty="0" smtClean="0">
                <a:solidFill>
                  <a:schemeClr val="bg1"/>
                </a:solidFill>
                <a:latin typeface="Times New Roman" pitchFamily="-1" charset="0"/>
                <a:cs typeface="Times New Roman" pitchFamily="-1" charset="0"/>
              </a:rPr>
              <a:t>imaged via </a:t>
            </a:r>
            <a:r>
              <a:rPr lang="en-US" sz="1600" b="1" dirty="0" err="1" smtClean="0">
                <a:solidFill>
                  <a:schemeClr val="bg1"/>
                </a:solidFill>
                <a:latin typeface="Times New Roman" pitchFamily="-1" charset="0"/>
                <a:cs typeface="Times New Roman" pitchFamily="-1" charset="0"/>
              </a:rPr>
              <a:t>epi</a:t>
            </a:r>
            <a:r>
              <a:rPr lang="en-US" sz="1600" b="1" dirty="0" smtClean="0">
                <a:solidFill>
                  <a:schemeClr val="bg1"/>
                </a:solidFill>
                <a:latin typeface="Times New Roman" pitchFamily="-1" charset="0"/>
                <a:cs typeface="Times New Roman" pitchFamily="-1" charset="0"/>
              </a:rPr>
              <a:t>-fluorescence microscopy</a:t>
            </a:r>
            <a:endParaRPr lang="en-US" sz="1600" b="1" dirty="0">
              <a:solidFill>
                <a:schemeClr val="bg1"/>
              </a:solidFill>
              <a:latin typeface="Times New Roman" pitchFamily="-1" charset="0"/>
              <a:cs typeface="Times New Roman" pitchFamily="-1" charset="0"/>
            </a:endParaRPr>
          </a:p>
        </p:txBody>
      </p:sp>
      <p:pic>
        <p:nvPicPr>
          <p:cNvPr id="34" name="Picture 2" descr="C:\Users\WT\AppData\Local\Temp\Rar$DI16.744\Fig1.tif"/>
          <p:cNvPicPr>
            <a:picLocks noChangeAspect="1" noChangeArrowheads="1"/>
          </p:cNvPicPr>
          <p:nvPr/>
        </p:nvPicPr>
        <p:blipFill>
          <a:blip r:embed="rId6"/>
          <a:srcRect l="45976" t="29230" b="36564"/>
          <a:stretch>
            <a:fillRect/>
          </a:stretch>
        </p:blipFill>
        <p:spPr bwMode="auto">
          <a:xfrm>
            <a:off x="2667001" y="3505202"/>
            <a:ext cx="1066799" cy="866774"/>
          </a:xfrm>
          <a:prstGeom prst="rect">
            <a:avLst/>
          </a:prstGeom>
          <a:noFill/>
        </p:spPr>
      </p:pic>
      <p:pic>
        <p:nvPicPr>
          <p:cNvPr id="36" name="Picture 35" descr="Fig1_crop.tif"/>
          <p:cNvPicPr>
            <a:picLocks noChangeAspect="1"/>
          </p:cNvPicPr>
          <p:nvPr/>
        </p:nvPicPr>
        <p:blipFill>
          <a:blip r:embed="rId7" cstate="print"/>
          <a:srcRect l="50908"/>
          <a:stretch>
            <a:fillRect/>
          </a:stretch>
        </p:blipFill>
        <p:spPr>
          <a:xfrm>
            <a:off x="3429000" y="3886200"/>
            <a:ext cx="1827349" cy="155448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TotalTime>
  <Words>313</Words>
  <Application>Microsoft Office PowerPoint</Application>
  <PresentationFormat>On-screen Show (4:3)</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DOROTHEA COLEMAN</dc:creator>
  <cp:lastModifiedBy>Tobias Baumgart</cp:lastModifiedBy>
  <cp:revision>160</cp:revision>
  <dcterms:created xsi:type="dcterms:W3CDTF">2008-05-07T14:22:50Z</dcterms:created>
  <dcterms:modified xsi:type="dcterms:W3CDTF">2013-01-09T02:41:19Z</dcterms:modified>
</cp:coreProperties>
</file>