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a:srgbClr val="ABF3C3"/>
    <a:srgbClr val="CCCCFF"/>
    <a:srgbClr val="FFFF00"/>
    <a:srgbClr val="FFCC00"/>
    <a:srgbClr val="3366FF"/>
    <a:srgbClr val="3399FF"/>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80" autoAdjust="0"/>
  </p:normalViewPr>
  <p:slideViewPr>
    <p:cSldViewPr>
      <p:cViewPr varScale="1">
        <p:scale>
          <a:sx n="86" d="100"/>
          <a:sy n="86" d="100"/>
        </p:scale>
        <p:origin x="-15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a:latin typeface="Arial" charset="0"/>
                <a:ea typeface="+mn-ea"/>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a:latin typeface="Arial" charset="0"/>
                <a:ea typeface="+mn-ea"/>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a:latin typeface="Arial" charset="0"/>
                <a:ea typeface="+mn-ea"/>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F0E0C882-82A2-4AE6-A45E-9CDD6A74B083}" type="slidenum">
              <a:rPr lang="en-US"/>
              <a:pPr/>
              <a:t>‹#›</a:t>
            </a:fld>
            <a:endParaRPr lang="en-US"/>
          </a:p>
        </p:txBody>
      </p:sp>
    </p:spTree>
    <p:extLst>
      <p:ext uri="{BB962C8B-B14F-4D97-AF65-F5344CB8AC3E}">
        <p14:creationId xmlns:p14="http://schemas.microsoft.com/office/powerpoint/2010/main" xmlns="" val="1965279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3"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3"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3"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3B6CD7FE-1095-440C-BE4D-AFD148D89E8D}" type="slidenum">
              <a:rPr lang="en-US"/>
              <a:pPr/>
              <a:t>1</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marL="228600" indent="-228600" eaLnBrk="1" hangingPunct="1">
              <a:spcBef>
                <a:spcPct val="0"/>
              </a:spcBef>
              <a:buAutoNum type="arabicPeriod"/>
            </a:pPr>
            <a:r>
              <a:rPr lang="en-US" sz="1200" dirty="0" err="1" smtClean="0"/>
              <a:t>Yunker</a:t>
            </a:r>
            <a:r>
              <a:rPr lang="en-US" sz="1200" dirty="0" smtClean="0"/>
              <a:t>, P.J., </a:t>
            </a:r>
            <a:r>
              <a:rPr lang="en-US" sz="1200" dirty="0" err="1" smtClean="0"/>
              <a:t>Gratale</a:t>
            </a:r>
            <a:r>
              <a:rPr lang="en-US" sz="1200" dirty="0" smtClean="0"/>
              <a:t>, M., </a:t>
            </a:r>
            <a:r>
              <a:rPr lang="en-US" sz="1200" dirty="0" err="1" smtClean="0"/>
              <a:t>Lohr</a:t>
            </a:r>
            <a:r>
              <a:rPr lang="en-US" sz="1200" dirty="0" smtClean="0"/>
              <a:t>, M.A., Still, T., </a:t>
            </a:r>
            <a:r>
              <a:rPr lang="en-US" sz="1200" b="0" dirty="0" err="1" smtClean="0"/>
              <a:t>Lubensky</a:t>
            </a:r>
            <a:r>
              <a:rPr lang="en-US" sz="1200" b="0" dirty="0" smtClean="0"/>
              <a:t>, T.C., </a:t>
            </a:r>
            <a:r>
              <a:rPr lang="en-US" sz="1200" b="0" dirty="0" err="1" smtClean="0"/>
              <a:t>Yodh</a:t>
            </a:r>
            <a:r>
              <a:rPr lang="en-US" sz="1200" b="0" dirty="0" smtClean="0"/>
              <a:t>, A.G., </a:t>
            </a:r>
            <a:r>
              <a:rPr lang="en-US" sz="1200" dirty="0" smtClean="0"/>
              <a:t>Influence of particle shape on bending rigidity of colloidal monolayer membranes and particle deposition during droplet evaporation in confined geometries. </a:t>
            </a:r>
            <a:r>
              <a:rPr lang="en-US" sz="1200" i="1" dirty="0" smtClean="0"/>
              <a:t>Phys. Rev. </a:t>
            </a:r>
            <a:r>
              <a:rPr lang="en-US" sz="1200" i="1" dirty="0" err="1" smtClean="0"/>
              <a:t>Lett</a:t>
            </a:r>
            <a:r>
              <a:rPr lang="en-US" sz="1200" i="1" dirty="0" smtClean="0"/>
              <a:t>.</a:t>
            </a:r>
            <a:r>
              <a:rPr lang="en-US" sz="1200" dirty="0" smtClean="0"/>
              <a:t> </a:t>
            </a:r>
            <a:r>
              <a:rPr lang="en-US" sz="1200" b="1" dirty="0" smtClean="0"/>
              <a:t>108</a:t>
            </a:r>
            <a:r>
              <a:rPr lang="en-US" sz="1200" dirty="0" smtClean="0"/>
              <a:t>, 228303, (2012)</a:t>
            </a:r>
            <a:r>
              <a:rPr lang="en-US" sz="1200" dirty="0" smtClean="0">
                <a:solidFill>
                  <a:schemeClr val="bg1"/>
                </a:solidFill>
                <a:latin typeface="Times New Roman" pitchFamily="-1" charset="0"/>
                <a:cs typeface="Times New Roman" pitchFamily="-1" charset="0"/>
              </a:rPr>
              <a:t>.</a:t>
            </a:r>
          </a:p>
          <a:p>
            <a:pPr marL="228600" indent="-228600" eaLnBrk="1" hangingPunct="1">
              <a:spcBef>
                <a:spcPct val="0"/>
              </a:spcBef>
              <a:buAutoNum type="arabicPeriod"/>
            </a:pPr>
            <a:r>
              <a:rPr lang="en-US" dirty="0" err="1" smtClean="0"/>
              <a:t>Yunker</a:t>
            </a:r>
            <a:r>
              <a:rPr lang="en-US" dirty="0" smtClean="0"/>
              <a:t>, P.J., Still, T., </a:t>
            </a:r>
            <a:r>
              <a:rPr lang="en-US" dirty="0" err="1" smtClean="0"/>
              <a:t>Lohr</a:t>
            </a:r>
            <a:r>
              <a:rPr lang="en-US" dirty="0" smtClean="0"/>
              <a:t>, M.A., and </a:t>
            </a:r>
            <a:r>
              <a:rPr lang="en-US" dirty="0" err="1" smtClean="0"/>
              <a:t>Yodh</a:t>
            </a:r>
            <a:r>
              <a:rPr lang="en-US" dirty="0" smtClean="0"/>
              <a:t>, A.G., Suppression of the coffee-ring effect by shape-dependent capillary interactions. </a:t>
            </a:r>
            <a:r>
              <a:rPr lang="en-US" i="1" dirty="0" smtClean="0"/>
              <a:t>Nature</a:t>
            </a:r>
            <a:r>
              <a:rPr lang="en-US" dirty="0" smtClean="0"/>
              <a:t> </a:t>
            </a:r>
            <a:r>
              <a:rPr lang="en-US" b="1" dirty="0" smtClean="0"/>
              <a:t>476</a:t>
            </a:r>
            <a:r>
              <a:rPr lang="en-US" dirty="0" smtClean="0"/>
              <a:t>, 308--311 (2011).</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ea typeface="+mn-ea"/>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smtClean="0"/>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2pPr>
      <a:lvl3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3pPr>
      <a:lvl4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4pPr>
      <a:lvl5pPr algn="ctr" rtl="0" eaLnBrk="0" fontAlgn="base" hangingPunct="0">
        <a:spcBef>
          <a:spcPct val="0"/>
        </a:spcBef>
        <a:spcAft>
          <a:spcPct val="0"/>
        </a:spcAft>
        <a:defRPr sz="3000">
          <a:solidFill>
            <a:schemeClr val="bg1"/>
          </a:solidFill>
          <a:latin typeface="Arial" charset="0"/>
          <a:ea typeface="ＭＳ Ｐゴシック" pitchFamily="-1" charset="-128"/>
          <a:cs typeface="ＭＳ Ｐゴシック" pitchFamily="-1" charset="-128"/>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83"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83"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83"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83"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7" name="Rectangle 33"/>
          <p:cNvSpPr>
            <a:spLocks noChangeArrowheads="1"/>
          </p:cNvSpPr>
          <p:nvPr/>
        </p:nvSpPr>
        <p:spPr bwMode="auto">
          <a:xfrm>
            <a:off x="762000" y="4407932"/>
            <a:ext cx="7467600" cy="1681655"/>
          </a:xfrm>
          <a:prstGeom prst="rect">
            <a:avLst/>
          </a:prstGeom>
          <a:solidFill>
            <a:srgbClr val="A50021"/>
          </a:solidFill>
          <a:ln w="9525">
            <a:solidFill>
              <a:schemeClr val="tx1"/>
            </a:solidFill>
            <a:miter lim="800000"/>
            <a:headEnd/>
            <a:tailEnd/>
          </a:ln>
        </p:spPr>
        <p:txBody>
          <a:bodyPr wrap="none" anchor="ctr"/>
          <a:lstStyle/>
          <a:p>
            <a:pPr algn="ctr"/>
            <a:endParaRPr lang="en-US">
              <a:solidFill>
                <a:srgbClr val="A50021"/>
              </a:solidFill>
            </a:endParaRPr>
          </a:p>
        </p:txBody>
      </p:sp>
      <p:sp>
        <p:nvSpPr>
          <p:cNvPr id="14353" name="Rectangle 5"/>
          <p:cNvSpPr>
            <a:spLocks noChangeArrowheads="1"/>
          </p:cNvSpPr>
          <p:nvPr/>
        </p:nvSpPr>
        <p:spPr bwMode="auto">
          <a:xfrm>
            <a:off x="609600" y="4293632"/>
            <a:ext cx="7696199" cy="1866900"/>
          </a:xfrm>
          <a:prstGeom prst="rect">
            <a:avLst/>
          </a:prstGeom>
          <a:noFill/>
          <a:ln w="12700">
            <a:solidFill>
              <a:schemeClr val="bg1"/>
            </a:solidFill>
            <a:miter lim="800000"/>
            <a:headEnd/>
            <a:tailEnd/>
          </a:ln>
        </p:spPr>
        <p:txBody>
          <a:bodyPr wrap="none" anchor="ctr"/>
          <a:lstStyle/>
          <a:p>
            <a:endParaRPr lang="en-US" dirty="0"/>
          </a:p>
        </p:txBody>
      </p:sp>
      <p:pic>
        <p:nvPicPr>
          <p:cNvPr id="2" name="Picture 2" descr="C:\TEMP\IRG1_highlight_figure.jpg"/>
          <p:cNvPicPr>
            <a:picLocks noChangeAspect="1" noChangeArrowheads="1"/>
          </p:cNvPicPr>
          <p:nvPr/>
        </p:nvPicPr>
        <p:blipFill>
          <a:blip r:embed="rId3" cstate="print"/>
          <a:srcRect/>
          <a:stretch>
            <a:fillRect/>
          </a:stretch>
        </p:blipFill>
        <p:spPr bwMode="auto">
          <a:xfrm>
            <a:off x="685799" y="4345357"/>
            <a:ext cx="7467601" cy="1662775"/>
          </a:xfrm>
          <a:prstGeom prst="rect">
            <a:avLst/>
          </a:prstGeom>
          <a:noFill/>
        </p:spPr>
      </p:pic>
      <p:sp>
        <p:nvSpPr>
          <p:cNvPr id="14339" name="Text Box 3"/>
          <p:cNvSpPr txBox="1">
            <a:spLocks noChangeArrowheads="1"/>
          </p:cNvSpPr>
          <p:nvPr/>
        </p:nvSpPr>
        <p:spPr bwMode="auto">
          <a:xfrm>
            <a:off x="2057400" y="6473825"/>
            <a:ext cx="4800600" cy="307975"/>
          </a:xfrm>
          <a:prstGeom prst="rect">
            <a:avLst/>
          </a:prstGeom>
          <a:solidFill>
            <a:srgbClr val="0066CC"/>
          </a:solidFill>
          <a:ln w="9525">
            <a:noFill/>
            <a:miter lim="800000"/>
            <a:headEnd/>
            <a:tailEnd/>
          </a:ln>
        </p:spPr>
        <p:txBody>
          <a:bodyPr>
            <a:spAutoFit/>
          </a:bodyPr>
          <a:lstStyle/>
          <a:p>
            <a:pP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14340" name="Picture 4" descr="nsf4c"/>
          <p:cNvPicPr>
            <a:picLocks noChangeAspect="1" noChangeArrowheads="1"/>
          </p:cNvPicPr>
          <p:nvPr/>
        </p:nvPicPr>
        <p:blipFill>
          <a:blip r:embed="rId4" cstate="print">
            <a:lum contrast="24000"/>
          </a:blip>
          <a:srcRect/>
          <a:stretch>
            <a:fillRect/>
          </a:stretch>
        </p:blipFill>
        <p:spPr bwMode="auto">
          <a:xfrm>
            <a:off x="8400956" y="5724477"/>
            <a:ext cx="609600" cy="609600"/>
          </a:xfrm>
          <a:prstGeom prst="rect">
            <a:avLst/>
          </a:prstGeom>
          <a:noFill/>
          <a:ln w="9525">
            <a:noFill/>
            <a:miter lim="800000"/>
            <a:headEnd/>
            <a:tailEnd/>
          </a:ln>
        </p:spPr>
      </p:pic>
      <p:sp>
        <p:nvSpPr>
          <p:cNvPr id="14342" name="TextBox 55"/>
          <p:cNvSpPr txBox="1">
            <a:spLocks noChangeArrowheads="1"/>
          </p:cNvSpPr>
          <p:nvPr/>
        </p:nvSpPr>
        <p:spPr bwMode="auto">
          <a:xfrm>
            <a:off x="1371600" y="4760357"/>
            <a:ext cx="2109788" cy="244475"/>
          </a:xfrm>
          <a:prstGeom prst="rect">
            <a:avLst/>
          </a:prstGeom>
          <a:noFill/>
          <a:ln w="9525">
            <a:noFill/>
            <a:miter lim="800000"/>
            <a:headEnd/>
            <a:tailEnd/>
          </a:ln>
        </p:spPr>
        <p:txBody>
          <a:bodyPr>
            <a:spAutoFit/>
          </a:bodyPr>
          <a:lstStyle/>
          <a:p>
            <a:r>
              <a:rPr lang="en-US" sz="1000">
                <a:solidFill>
                  <a:schemeClr val="bg1"/>
                </a:solidFill>
              </a:rPr>
              <a:t> </a:t>
            </a:r>
          </a:p>
        </p:txBody>
      </p:sp>
      <p:sp>
        <p:nvSpPr>
          <p:cNvPr id="14344" name="Rectangle 8"/>
          <p:cNvSpPr>
            <a:spLocks noChangeArrowheads="1"/>
          </p:cNvSpPr>
          <p:nvPr/>
        </p:nvSpPr>
        <p:spPr bwMode="auto">
          <a:xfrm>
            <a:off x="304800" y="1174046"/>
            <a:ext cx="8382000" cy="3093154"/>
          </a:xfrm>
          <a:prstGeom prst="rect">
            <a:avLst/>
          </a:prstGeom>
          <a:noFill/>
          <a:ln w="9525">
            <a:noFill/>
            <a:miter lim="800000"/>
            <a:headEnd/>
            <a:tailEnd/>
          </a:ln>
        </p:spPr>
        <p:txBody>
          <a:bodyPr wrap="square" anchor="ctr">
            <a:spAutoFit/>
          </a:bodyPr>
          <a:lstStyle/>
          <a:p>
            <a:pPr algn="just"/>
            <a:r>
              <a:rPr lang="en-US" sz="1500" dirty="0" smtClean="0">
                <a:solidFill>
                  <a:schemeClr val="bg1"/>
                </a:solidFill>
                <a:latin typeface="Times New Roman" pitchFamily="-1" charset="0"/>
                <a:cs typeface="Times New Roman" pitchFamily="-1" charset="0"/>
              </a:rPr>
              <a:t>Novel, cylindrical, ribbon-like membranes are formed when colloidal particles adsorb at the air-water interfaces of droplets confined between two glass plates (</a:t>
            </a:r>
            <a:r>
              <a:rPr lang="en-US" sz="1500" b="1" dirty="0" smtClean="0">
                <a:solidFill>
                  <a:schemeClr val="bg1"/>
                </a:solidFill>
                <a:latin typeface="Times New Roman" pitchFamily="-1" charset="0"/>
                <a:cs typeface="Times New Roman" pitchFamily="-1" charset="0"/>
              </a:rPr>
              <a:t>Fig. a</a:t>
            </a:r>
            <a:r>
              <a:rPr lang="en-US" sz="1500" dirty="0" smtClean="0">
                <a:solidFill>
                  <a:schemeClr val="bg1"/>
                </a:solidFill>
                <a:latin typeface="Times New Roman" pitchFamily="-1" charset="0"/>
                <a:cs typeface="Times New Roman" pitchFamily="-1" charset="0"/>
              </a:rPr>
              <a:t>). We have found that the ease with which such ribbon membranes bend depends on particle shape. Ellipsoidal particles on the interface locally deform the interface and thereby introduce strong capillary forces into the membrane that couple the particles into networks. The resultant membrane scaffolding can resist bending by as much as one hundred times more than similar membranes formed by spherical particles at the air-water interface </a:t>
            </a:r>
            <a:r>
              <a:rPr lang="en-US" sz="1500" dirty="0" smtClean="0">
                <a:solidFill>
                  <a:schemeClr val="bg1"/>
                </a:solidFill>
                <a:latin typeface="Times New Roman" pitchFamily="-1" charset="0"/>
                <a:cs typeface="Times New Roman" pitchFamily="-1" charset="0"/>
              </a:rPr>
              <a:t>[</a:t>
            </a:r>
            <a:r>
              <a:rPr lang="en-US" sz="1500" i="1" dirty="0" smtClean="0">
                <a:solidFill>
                  <a:schemeClr val="bg1"/>
                </a:solidFill>
                <a:latin typeface="Times New Roman" pitchFamily="-1" charset="0"/>
                <a:cs typeface="Times New Roman" pitchFamily="-1" charset="0"/>
              </a:rPr>
              <a:t>Phys. Rev. </a:t>
            </a:r>
            <a:r>
              <a:rPr lang="en-US" sz="1500" i="1" dirty="0" err="1" smtClean="0">
                <a:solidFill>
                  <a:schemeClr val="bg1"/>
                </a:solidFill>
                <a:latin typeface="Times New Roman" pitchFamily="-1" charset="0"/>
                <a:cs typeface="Times New Roman" pitchFamily="-1" charset="0"/>
              </a:rPr>
              <a:t>Lett</a:t>
            </a:r>
            <a:r>
              <a:rPr lang="en-US" sz="1500" i="1" dirty="0" smtClean="0">
                <a:solidFill>
                  <a:schemeClr val="bg1"/>
                </a:solidFill>
                <a:latin typeface="Times New Roman" pitchFamily="-1" charset="0"/>
                <a:cs typeface="Times New Roman" pitchFamily="-1" charset="0"/>
              </a:rPr>
              <a:t>. </a:t>
            </a:r>
            <a:r>
              <a:rPr lang="en-US" sz="1500" dirty="0" smtClean="0">
                <a:solidFill>
                  <a:schemeClr val="bg1"/>
                </a:solidFill>
                <a:latin typeface="Times New Roman" pitchFamily="-1" charset="0"/>
                <a:cs typeface="Times New Roman" pitchFamily="-1" charset="0"/>
              </a:rPr>
              <a:t>108, 2012</a:t>
            </a:r>
            <a:r>
              <a:rPr lang="en-US" sz="1500" dirty="0" smtClean="0">
                <a:solidFill>
                  <a:schemeClr val="bg1"/>
                </a:solidFill>
                <a:latin typeface="Times New Roman" pitchFamily="-1" charset="0"/>
                <a:cs typeface="Times New Roman" pitchFamily="-1" charset="0"/>
              </a:rPr>
              <a:t>]. </a:t>
            </a:r>
            <a:r>
              <a:rPr lang="en-US" sz="1500" dirty="0" smtClean="0">
                <a:solidFill>
                  <a:schemeClr val="bg1"/>
                </a:solidFill>
                <a:latin typeface="Times New Roman" pitchFamily="-1" charset="0"/>
                <a:cs typeface="Times New Roman" pitchFamily="-1" charset="0"/>
              </a:rPr>
              <a:t>This increased bending rigidity makes interface buckling (</a:t>
            </a:r>
            <a:r>
              <a:rPr lang="en-US" sz="1500" b="1" dirty="0" smtClean="0">
                <a:solidFill>
                  <a:schemeClr val="bg1"/>
                </a:solidFill>
                <a:latin typeface="Times New Roman" pitchFamily="-1" charset="0"/>
                <a:cs typeface="Times New Roman" pitchFamily="-1" charset="0"/>
              </a:rPr>
              <a:t>Fig. b</a:t>
            </a:r>
            <a:r>
              <a:rPr lang="en-US" sz="1500" dirty="0" smtClean="0">
                <a:solidFill>
                  <a:schemeClr val="bg1"/>
                </a:solidFill>
                <a:latin typeface="Times New Roman" pitchFamily="-1" charset="0"/>
                <a:cs typeface="Times New Roman" pitchFamily="-1" charset="0"/>
              </a:rPr>
              <a:t>) harder, which in turn, reduces the effects of interface pinning and leads to uniform deposition of anisotropic particles from the evaporating drop (</a:t>
            </a:r>
            <a:r>
              <a:rPr lang="en-US" sz="1500" b="1" dirty="0" smtClean="0">
                <a:solidFill>
                  <a:schemeClr val="bg1"/>
                </a:solidFill>
                <a:latin typeface="Times New Roman" pitchFamily="-1" charset="0"/>
                <a:cs typeface="Times New Roman" pitchFamily="-1" charset="0"/>
              </a:rPr>
              <a:t>Fig. c</a:t>
            </a:r>
            <a:r>
              <a:rPr lang="en-US" sz="1500" dirty="0" smtClean="0">
                <a:solidFill>
                  <a:schemeClr val="bg1"/>
                </a:solidFill>
                <a:latin typeface="Times New Roman" pitchFamily="-1" charset="0"/>
                <a:cs typeface="Times New Roman" pitchFamily="-1" charset="0"/>
              </a:rPr>
              <a:t>). This deposition during evaporation is in stark contrast to that of similar drops containing spherical particles (</a:t>
            </a:r>
            <a:r>
              <a:rPr lang="en-US" sz="1500" b="1" dirty="0" smtClean="0">
                <a:solidFill>
                  <a:schemeClr val="bg1"/>
                </a:solidFill>
                <a:latin typeface="Times New Roman" pitchFamily="-1" charset="0"/>
                <a:cs typeface="Times New Roman" pitchFamily="-1" charset="0"/>
              </a:rPr>
              <a:t>Fig. d</a:t>
            </a:r>
            <a:r>
              <a:rPr lang="en-US" sz="1500" dirty="0" smtClean="0">
                <a:solidFill>
                  <a:schemeClr val="bg1"/>
                </a:solidFill>
                <a:latin typeface="Times New Roman" pitchFamily="-1" charset="0"/>
                <a:cs typeface="Times New Roman" pitchFamily="-1" charset="0"/>
              </a:rPr>
              <a:t>). The mechanisms for evaporation for the confined drops are also demonstrably different that for sessile drops which produce the famous coffee ring effect </a:t>
            </a:r>
            <a:r>
              <a:rPr lang="en-US" sz="1500" dirty="0" smtClean="0">
                <a:solidFill>
                  <a:schemeClr val="bg1"/>
                </a:solidFill>
                <a:latin typeface="Times New Roman" pitchFamily="-1" charset="0"/>
                <a:cs typeface="Times New Roman" pitchFamily="-1" charset="0"/>
              </a:rPr>
              <a:t>[</a:t>
            </a:r>
            <a:r>
              <a:rPr lang="en-US" sz="1500" i="1" dirty="0" smtClean="0">
                <a:solidFill>
                  <a:schemeClr val="bg1"/>
                </a:solidFill>
                <a:latin typeface="Times New Roman" pitchFamily="-1" charset="0"/>
                <a:cs typeface="Times New Roman" pitchFamily="-1" charset="0"/>
              </a:rPr>
              <a:t>Nature</a:t>
            </a:r>
            <a:r>
              <a:rPr lang="en-US" sz="1500" dirty="0" smtClean="0">
                <a:solidFill>
                  <a:schemeClr val="bg1"/>
                </a:solidFill>
                <a:latin typeface="Times New Roman" pitchFamily="-1" charset="0"/>
                <a:cs typeface="Times New Roman" pitchFamily="-1" charset="0"/>
              </a:rPr>
              <a:t> 476, 2011]. </a:t>
            </a:r>
            <a:r>
              <a:rPr lang="en-US" sz="1500" dirty="0" smtClean="0">
                <a:solidFill>
                  <a:schemeClr val="bg1"/>
                </a:solidFill>
                <a:latin typeface="Times New Roman" pitchFamily="-1" charset="0"/>
                <a:cs typeface="Times New Roman" pitchFamily="-1" charset="0"/>
              </a:rPr>
              <a:t>Besides their fundamental interest, these discoveries provide insight about how to control thin film uniformity and quality in applications such as arise in printing, painting and even genotyping.</a:t>
            </a:r>
          </a:p>
        </p:txBody>
      </p:sp>
      <p:sp>
        <p:nvSpPr>
          <p:cNvPr id="31" name="Rectangle 2"/>
          <p:cNvSpPr txBox="1">
            <a:spLocks noChangeArrowheads="1"/>
          </p:cNvSpPr>
          <p:nvPr/>
        </p:nvSpPr>
        <p:spPr bwMode="auto">
          <a:xfrm>
            <a:off x="0" y="152400"/>
            <a:ext cx="9144000" cy="972574"/>
          </a:xfrm>
          <a:prstGeom prst="rect">
            <a:avLst/>
          </a:prstGeom>
          <a:solidFill>
            <a:srgbClr val="A50021"/>
          </a:solidFill>
          <a:ln w="9525">
            <a:noFill/>
            <a:miter lim="800000"/>
            <a:headEnd/>
            <a:tailEnd/>
          </a:ln>
          <a:effectLst/>
        </p:spPr>
        <p:txBody>
          <a:bodyPr tIns="9144" bIns="9144">
            <a:spAutoFit/>
          </a:bodyPr>
          <a:lstStyle/>
          <a:p>
            <a:pPr algn="ctr">
              <a:defRPr/>
            </a:pPr>
            <a:r>
              <a:rPr lang="en-US" sz="2400" b="1" dirty="0" smtClean="0">
                <a:solidFill>
                  <a:schemeClr val="bg1"/>
                </a:solidFill>
                <a:effectLst>
                  <a:outerShdw blurRad="38100" dist="38100" dir="2700000" algn="tl">
                    <a:srgbClr val="000000"/>
                  </a:outerShdw>
                </a:effectLst>
                <a:latin typeface="Arial" pitchFamily="-1" charset="0"/>
                <a:ea typeface="+mn-ea"/>
              </a:rPr>
              <a:t>Particle Shape Affects Membrane</a:t>
            </a:r>
            <a:br>
              <a:rPr lang="en-US" sz="2400" b="1" dirty="0" smtClean="0">
                <a:solidFill>
                  <a:schemeClr val="bg1"/>
                </a:solidFill>
                <a:effectLst>
                  <a:outerShdw blurRad="38100" dist="38100" dir="2700000" algn="tl">
                    <a:srgbClr val="000000"/>
                  </a:outerShdw>
                </a:effectLst>
                <a:latin typeface="Arial" pitchFamily="-1" charset="0"/>
                <a:ea typeface="+mn-ea"/>
              </a:rPr>
            </a:br>
            <a:r>
              <a:rPr lang="en-US" sz="2400" b="1" dirty="0" smtClean="0">
                <a:solidFill>
                  <a:schemeClr val="bg1"/>
                </a:solidFill>
                <a:effectLst>
                  <a:outerShdw blurRad="38100" dist="38100" dir="2700000" algn="tl">
                    <a:srgbClr val="000000"/>
                  </a:outerShdw>
                </a:effectLst>
                <a:latin typeface="Arial" pitchFamily="-1" charset="0"/>
                <a:ea typeface="+mn-ea"/>
              </a:rPr>
              <a:t>Bending &amp; Drop Drying </a:t>
            </a:r>
          </a:p>
          <a:p>
            <a:pPr algn="ctr">
              <a:defRPr/>
            </a:pPr>
            <a:r>
              <a:rPr lang="en-US" sz="1400" b="1" dirty="0" smtClean="0">
                <a:solidFill>
                  <a:schemeClr val="bg1"/>
                </a:solidFill>
                <a:effectLst>
                  <a:outerShdw blurRad="38100" dist="38100" dir="2700000" algn="tl">
                    <a:srgbClr val="000000"/>
                  </a:outerShdw>
                </a:effectLst>
                <a:latin typeface="Arial" pitchFamily="-1" charset="0"/>
                <a:ea typeface="+mn-ea"/>
              </a:rPr>
              <a:t>T. C. </a:t>
            </a:r>
            <a:r>
              <a:rPr lang="en-US" sz="1400" b="1" dirty="0" err="1" smtClean="0">
                <a:solidFill>
                  <a:schemeClr val="bg1"/>
                </a:solidFill>
                <a:effectLst>
                  <a:outerShdw blurRad="38100" dist="38100" dir="2700000" algn="tl">
                    <a:srgbClr val="000000"/>
                  </a:outerShdw>
                </a:effectLst>
                <a:latin typeface="Arial" pitchFamily="-1" charset="0"/>
                <a:ea typeface="+mn-ea"/>
              </a:rPr>
              <a:t>Lubensky</a:t>
            </a:r>
            <a:r>
              <a:rPr lang="en-US" sz="1400" b="1" dirty="0" smtClean="0">
                <a:solidFill>
                  <a:schemeClr val="bg1"/>
                </a:solidFill>
                <a:effectLst>
                  <a:outerShdw blurRad="38100" dist="38100" dir="2700000" algn="tl">
                    <a:srgbClr val="000000"/>
                  </a:outerShdw>
                </a:effectLst>
                <a:latin typeface="Arial" pitchFamily="-1" charset="0"/>
                <a:ea typeface="+mn-ea"/>
              </a:rPr>
              <a:t> and A. G. </a:t>
            </a:r>
            <a:r>
              <a:rPr lang="en-US" sz="1400" b="1" dirty="0" err="1" smtClean="0">
                <a:solidFill>
                  <a:schemeClr val="bg1"/>
                </a:solidFill>
                <a:effectLst>
                  <a:outerShdw blurRad="38100" dist="38100" dir="2700000" algn="tl">
                    <a:srgbClr val="000000"/>
                  </a:outerShdw>
                </a:effectLst>
                <a:latin typeface="Arial" pitchFamily="-1" charset="0"/>
                <a:ea typeface="+mn-ea"/>
              </a:rPr>
              <a:t>Yodh</a:t>
            </a:r>
            <a:endParaRPr lang="en-US" sz="1400" b="1" dirty="0" smtClean="0">
              <a:solidFill>
                <a:schemeClr val="bg1"/>
              </a:solidFill>
              <a:effectLst>
                <a:outerShdw blurRad="38100" dist="38100" dir="2700000" algn="tl">
                  <a:srgbClr val="000000"/>
                </a:outerShdw>
              </a:effectLst>
              <a:latin typeface="Arial" pitchFamily="-1" charset="0"/>
              <a:ea typeface="+mn-ea"/>
            </a:endParaRPr>
          </a:p>
        </p:txBody>
      </p:sp>
      <p:sp>
        <p:nvSpPr>
          <p:cNvPr id="7" name="TextBox 6"/>
          <p:cNvSpPr txBox="1"/>
          <p:nvPr/>
        </p:nvSpPr>
        <p:spPr>
          <a:xfrm>
            <a:off x="2819400" y="5779532"/>
            <a:ext cx="184666" cy="369332"/>
          </a:xfrm>
          <a:prstGeom prst="rect">
            <a:avLst/>
          </a:prstGeom>
          <a:noFill/>
        </p:spPr>
        <p:txBody>
          <a:bodyPr wrap="none" rtlCol="0">
            <a:spAutoFit/>
          </a:bodyPr>
          <a:lstStyle/>
          <a:p>
            <a:endParaRPr lang="en-US" dirty="0"/>
          </a:p>
        </p:txBody>
      </p:sp>
      <p:sp>
        <p:nvSpPr>
          <p:cNvPr id="23" name="TextBox 22"/>
          <p:cNvSpPr txBox="1"/>
          <p:nvPr/>
        </p:nvSpPr>
        <p:spPr>
          <a:xfrm>
            <a:off x="685800" y="4267200"/>
            <a:ext cx="312906" cy="369332"/>
          </a:xfrm>
          <a:prstGeom prst="rect">
            <a:avLst/>
          </a:prstGeom>
          <a:noFill/>
        </p:spPr>
        <p:txBody>
          <a:bodyPr wrap="none" rtlCol="0">
            <a:spAutoFit/>
          </a:bodyPr>
          <a:lstStyle/>
          <a:p>
            <a:r>
              <a:rPr lang="en-US" dirty="0" smtClean="0"/>
              <a:t>a</a:t>
            </a:r>
            <a:endParaRPr lang="en-US" dirty="0"/>
          </a:p>
        </p:txBody>
      </p:sp>
      <p:sp>
        <p:nvSpPr>
          <p:cNvPr id="24" name="TextBox 23"/>
          <p:cNvSpPr txBox="1"/>
          <p:nvPr/>
        </p:nvSpPr>
        <p:spPr>
          <a:xfrm>
            <a:off x="3048000" y="4267200"/>
            <a:ext cx="312906" cy="369332"/>
          </a:xfrm>
          <a:prstGeom prst="rect">
            <a:avLst/>
          </a:prstGeom>
          <a:noFill/>
        </p:spPr>
        <p:txBody>
          <a:bodyPr wrap="none" rtlCol="0">
            <a:spAutoFit/>
          </a:bodyPr>
          <a:lstStyle/>
          <a:p>
            <a:r>
              <a:rPr lang="en-US" dirty="0" smtClean="0"/>
              <a:t>b</a:t>
            </a:r>
            <a:endParaRPr lang="en-US" dirty="0"/>
          </a:p>
        </p:txBody>
      </p:sp>
      <p:sp>
        <p:nvSpPr>
          <p:cNvPr id="25" name="TextBox 24"/>
          <p:cNvSpPr txBox="1"/>
          <p:nvPr/>
        </p:nvSpPr>
        <p:spPr>
          <a:xfrm>
            <a:off x="4881518" y="4267200"/>
            <a:ext cx="300082" cy="369332"/>
          </a:xfrm>
          <a:prstGeom prst="rect">
            <a:avLst/>
          </a:prstGeom>
          <a:noFill/>
        </p:spPr>
        <p:txBody>
          <a:bodyPr wrap="none" rtlCol="0">
            <a:spAutoFit/>
          </a:bodyPr>
          <a:lstStyle/>
          <a:p>
            <a:r>
              <a:rPr lang="en-US" dirty="0" smtClean="0"/>
              <a:t>c</a:t>
            </a:r>
            <a:endParaRPr lang="en-US" dirty="0"/>
          </a:p>
        </p:txBody>
      </p:sp>
      <p:sp>
        <p:nvSpPr>
          <p:cNvPr id="15" name="TextBox 14"/>
          <p:cNvSpPr txBox="1"/>
          <p:nvPr/>
        </p:nvSpPr>
        <p:spPr>
          <a:xfrm>
            <a:off x="6477000" y="4267200"/>
            <a:ext cx="312906" cy="369332"/>
          </a:xfrm>
          <a:prstGeom prst="rect">
            <a:avLst/>
          </a:prstGeom>
          <a:noFill/>
        </p:spPr>
        <p:txBody>
          <a:bodyPr wrap="none" rtlCol="0">
            <a:spAutoFit/>
          </a:bodyPr>
          <a:lstStyle/>
          <a:p>
            <a:r>
              <a:rPr lang="en-US" dirty="0" smtClean="0"/>
              <a:t>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339</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DOROTHEA COLEMAN</dc:creator>
  <cp:lastModifiedBy>Felice Macera</cp:lastModifiedBy>
  <cp:revision>167</cp:revision>
  <dcterms:created xsi:type="dcterms:W3CDTF">2008-05-07T14:22:50Z</dcterms:created>
  <dcterms:modified xsi:type="dcterms:W3CDTF">2013-01-10T16:55:20Z</dcterms:modified>
</cp:coreProperties>
</file>