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3C3"/>
    <a:srgbClr val="CCCCFF"/>
    <a:srgbClr val="FFFF00"/>
    <a:srgbClr val="FFCC00"/>
    <a:srgbClr val="3366FF"/>
    <a:srgbClr val="3399FF"/>
    <a:srgbClr val="0000FF"/>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89286" autoAdjust="0"/>
  </p:normalViewPr>
  <p:slideViewPr>
    <p:cSldViewPr showGuides="1">
      <p:cViewPr varScale="1">
        <p:scale>
          <a:sx n="99" d="100"/>
          <a:sy n="99" d="100"/>
        </p:scale>
        <p:origin x="-13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 xmlns:p14="http://schemas.microsoft.com/office/powerpoint/2010/main" val="3658662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0" dirty="0">
              <a:latin typeface="Arial"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133600" y="6400800"/>
            <a:ext cx="4876800" cy="307777"/>
          </a:xfrm>
          <a:prstGeom prst="rect">
            <a:avLst/>
          </a:prstGeom>
          <a:solidFill>
            <a:srgbClr val="0066CC"/>
          </a:solidFill>
          <a:ln w="9525">
            <a:noFill/>
            <a:miter lim="800000"/>
            <a:headEnd/>
            <a:tailEnd/>
          </a:ln>
        </p:spPr>
        <p:txBody>
          <a:bodyPr wrap="square">
            <a:prstTxWarp prst="textNoShape">
              <a:avLst/>
            </a:prstTxWarp>
            <a:spAutoFit/>
          </a:bodyPr>
          <a:lstStyle/>
          <a:p>
            <a:pPr algn="ct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2" name="Rectangle 5"/>
          <p:cNvSpPr>
            <a:spLocks noChangeArrowheads="1"/>
          </p:cNvSpPr>
          <p:nvPr/>
        </p:nvSpPr>
        <p:spPr bwMode="auto">
          <a:xfrm>
            <a:off x="4764505" y="770020"/>
            <a:ext cx="3693696" cy="5021180"/>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2053" name="Text Box 6"/>
          <p:cNvSpPr txBox="1">
            <a:spLocks noChangeArrowheads="1"/>
          </p:cNvSpPr>
          <p:nvPr/>
        </p:nvSpPr>
        <p:spPr bwMode="auto">
          <a:xfrm>
            <a:off x="4800600" y="4648200"/>
            <a:ext cx="3657600" cy="1169551"/>
          </a:xfrm>
          <a:prstGeom prst="rect">
            <a:avLst/>
          </a:prstGeom>
          <a:noFill/>
          <a:ln w="9525">
            <a:noFill/>
            <a:miter lim="800000"/>
            <a:headEnd/>
            <a:tailEnd/>
          </a:ln>
        </p:spPr>
        <p:txBody>
          <a:bodyPr wrap="square">
            <a:prstTxWarp prst="textNoShape">
              <a:avLst/>
            </a:prstTxWarp>
            <a:spAutoFit/>
          </a:bodyPr>
          <a:lstStyle/>
          <a:p>
            <a:r>
              <a:rPr lang="en-US" sz="1000" dirty="0" err="1" smtClean="0">
                <a:solidFill>
                  <a:schemeClr val="bg1"/>
                </a:solidFill>
              </a:rPr>
              <a:t>Oleosin</a:t>
            </a:r>
            <a:r>
              <a:rPr lang="en-US" sz="1000" dirty="0" smtClean="0">
                <a:solidFill>
                  <a:schemeClr val="bg1"/>
                </a:solidFill>
              </a:rPr>
              <a:t> variants were made with standard processing techniques from recombinant biotechnology. A. Phase behavior of a series of </a:t>
            </a:r>
            <a:r>
              <a:rPr lang="en-US" sz="1000" dirty="0" err="1" smtClean="0">
                <a:solidFill>
                  <a:schemeClr val="bg1"/>
                </a:solidFill>
              </a:rPr>
              <a:t>oleosin</a:t>
            </a:r>
            <a:r>
              <a:rPr lang="en-US" sz="1000" dirty="0" smtClean="0">
                <a:solidFill>
                  <a:schemeClr val="bg1"/>
                </a:solidFill>
              </a:rPr>
              <a:t> mutants</a:t>
            </a:r>
            <a:r>
              <a:rPr lang="en-US" sz="1000" dirty="0" smtClean="0">
                <a:solidFill>
                  <a:schemeClr val="bg1"/>
                </a:solidFill>
              </a:rPr>
              <a:t>, with </a:t>
            </a:r>
            <a:r>
              <a:rPr lang="en-US" sz="1000" dirty="0" smtClean="0">
                <a:solidFill>
                  <a:schemeClr val="bg1"/>
                </a:solidFill>
              </a:rPr>
              <a:t>65 residues in the hydrophobic core and various lengths of the hydrophilic fraction, that assemble into various structures in solutions of different osmotic strength including B. fibers, C. sheets, and D. vesicles (</a:t>
            </a:r>
            <a:r>
              <a:rPr lang="en-US" sz="1000" dirty="0" err="1" smtClean="0">
                <a:solidFill>
                  <a:schemeClr val="bg1"/>
                </a:solidFill>
              </a:rPr>
              <a:t>Vargo</a:t>
            </a:r>
            <a:r>
              <a:rPr lang="en-US" sz="1000" dirty="0" smtClean="0">
                <a:solidFill>
                  <a:schemeClr val="bg1"/>
                </a:solidFill>
              </a:rPr>
              <a:t> et al. 2012), all characterized by </a:t>
            </a:r>
            <a:r>
              <a:rPr lang="en-US" sz="1000" dirty="0" err="1" smtClean="0">
                <a:solidFill>
                  <a:schemeClr val="bg1"/>
                </a:solidFill>
              </a:rPr>
              <a:t>cryo</a:t>
            </a:r>
            <a:r>
              <a:rPr lang="en-US" sz="1000" dirty="0" smtClean="0">
                <a:solidFill>
                  <a:schemeClr val="bg1"/>
                </a:solidFill>
              </a:rPr>
              <a:t>-TEM. </a:t>
            </a:r>
            <a:endParaRPr lang="en-US" sz="1000" dirty="0">
              <a:solidFill>
                <a:schemeClr val="bg1"/>
              </a:solidFill>
            </a:endParaRPr>
          </a:p>
        </p:txBody>
      </p:sp>
      <p:sp>
        <p:nvSpPr>
          <p:cNvPr id="2055" name="TextBox 55"/>
          <p:cNvSpPr txBox="1">
            <a:spLocks noChangeArrowheads="1"/>
          </p:cNvSpPr>
          <p:nvPr/>
        </p:nvSpPr>
        <p:spPr bwMode="auto">
          <a:xfrm>
            <a:off x="7842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1" name="Rectangle 33"/>
          <p:cNvSpPr>
            <a:spLocks noChangeArrowheads="1"/>
          </p:cNvSpPr>
          <p:nvPr/>
        </p:nvSpPr>
        <p:spPr bwMode="auto">
          <a:xfrm>
            <a:off x="5444690" y="885524"/>
            <a:ext cx="2403910" cy="3744228"/>
          </a:xfrm>
          <a:prstGeom prst="rect">
            <a:avLst/>
          </a:prstGeom>
          <a:solidFill>
            <a:srgbClr val="A50021"/>
          </a:solidFill>
          <a:ln w="9525">
            <a:solidFill>
              <a:schemeClr val="tx1"/>
            </a:solid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2082" name="Rectangle 8"/>
          <p:cNvSpPr>
            <a:spLocks noChangeArrowheads="1"/>
          </p:cNvSpPr>
          <p:nvPr/>
        </p:nvSpPr>
        <p:spPr bwMode="auto">
          <a:xfrm>
            <a:off x="152400" y="838200"/>
            <a:ext cx="4419600" cy="4770537"/>
          </a:xfrm>
          <a:prstGeom prst="rect">
            <a:avLst/>
          </a:prstGeom>
          <a:noFill/>
          <a:ln w="9525">
            <a:noFill/>
            <a:miter lim="800000"/>
            <a:headEnd/>
            <a:tailEnd/>
          </a:ln>
        </p:spPr>
        <p:txBody>
          <a:bodyPr wrap="square" anchor="ctr">
            <a:prstTxWarp prst="textNoShape">
              <a:avLst/>
            </a:prstTxWarp>
            <a:spAutoFit/>
          </a:bodyPr>
          <a:lstStyle/>
          <a:p>
            <a:pPr eaLnBrk="0" hangingPunct="0"/>
            <a:r>
              <a:rPr lang="en-US" sz="1600" b="1" dirty="0" smtClean="0">
                <a:solidFill>
                  <a:srgbClr val="FFFFFF"/>
                </a:solidFill>
                <a:latin typeface="Arial"/>
                <a:cs typeface="Arial"/>
              </a:rPr>
              <a:t>For the first time, a recombinant surfactant protein has been produced and assembled into higher ordered structures which could be used to make membranes. Using recombinant </a:t>
            </a:r>
            <a:r>
              <a:rPr lang="en-US" sz="1600" b="1" dirty="0" err="1" smtClean="0">
                <a:solidFill>
                  <a:srgbClr val="FFFFFF"/>
                </a:solidFill>
                <a:latin typeface="Arial"/>
                <a:cs typeface="Arial"/>
              </a:rPr>
              <a:t>amphiphilic</a:t>
            </a:r>
            <a:r>
              <a:rPr lang="en-US" sz="1600" b="1" dirty="0" smtClean="0">
                <a:solidFill>
                  <a:srgbClr val="FFFFFF"/>
                </a:solidFill>
                <a:latin typeface="Arial"/>
                <a:cs typeface="Arial"/>
              </a:rPr>
              <a:t> proteins to self-assemble </a:t>
            </a:r>
            <a:r>
              <a:rPr lang="en-US" sz="1600" b="1" dirty="0" err="1" smtClean="0">
                <a:solidFill>
                  <a:srgbClr val="FFFFFF"/>
                </a:solidFill>
                <a:latin typeface="Arial"/>
                <a:cs typeface="Arial"/>
              </a:rPr>
              <a:t>suprastructures</a:t>
            </a:r>
            <a:r>
              <a:rPr lang="en-US" sz="1600" b="1" dirty="0" smtClean="0">
                <a:solidFill>
                  <a:srgbClr val="FFFFFF"/>
                </a:solidFill>
                <a:latin typeface="Arial"/>
                <a:cs typeface="Arial"/>
              </a:rPr>
              <a:t> allows precise control over surfactant chemistry and facile incorporation of biological functionality. From the perspective of polymer chemistry, this is akin to making a polymer in which the identify of every monomer in the chain is set with precision. Multiple variations of the sunflower seed protein </a:t>
            </a:r>
            <a:r>
              <a:rPr lang="en-US" sz="1600" b="1" dirty="0" err="1" smtClean="0">
                <a:solidFill>
                  <a:srgbClr val="FFFFFF"/>
                </a:solidFill>
                <a:latin typeface="Arial"/>
                <a:cs typeface="Arial"/>
              </a:rPr>
              <a:t>oleosin</a:t>
            </a:r>
            <a:r>
              <a:rPr lang="en-US" sz="1600" b="1" dirty="0" smtClean="0">
                <a:solidFill>
                  <a:srgbClr val="FFFFFF"/>
                </a:solidFill>
                <a:latin typeface="Arial"/>
                <a:cs typeface="Arial"/>
              </a:rPr>
              <a:t> were produced in bacterial cell culture, as illustrated in the upper right. By controlling solution composition and protein chemistry, the recombinant proteins were observed to self-assemble into sheets, fibers, and  vesicles.</a:t>
            </a:r>
            <a:endParaRPr lang="en-US" sz="1600" b="1" dirty="0">
              <a:solidFill>
                <a:srgbClr val="FFFFFF"/>
              </a:solidFill>
              <a:latin typeface="Arial"/>
              <a:cs typeface="Arial"/>
            </a:endParaRPr>
          </a:p>
        </p:txBody>
      </p:sp>
      <p:sp>
        <p:nvSpPr>
          <p:cNvPr id="31" name="Rectangle 2"/>
          <p:cNvSpPr txBox="1">
            <a:spLocks noChangeArrowheads="1"/>
          </p:cNvSpPr>
          <p:nvPr/>
        </p:nvSpPr>
        <p:spPr bwMode="auto">
          <a:xfrm>
            <a:off x="0" y="87957"/>
            <a:ext cx="9144000" cy="633938"/>
          </a:xfrm>
          <a:prstGeom prst="rect">
            <a:avLst/>
          </a:prstGeom>
          <a:solidFill>
            <a:srgbClr val="A50021"/>
          </a:solidFill>
          <a:ln w="9525">
            <a:noFill/>
            <a:miter lim="800000"/>
            <a:headEnd/>
            <a:tailEnd/>
          </a:ln>
          <a:effectLst/>
        </p:spPr>
        <p:txBody>
          <a:bodyPr wrap="square" tIns="9144" bIns="9144">
            <a:prstTxWarp prst="textNoShape">
              <a:avLst/>
            </a:prstTxWarp>
            <a:noAutofit/>
          </a:bodyPr>
          <a:lstStyle/>
          <a:p>
            <a:pPr algn="ctr"/>
            <a:r>
              <a:rPr lang="en-US" sz="2200" b="1" dirty="0" smtClean="0">
                <a:solidFill>
                  <a:schemeClr val="bg1"/>
                </a:solidFill>
                <a:effectLst>
                  <a:outerShdw blurRad="38100" dist="38100" dir="2700000" algn="tl">
                    <a:srgbClr val="000000"/>
                  </a:outerShdw>
                </a:effectLst>
              </a:rPr>
              <a:t>Vesicles </a:t>
            </a:r>
            <a:r>
              <a:rPr lang="en-US" sz="2200" b="1" dirty="0" smtClean="0">
                <a:solidFill>
                  <a:schemeClr val="bg1"/>
                </a:solidFill>
                <a:effectLst>
                  <a:outerShdw blurRad="38100" dist="38100" dir="2700000" algn="tl">
                    <a:srgbClr val="000000"/>
                  </a:outerShdw>
                </a:effectLst>
              </a:rPr>
              <a:t>and </a:t>
            </a:r>
            <a:r>
              <a:rPr lang="en-US" sz="2200" b="1" dirty="0" smtClean="0">
                <a:solidFill>
                  <a:schemeClr val="bg1"/>
                </a:solidFill>
                <a:effectLst>
                  <a:outerShdw blurRad="38100" dist="38100" dir="2700000" algn="tl">
                    <a:srgbClr val="000000"/>
                  </a:outerShdw>
                </a:effectLst>
              </a:rPr>
              <a:t>Other </a:t>
            </a:r>
            <a:r>
              <a:rPr lang="en-US" sz="2200" b="1" dirty="0" err="1" smtClean="0">
                <a:solidFill>
                  <a:schemeClr val="bg1"/>
                </a:solidFill>
                <a:effectLst>
                  <a:outerShdw blurRad="38100" dist="38100" dir="2700000" algn="tl">
                    <a:srgbClr val="000000"/>
                  </a:outerShdw>
                </a:effectLst>
              </a:rPr>
              <a:t>Suprastructures</a:t>
            </a:r>
            <a:r>
              <a:rPr lang="en-US" sz="2200" b="1" dirty="0" smtClean="0">
                <a:solidFill>
                  <a:schemeClr val="bg1"/>
                </a:solidFill>
                <a:effectLst>
                  <a:outerShdw blurRad="38100" dist="38100" dir="2700000" algn="tl">
                    <a:srgbClr val="000000"/>
                  </a:outerShdw>
                </a:effectLst>
              </a:rPr>
              <a:t> </a:t>
            </a:r>
            <a:r>
              <a:rPr lang="en-US" sz="2200" b="1" dirty="0" smtClean="0">
                <a:solidFill>
                  <a:schemeClr val="bg1"/>
                </a:solidFill>
                <a:effectLst>
                  <a:outerShdw blurRad="38100" dist="38100" dir="2700000" algn="tl">
                    <a:srgbClr val="000000"/>
                  </a:outerShdw>
                </a:effectLst>
              </a:rPr>
              <a:t>from </a:t>
            </a:r>
            <a:r>
              <a:rPr lang="en-US" sz="2200" b="1" dirty="0" smtClean="0">
                <a:solidFill>
                  <a:schemeClr val="bg1"/>
                </a:solidFill>
                <a:effectLst>
                  <a:outerShdw blurRad="38100" dist="38100" dir="2700000" algn="tl">
                    <a:srgbClr val="000000"/>
                  </a:outerShdw>
                </a:effectLst>
              </a:rPr>
              <a:t>Recombinant Proteins</a:t>
            </a:r>
            <a:r>
              <a:rPr lang="en-US" sz="2100" b="1" dirty="0" smtClean="0">
                <a:solidFill>
                  <a:schemeClr val="bg1"/>
                </a:solidFill>
                <a:effectLst>
                  <a:outerShdw blurRad="38100" dist="38100" dir="2700000" algn="tl">
                    <a:srgbClr val="000000"/>
                  </a:outerShdw>
                </a:effectLst>
              </a:rPr>
              <a:t/>
            </a:r>
            <a:br>
              <a:rPr lang="en-US" sz="2100" b="1" dirty="0" smtClean="0">
                <a:solidFill>
                  <a:schemeClr val="bg1"/>
                </a:solidFill>
                <a:effectLst>
                  <a:outerShdw blurRad="38100" dist="38100" dir="2700000" algn="tl">
                    <a:srgbClr val="000000"/>
                  </a:outerShdw>
                </a:effectLst>
              </a:rPr>
            </a:br>
            <a:r>
              <a:rPr lang="en-US" sz="1600" b="1" dirty="0" smtClean="0">
                <a:solidFill>
                  <a:schemeClr val="bg1"/>
                </a:solidFill>
                <a:effectLst>
                  <a:outerShdw blurRad="38100" dist="38100" dir="2700000" algn="tl">
                    <a:srgbClr val="000000"/>
                  </a:outerShdw>
                </a:effectLst>
              </a:rPr>
              <a:t> </a:t>
            </a:r>
            <a:r>
              <a:rPr lang="en-US" sz="1600" b="1" dirty="0" smtClean="0">
                <a:solidFill>
                  <a:schemeClr val="bg1"/>
                </a:solidFill>
                <a:effectLst>
                  <a:outerShdw blurRad="38100" dist="38100" dir="2700000" algn="tl">
                    <a:srgbClr val="000000"/>
                  </a:outerShdw>
                </a:effectLst>
              </a:rPr>
              <a:t>D.A</a:t>
            </a:r>
            <a:r>
              <a:rPr lang="en-US" sz="1600" b="1" dirty="0" smtClean="0">
                <a:solidFill>
                  <a:schemeClr val="bg1"/>
                </a:solidFill>
                <a:effectLst>
                  <a:outerShdw blurRad="38100" dist="38100" dir="2700000" algn="tl">
                    <a:srgbClr val="000000"/>
                  </a:outerShdw>
                </a:effectLst>
              </a:rPr>
              <a:t>. Hammer</a:t>
            </a:r>
            <a:endParaRPr lang="en-US" sz="1600" b="1" dirty="0">
              <a:solidFill>
                <a:schemeClr val="bg1"/>
              </a:solidFill>
              <a:effectLst>
                <a:outerShdw blurRad="38100" dist="38100" dir="2700000" algn="tl">
                  <a:srgbClr val="000000"/>
                </a:outerShdw>
              </a:effectLst>
            </a:endParaRPr>
          </a:p>
        </p:txBody>
      </p:sp>
      <p:sp>
        <p:nvSpPr>
          <p:cNvPr id="12" name="TextBox 11"/>
          <p:cNvSpPr txBox="1"/>
          <p:nvPr/>
        </p:nvSpPr>
        <p:spPr>
          <a:xfrm>
            <a:off x="1219200" y="5791200"/>
            <a:ext cx="6096000" cy="577081"/>
          </a:xfrm>
          <a:prstGeom prst="rect">
            <a:avLst/>
          </a:prstGeom>
          <a:noFill/>
        </p:spPr>
        <p:txBody>
          <a:bodyPr wrap="square" rtlCol="0">
            <a:spAutoFit/>
          </a:bodyPr>
          <a:lstStyle/>
          <a:p>
            <a:r>
              <a:rPr lang="en-US" sz="1050" dirty="0" smtClean="0">
                <a:solidFill>
                  <a:schemeClr val="bg1"/>
                </a:solidFill>
              </a:rPr>
              <a:t>K. B. </a:t>
            </a:r>
            <a:r>
              <a:rPr lang="en-US" sz="1050" dirty="0" err="1" smtClean="0">
                <a:solidFill>
                  <a:schemeClr val="bg1"/>
                </a:solidFill>
              </a:rPr>
              <a:t>Vargo</a:t>
            </a:r>
            <a:r>
              <a:rPr lang="en-US" sz="1050" dirty="0" smtClean="0">
                <a:solidFill>
                  <a:schemeClr val="bg1"/>
                </a:solidFill>
              </a:rPr>
              <a:t>, </a:t>
            </a:r>
            <a:r>
              <a:rPr lang="en-US" sz="1050" dirty="0" err="1" smtClean="0">
                <a:solidFill>
                  <a:schemeClr val="bg1"/>
                </a:solidFill>
              </a:rPr>
              <a:t>R.Parthasarathy</a:t>
            </a:r>
            <a:r>
              <a:rPr lang="en-US" sz="1050" dirty="0" smtClean="0">
                <a:solidFill>
                  <a:schemeClr val="bg1"/>
                </a:solidFill>
              </a:rPr>
              <a:t>, and DA. Hammer, (2012). Self-assembly of tunable protein </a:t>
            </a:r>
            <a:r>
              <a:rPr lang="en-US" sz="1050" dirty="0" err="1" smtClean="0">
                <a:solidFill>
                  <a:schemeClr val="bg1"/>
                </a:solidFill>
              </a:rPr>
              <a:t>suprastructures</a:t>
            </a:r>
            <a:r>
              <a:rPr lang="en-US" sz="1050" dirty="0" smtClean="0">
                <a:solidFill>
                  <a:schemeClr val="bg1"/>
                </a:solidFill>
              </a:rPr>
              <a:t> from recombinant </a:t>
            </a:r>
            <a:r>
              <a:rPr lang="en-US" sz="1050" dirty="0" err="1" smtClean="0">
                <a:solidFill>
                  <a:schemeClr val="bg1"/>
                </a:solidFill>
              </a:rPr>
              <a:t>oleosin</a:t>
            </a:r>
            <a:r>
              <a:rPr lang="en-US" sz="1050" dirty="0" smtClean="0">
                <a:solidFill>
                  <a:schemeClr val="bg1"/>
                </a:solidFill>
              </a:rPr>
              <a:t> .</a:t>
            </a:r>
            <a:r>
              <a:rPr lang="en-US" sz="1050" i="1" dirty="0" smtClean="0">
                <a:solidFill>
                  <a:schemeClr val="bg1"/>
                </a:solidFill>
              </a:rPr>
              <a:t>Proc. Natl. Acad. Sci., USA</a:t>
            </a:r>
            <a:r>
              <a:rPr lang="en-US" sz="1050" dirty="0" smtClean="0">
                <a:solidFill>
                  <a:schemeClr val="bg1"/>
                </a:solidFill>
              </a:rPr>
              <a:t>, 109 (29) 11657-11662; doi:10.1073/pnas.1205426109</a:t>
            </a:r>
            <a:endParaRPr lang="en-US" sz="1050" dirty="0">
              <a:solidFill>
                <a:schemeClr val="bg1"/>
              </a:solidFill>
            </a:endParaRPr>
          </a:p>
        </p:txBody>
      </p:sp>
      <p:grpSp>
        <p:nvGrpSpPr>
          <p:cNvPr id="17" name="Group 16"/>
          <p:cNvGrpSpPr/>
          <p:nvPr/>
        </p:nvGrpSpPr>
        <p:grpSpPr>
          <a:xfrm>
            <a:off x="5355655" y="807160"/>
            <a:ext cx="2422659" cy="3764840"/>
            <a:chOff x="5168765" y="807160"/>
            <a:chExt cx="2422659" cy="3764840"/>
          </a:xfrm>
        </p:grpSpPr>
        <p:sp>
          <p:nvSpPr>
            <p:cNvPr id="16" name="Rectangle 15"/>
            <p:cNvSpPr/>
            <p:nvPr/>
          </p:nvSpPr>
          <p:spPr>
            <a:xfrm>
              <a:off x="5168765" y="807244"/>
              <a:ext cx="2422659" cy="3764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5181600" y="807160"/>
              <a:ext cx="2406316" cy="3745589"/>
              <a:chOff x="4993133" y="76868"/>
              <a:chExt cx="3771734" cy="5544801"/>
            </a:xfrm>
          </p:grpSpPr>
          <p:pic>
            <p:nvPicPr>
              <p:cNvPr id="13" name="Picture 12"/>
              <p:cNvPicPr/>
              <p:nvPr/>
            </p:nvPicPr>
            <p:blipFill>
              <a:blip r:embed="rId4" cstate="print"/>
              <a:srcRect/>
              <a:stretch>
                <a:fillRect/>
              </a:stretch>
            </p:blipFill>
            <p:spPr bwMode="auto">
              <a:xfrm>
                <a:off x="4993133" y="2446850"/>
                <a:ext cx="3771734" cy="3174819"/>
              </a:xfrm>
              <a:prstGeom prst="rect">
                <a:avLst/>
              </a:prstGeom>
              <a:noFill/>
              <a:ln w="9525">
                <a:noFill/>
                <a:miter lim="800000"/>
                <a:headEnd/>
                <a:tailEnd/>
              </a:ln>
            </p:spPr>
          </p:pic>
          <p:pic>
            <p:nvPicPr>
              <p:cNvPr id="14" name="Picture 13"/>
              <p:cNvPicPr>
                <a:picLocks noChangeAspect="1"/>
              </p:cNvPicPr>
              <p:nvPr/>
            </p:nvPicPr>
            <p:blipFill>
              <a:blip r:embed="rId5" cstate="print"/>
              <a:srcRect t="4312" b="28278"/>
              <a:stretch>
                <a:fillRect/>
              </a:stretch>
            </p:blipFill>
            <p:spPr>
              <a:xfrm>
                <a:off x="5056204" y="76868"/>
                <a:ext cx="3619440" cy="2359367"/>
              </a:xfrm>
              <a:prstGeom prst="rect">
                <a:avLst/>
              </a:prstGeom>
            </p:spPr>
          </p:pic>
        </p:grpSp>
      </p:grpSp>
    </p:spTree>
    <p:extLst>
      <p:ext uri="{BB962C8B-B14F-4D97-AF65-F5344CB8AC3E}">
        <p14:creationId xmlns="" xmlns:p14="http://schemas.microsoft.com/office/powerpoint/2010/main" val="107798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251</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Felice Macera</cp:lastModifiedBy>
  <cp:revision>113</cp:revision>
  <dcterms:created xsi:type="dcterms:W3CDTF">2012-02-10T21:51:35Z</dcterms:created>
  <dcterms:modified xsi:type="dcterms:W3CDTF">2013-01-11T19:17:59Z</dcterms:modified>
</cp:coreProperties>
</file>