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9144000" cy="6858000" type="screen4x3"/>
  <p:notesSz cx="6400800" cy="8686800"/>
  <p:defaultTextStyle>
    <a:defPPr>
      <a:defRPr lang="en-US"/>
    </a:defPPr>
    <a:lvl1pPr algn="l" rtl="0" fontAlgn="base">
      <a:spcBef>
        <a:spcPct val="0"/>
      </a:spcBef>
      <a:spcAft>
        <a:spcPct val="0"/>
      </a:spcAft>
      <a:defRPr kern="1200">
        <a:solidFill>
          <a:schemeClr val="tx1"/>
        </a:solidFill>
        <a:latin typeface="Arial" pitchFamily="1" charset="0"/>
        <a:ea typeface="+mn-ea"/>
        <a:cs typeface="+mn-cs"/>
      </a:defRPr>
    </a:lvl1pPr>
    <a:lvl2pPr marL="457200" algn="l" rtl="0" fontAlgn="base">
      <a:spcBef>
        <a:spcPct val="0"/>
      </a:spcBef>
      <a:spcAft>
        <a:spcPct val="0"/>
      </a:spcAft>
      <a:defRPr kern="1200">
        <a:solidFill>
          <a:schemeClr val="tx1"/>
        </a:solidFill>
        <a:latin typeface="Arial" pitchFamily="1" charset="0"/>
        <a:ea typeface="+mn-ea"/>
        <a:cs typeface="+mn-cs"/>
      </a:defRPr>
    </a:lvl2pPr>
    <a:lvl3pPr marL="914400" algn="l" rtl="0" fontAlgn="base">
      <a:spcBef>
        <a:spcPct val="0"/>
      </a:spcBef>
      <a:spcAft>
        <a:spcPct val="0"/>
      </a:spcAft>
      <a:defRPr kern="1200">
        <a:solidFill>
          <a:schemeClr val="tx1"/>
        </a:solidFill>
        <a:latin typeface="Arial" pitchFamily="1" charset="0"/>
        <a:ea typeface="+mn-ea"/>
        <a:cs typeface="+mn-cs"/>
      </a:defRPr>
    </a:lvl3pPr>
    <a:lvl4pPr marL="1371600" algn="l" rtl="0" fontAlgn="base">
      <a:spcBef>
        <a:spcPct val="0"/>
      </a:spcBef>
      <a:spcAft>
        <a:spcPct val="0"/>
      </a:spcAft>
      <a:defRPr kern="1200">
        <a:solidFill>
          <a:schemeClr val="tx1"/>
        </a:solidFill>
        <a:latin typeface="Arial" pitchFamily="1" charset="0"/>
        <a:ea typeface="+mn-ea"/>
        <a:cs typeface="+mn-cs"/>
      </a:defRPr>
    </a:lvl4pPr>
    <a:lvl5pPr marL="1828800" algn="l" rtl="0" fontAlgn="base">
      <a:spcBef>
        <a:spcPct val="0"/>
      </a:spcBef>
      <a:spcAft>
        <a:spcPct val="0"/>
      </a:spcAft>
      <a:defRPr kern="1200">
        <a:solidFill>
          <a:schemeClr val="tx1"/>
        </a:solidFill>
        <a:latin typeface="Arial" pitchFamily="1" charset="0"/>
        <a:ea typeface="+mn-ea"/>
        <a:cs typeface="+mn-cs"/>
      </a:defRPr>
    </a:lvl5pPr>
    <a:lvl6pPr marL="2286000" algn="l" defTabSz="457200" rtl="0" eaLnBrk="1" latinLnBrk="0" hangingPunct="1">
      <a:defRPr kern="1200">
        <a:solidFill>
          <a:schemeClr val="tx1"/>
        </a:solidFill>
        <a:latin typeface="Arial" pitchFamily="1" charset="0"/>
        <a:ea typeface="+mn-ea"/>
        <a:cs typeface="+mn-cs"/>
      </a:defRPr>
    </a:lvl6pPr>
    <a:lvl7pPr marL="2743200" algn="l" defTabSz="457200" rtl="0" eaLnBrk="1" latinLnBrk="0" hangingPunct="1">
      <a:defRPr kern="1200">
        <a:solidFill>
          <a:schemeClr val="tx1"/>
        </a:solidFill>
        <a:latin typeface="Arial" pitchFamily="1" charset="0"/>
        <a:ea typeface="+mn-ea"/>
        <a:cs typeface="+mn-cs"/>
      </a:defRPr>
    </a:lvl7pPr>
    <a:lvl8pPr marL="3200400" algn="l" defTabSz="457200" rtl="0" eaLnBrk="1" latinLnBrk="0" hangingPunct="1">
      <a:defRPr kern="1200">
        <a:solidFill>
          <a:schemeClr val="tx1"/>
        </a:solidFill>
        <a:latin typeface="Arial" pitchFamily="1" charset="0"/>
        <a:ea typeface="+mn-ea"/>
        <a:cs typeface="+mn-cs"/>
      </a:defRPr>
    </a:lvl8pPr>
    <a:lvl9pPr marL="3657600" algn="l" defTabSz="457200" rtl="0" eaLnBrk="1" latinLnBrk="0" hangingPunct="1">
      <a:defRPr kern="1200">
        <a:solidFill>
          <a:schemeClr val="tx1"/>
        </a:solidFill>
        <a:latin typeface="Arial"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F3C3"/>
    <a:srgbClr val="CCCCFF"/>
    <a:srgbClr val="FFFF00"/>
    <a:srgbClr val="FFCC00"/>
    <a:srgbClr val="3366FF"/>
    <a:srgbClr val="3399FF"/>
    <a:srgbClr val="0000FF"/>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72" autoAdjust="0"/>
    <p:restoredTop sz="89286" autoAdjust="0"/>
  </p:normalViewPr>
  <p:slideViewPr>
    <p:cSldViewPr showGuides="1">
      <p:cViewPr varScale="1">
        <p:scale>
          <a:sx n="99" d="100"/>
          <a:sy n="99" d="100"/>
        </p:scale>
        <p:origin x="-130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defTabSz="862013">
              <a:defRPr sz="1100" smtClean="0">
                <a:latin typeface="Arial" charset="0"/>
              </a:defRPr>
            </a:lvl1pPr>
          </a:lstStyle>
          <a:p>
            <a:pPr>
              <a:defRPr/>
            </a:pPr>
            <a:endParaRPr lang="en-US"/>
          </a:p>
        </p:txBody>
      </p:sp>
      <p:sp>
        <p:nvSpPr>
          <p:cNvPr id="3075" name="Rectangle 3"/>
          <p:cNvSpPr>
            <a:spLocks noGrp="1" noChangeArrowheads="1"/>
          </p:cNvSpPr>
          <p:nvPr>
            <p:ph type="dt" idx="1"/>
          </p:nvPr>
        </p:nvSpPr>
        <p:spPr bwMode="auto">
          <a:xfrm>
            <a:off x="3625850" y="0"/>
            <a:ext cx="2773363" cy="434975"/>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lvl1pPr algn="r" defTabSz="862013">
              <a:defRPr sz="1100" smtClean="0">
                <a:latin typeface="Arial"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028700" y="650875"/>
            <a:ext cx="4343400" cy="32575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39763" y="4125913"/>
            <a:ext cx="5121275" cy="3910012"/>
          </a:xfrm>
          <a:prstGeom prst="rect">
            <a:avLst/>
          </a:prstGeom>
          <a:noFill/>
          <a:ln w="9525">
            <a:noFill/>
            <a:miter lim="800000"/>
            <a:headEnd/>
            <a:tailEnd/>
          </a:ln>
          <a:effectLst/>
        </p:spPr>
        <p:txBody>
          <a:bodyPr vert="horz" wrap="square" lIns="86210" tIns="43105" rIns="86210" bIns="431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defTabSz="862013">
              <a:defRPr sz="1100" smtClean="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625850" y="8250238"/>
            <a:ext cx="2773363" cy="434975"/>
          </a:xfrm>
          <a:prstGeom prst="rect">
            <a:avLst/>
          </a:prstGeom>
          <a:noFill/>
          <a:ln w="9525">
            <a:noFill/>
            <a:miter lim="800000"/>
            <a:headEnd/>
            <a:tailEnd/>
          </a:ln>
          <a:effectLst/>
        </p:spPr>
        <p:txBody>
          <a:bodyPr vert="horz" wrap="square" lIns="86210" tIns="43105" rIns="86210" bIns="43105" numCol="1" anchor="b" anchorCtr="0" compatLnSpc="1">
            <a:prstTxWarp prst="textNoShape">
              <a:avLst/>
            </a:prstTxWarp>
          </a:bodyPr>
          <a:lstStyle>
            <a:lvl1pPr algn="r" defTabSz="862013">
              <a:defRPr sz="1100"/>
            </a:lvl1pPr>
          </a:lstStyle>
          <a:p>
            <a:fld id="{19B1B241-5C7D-8847-9466-E90E5BB927FC}" type="slidenum">
              <a:rPr lang="en-US"/>
              <a:pPr/>
              <a:t>‹#›</a:t>
            </a:fld>
            <a:endParaRPr lang="en-US"/>
          </a:p>
        </p:txBody>
      </p:sp>
    </p:spTree>
    <p:extLst>
      <p:ext uri="{BB962C8B-B14F-4D97-AF65-F5344CB8AC3E}">
        <p14:creationId xmlns="" xmlns:p14="http://schemas.microsoft.com/office/powerpoint/2010/main" val="36586627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p>
            <a:fld id="{A447041B-D35B-B644-B7A2-3A8687FC21FA}" type="slidenum">
              <a:rPr lang="en-US"/>
              <a:pPr/>
              <a:t>1</a:t>
            </a:fld>
            <a:endParaRPr lang="en-US"/>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b="0" dirty="0">
              <a:latin typeface="Arial" pitchFamily="1"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764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304800"/>
            <a:ext cx="60769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366FF"/>
            </a:gs>
            <a:gs pos="100000">
              <a:srgbClr val="182F76"/>
            </a:gs>
          </a:gsLst>
          <a:lin ang="2700000" scaled="1"/>
        </a:gradFill>
        <a:effectLst/>
      </p:bgPr>
    </p:bg>
    <p:spTree>
      <p:nvGrpSpPr>
        <p:cNvPr id="1" name=""/>
        <p:cNvGrpSpPr/>
        <p:nvPr/>
      </p:nvGrpSpPr>
      <p:grpSpPr>
        <a:xfrm>
          <a:off x="0" y="0"/>
          <a:ext cx="0" cy="0"/>
          <a:chOff x="0" y="0"/>
          <a:chExt cx="0" cy="0"/>
        </a:xfrm>
      </p:grpSpPr>
      <p:sp>
        <p:nvSpPr>
          <p:cNvPr id="1035" name="Rectangle 11"/>
          <p:cNvSpPr>
            <a:spLocks noChangeArrowheads="1"/>
          </p:cNvSpPr>
          <p:nvPr userDrawn="1"/>
        </p:nvSpPr>
        <p:spPr bwMode="auto">
          <a:xfrm>
            <a:off x="587375" y="6553200"/>
            <a:ext cx="8556625" cy="271463"/>
          </a:xfrm>
          <a:prstGeom prst="rect">
            <a:avLst/>
          </a:prstGeom>
          <a:gradFill rotWithShape="0">
            <a:gsLst>
              <a:gs pos="0">
                <a:srgbClr val="573B9D"/>
              </a:gs>
              <a:gs pos="100000">
                <a:srgbClr val="000050"/>
              </a:gs>
            </a:gsLst>
            <a:lin ang="0" scaled="1"/>
          </a:gradFill>
          <a:ln w="9525">
            <a:noFill/>
            <a:miter lim="800000"/>
            <a:headEnd/>
            <a:tailEnd/>
          </a:ln>
          <a:effectLst/>
        </p:spPr>
        <p:txBody>
          <a:bodyPr wrap="none" anchor="ctr"/>
          <a:lstStyle/>
          <a:p>
            <a:pPr>
              <a:defRPr/>
            </a:pPr>
            <a:endParaRPr lang="en-US">
              <a:latin typeface="Arial" charset="0"/>
            </a:endParaRPr>
          </a:p>
        </p:txBody>
      </p:sp>
      <p:sp>
        <p:nvSpPr>
          <p:cNvPr id="1027" name="Rectangle 12"/>
          <p:cNvSpPr>
            <a:spLocks noGrp="1" noChangeArrowheads="1"/>
          </p:cNvSpPr>
          <p:nvPr>
            <p:ph type="title"/>
          </p:nvPr>
        </p:nvSpPr>
        <p:spPr bwMode="auto">
          <a:xfrm>
            <a:off x="381000" y="304800"/>
            <a:ext cx="8305800" cy="685800"/>
          </a:xfrm>
          <a:prstGeom prst="rect">
            <a:avLst/>
          </a:prstGeom>
          <a:noFill/>
          <a:ln w="9525">
            <a:noFill/>
            <a:miter lim="800000"/>
            <a:headEnd/>
            <a:tailEnd/>
          </a:ln>
        </p:spPr>
        <p:txBody>
          <a:bodyPr vert="horz" wrap="square" lIns="91440" tIns="9144" rIns="91440" bIns="9144" numCol="1" anchor="t" anchorCtr="0" compatLnSpc="1">
            <a:prstTxWarp prst="textNoShape">
              <a:avLst/>
            </a:prstTxWarp>
          </a:bodyPr>
          <a:lstStyle/>
          <a:p>
            <a:pPr lvl="0"/>
            <a:r>
              <a:rPr lang="en-US"/>
              <a:t>Click to edit Master title style</a:t>
            </a:r>
          </a:p>
        </p:txBody>
      </p:sp>
      <p:sp>
        <p:nvSpPr>
          <p:cNvPr id="1028" name="Rectangle 1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9" name="Picture 14" descr="lrsm_footer_logo"/>
          <p:cNvPicPr>
            <a:picLocks noChangeAspect="1" noChangeArrowheads="1"/>
          </p:cNvPicPr>
          <p:nvPr userDrawn="1"/>
        </p:nvPicPr>
        <p:blipFill>
          <a:blip r:embed="rId13" cstate="print"/>
          <a:srcRect/>
          <a:stretch>
            <a:fillRect/>
          </a:stretch>
        </p:blipFill>
        <p:spPr bwMode="auto">
          <a:xfrm>
            <a:off x="0" y="6016625"/>
            <a:ext cx="1752600" cy="841375"/>
          </a:xfrm>
          <a:prstGeom prst="rect">
            <a:avLst/>
          </a:prstGeom>
          <a:noFill/>
          <a:ln w="9525">
            <a:noFill/>
            <a:miter lim="800000"/>
            <a:headEnd/>
            <a:tailEnd/>
          </a:ln>
        </p:spPr>
      </p:pic>
      <p:pic>
        <p:nvPicPr>
          <p:cNvPr id="1030" name="Picture 15" descr="PENN_MRSEC_logo"/>
          <p:cNvPicPr>
            <a:picLocks noChangeAspect="1" noChangeArrowheads="1"/>
          </p:cNvPicPr>
          <p:nvPr userDrawn="1"/>
        </p:nvPicPr>
        <p:blipFill>
          <a:blip r:embed="rId14" cstate="print">
            <a:lum contrast="-12000"/>
          </a:blip>
          <a:srcRect/>
          <a:stretch>
            <a:fillRect/>
          </a:stretch>
        </p:blipFill>
        <p:spPr bwMode="auto">
          <a:xfrm>
            <a:off x="7543800" y="6324600"/>
            <a:ext cx="1509713" cy="4254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000">
          <a:solidFill>
            <a:schemeClr val="bg1"/>
          </a:solidFill>
          <a:latin typeface="+mj-lt"/>
          <a:ea typeface="+mj-ea"/>
          <a:cs typeface="+mj-cs"/>
        </a:defRPr>
      </a:lvl1pPr>
      <a:lvl2pPr algn="ctr" rtl="0" eaLnBrk="0" fontAlgn="base" hangingPunct="0">
        <a:spcBef>
          <a:spcPct val="0"/>
        </a:spcBef>
        <a:spcAft>
          <a:spcPct val="0"/>
        </a:spcAft>
        <a:defRPr sz="3000">
          <a:solidFill>
            <a:schemeClr val="bg1"/>
          </a:solidFill>
          <a:latin typeface="Arial" charset="0"/>
        </a:defRPr>
      </a:lvl2pPr>
      <a:lvl3pPr algn="ctr" rtl="0" eaLnBrk="0" fontAlgn="base" hangingPunct="0">
        <a:spcBef>
          <a:spcPct val="0"/>
        </a:spcBef>
        <a:spcAft>
          <a:spcPct val="0"/>
        </a:spcAft>
        <a:defRPr sz="3000">
          <a:solidFill>
            <a:schemeClr val="bg1"/>
          </a:solidFill>
          <a:latin typeface="Arial" charset="0"/>
        </a:defRPr>
      </a:lvl3pPr>
      <a:lvl4pPr algn="ctr" rtl="0" eaLnBrk="0" fontAlgn="base" hangingPunct="0">
        <a:spcBef>
          <a:spcPct val="0"/>
        </a:spcBef>
        <a:spcAft>
          <a:spcPct val="0"/>
        </a:spcAft>
        <a:defRPr sz="3000">
          <a:solidFill>
            <a:schemeClr val="bg1"/>
          </a:solidFill>
          <a:latin typeface="Arial" charset="0"/>
        </a:defRPr>
      </a:lvl4pPr>
      <a:lvl5pPr algn="ctr" rtl="0" eaLnBrk="0" fontAlgn="base" hangingPunct="0">
        <a:spcBef>
          <a:spcPct val="0"/>
        </a:spcBef>
        <a:spcAft>
          <a:spcPct val="0"/>
        </a:spcAft>
        <a:defRPr sz="3000">
          <a:solidFill>
            <a:schemeClr val="bg1"/>
          </a:solidFill>
          <a:latin typeface="Arial" charset="0"/>
        </a:defRPr>
      </a:lvl5pPr>
      <a:lvl6pPr marL="457200" algn="ctr" rtl="0" fontAlgn="base">
        <a:spcBef>
          <a:spcPct val="0"/>
        </a:spcBef>
        <a:spcAft>
          <a:spcPct val="0"/>
        </a:spcAft>
        <a:defRPr sz="3000">
          <a:solidFill>
            <a:schemeClr val="bg1"/>
          </a:solidFill>
          <a:latin typeface="Arial" charset="0"/>
        </a:defRPr>
      </a:lvl6pPr>
      <a:lvl7pPr marL="914400" algn="ctr" rtl="0" fontAlgn="base">
        <a:spcBef>
          <a:spcPct val="0"/>
        </a:spcBef>
        <a:spcAft>
          <a:spcPct val="0"/>
        </a:spcAft>
        <a:defRPr sz="3000">
          <a:solidFill>
            <a:schemeClr val="bg1"/>
          </a:solidFill>
          <a:latin typeface="Arial" charset="0"/>
        </a:defRPr>
      </a:lvl7pPr>
      <a:lvl8pPr marL="1371600" algn="ctr" rtl="0" fontAlgn="base">
        <a:spcBef>
          <a:spcPct val="0"/>
        </a:spcBef>
        <a:spcAft>
          <a:spcPct val="0"/>
        </a:spcAft>
        <a:defRPr sz="3000">
          <a:solidFill>
            <a:schemeClr val="bg1"/>
          </a:solidFill>
          <a:latin typeface="Arial" charset="0"/>
        </a:defRPr>
      </a:lvl8pPr>
      <a:lvl9pPr marL="1828800" algn="ctr" rtl="0" fontAlgn="base">
        <a:spcBef>
          <a:spcPct val="0"/>
        </a:spcBef>
        <a:spcAft>
          <a:spcPct val="0"/>
        </a:spcAft>
        <a:defRPr sz="3000">
          <a:solidFill>
            <a:schemeClr val="bg1"/>
          </a:solidFill>
          <a:latin typeface="Arial"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ea typeface="ＭＳ Ｐゴシック" pitchFamily="1" charset="-128"/>
        </a:defRPr>
      </a:lvl2pPr>
      <a:lvl3pPr marL="1143000" indent="-228600" algn="l" rtl="0" eaLnBrk="0" fontAlgn="base" hangingPunct="0">
        <a:spcBef>
          <a:spcPct val="20000"/>
        </a:spcBef>
        <a:spcAft>
          <a:spcPct val="0"/>
        </a:spcAft>
        <a:buChar char="•"/>
        <a:defRPr sz="2400">
          <a:solidFill>
            <a:schemeClr val="bg1"/>
          </a:solidFill>
          <a:latin typeface="+mn-lt"/>
          <a:ea typeface="ＭＳ Ｐゴシック" pitchFamily="1" charset="-128"/>
        </a:defRPr>
      </a:lvl3pPr>
      <a:lvl4pPr marL="1600200" indent="-228600" algn="l" rtl="0" eaLnBrk="0" fontAlgn="base" hangingPunct="0">
        <a:spcBef>
          <a:spcPct val="20000"/>
        </a:spcBef>
        <a:spcAft>
          <a:spcPct val="0"/>
        </a:spcAft>
        <a:buChar char="–"/>
        <a:defRPr sz="2000">
          <a:solidFill>
            <a:schemeClr val="bg1"/>
          </a:solidFill>
          <a:latin typeface="+mn-lt"/>
          <a:ea typeface="ＭＳ Ｐゴシック" pitchFamily="1" charset="-128"/>
        </a:defRPr>
      </a:lvl4pPr>
      <a:lvl5pPr marL="2057400" indent="-228600" algn="l" rtl="0" eaLnBrk="0" fontAlgn="base" hangingPunct="0">
        <a:spcBef>
          <a:spcPct val="20000"/>
        </a:spcBef>
        <a:spcAft>
          <a:spcPct val="0"/>
        </a:spcAft>
        <a:buChar char="»"/>
        <a:defRPr sz="2000">
          <a:solidFill>
            <a:schemeClr val="bg1"/>
          </a:solidFill>
          <a:latin typeface="+mn-lt"/>
          <a:ea typeface="ＭＳ Ｐゴシック" pitchFamily="1" charset="-128"/>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2133600" y="6400800"/>
            <a:ext cx="4876800" cy="307777"/>
          </a:xfrm>
          <a:prstGeom prst="rect">
            <a:avLst/>
          </a:prstGeom>
          <a:solidFill>
            <a:srgbClr val="0066CC"/>
          </a:solidFill>
          <a:ln w="9525">
            <a:noFill/>
            <a:miter lim="800000"/>
            <a:headEnd/>
            <a:tailEnd/>
          </a:ln>
        </p:spPr>
        <p:txBody>
          <a:bodyPr wrap="square">
            <a:prstTxWarp prst="textNoShape">
              <a:avLst/>
            </a:prstTxWarp>
            <a:spAutoFit/>
          </a:bodyPr>
          <a:lstStyle/>
          <a:p>
            <a:pPr algn="ctr">
              <a:spcBef>
                <a:spcPct val="50000"/>
              </a:spcBef>
            </a:pPr>
            <a:r>
              <a:rPr lang="en-US" sz="1400" b="1" dirty="0">
                <a:solidFill>
                  <a:schemeClr val="bg1"/>
                </a:solidFill>
              </a:rPr>
              <a:t>Support: </a:t>
            </a:r>
            <a:r>
              <a:rPr lang="en-US" sz="1400" b="1" dirty="0" smtClean="0">
                <a:solidFill>
                  <a:schemeClr val="bg1"/>
                </a:solidFill>
              </a:rPr>
              <a:t>Primary </a:t>
            </a:r>
            <a:r>
              <a:rPr lang="en-US" sz="1400" b="1" dirty="0">
                <a:solidFill>
                  <a:schemeClr val="bg1"/>
                </a:solidFill>
              </a:rPr>
              <a:t>NSF MRSEC </a:t>
            </a:r>
            <a:r>
              <a:rPr lang="en-US" sz="1400" b="1" dirty="0" smtClean="0">
                <a:solidFill>
                  <a:schemeClr val="bg1"/>
                </a:solidFill>
              </a:rPr>
              <a:t>DMR-11-20901</a:t>
            </a:r>
            <a:endParaRPr lang="en-US" sz="1400" b="1" dirty="0">
              <a:solidFill>
                <a:schemeClr val="bg1"/>
              </a:solidFill>
            </a:endParaRPr>
          </a:p>
        </p:txBody>
      </p:sp>
      <p:pic>
        <p:nvPicPr>
          <p:cNvPr id="2051" name="Picture 4" descr="nsf4c"/>
          <p:cNvPicPr>
            <a:picLocks noChangeAspect="1" noChangeArrowheads="1"/>
          </p:cNvPicPr>
          <p:nvPr/>
        </p:nvPicPr>
        <p:blipFill>
          <a:blip r:embed="rId3" cstate="print">
            <a:lum contrast="24000"/>
          </a:blip>
          <a:srcRect/>
          <a:stretch>
            <a:fillRect/>
          </a:stretch>
        </p:blipFill>
        <p:spPr bwMode="auto">
          <a:xfrm>
            <a:off x="8153400" y="5410200"/>
            <a:ext cx="838200" cy="838200"/>
          </a:xfrm>
          <a:prstGeom prst="rect">
            <a:avLst/>
          </a:prstGeom>
          <a:noFill/>
          <a:ln w="9525">
            <a:noFill/>
            <a:miter lim="800000"/>
            <a:headEnd/>
            <a:tailEnd/>
          </a:ln>
        </p:spPr>
      </p:pic>
      <p:sp>
        <p:nvSpPr>
          <p:cNvPr id="2052" name="Rectangle 5"/>
          <p:cNvSpPr>
            <a:spLocks noChangeArrowheads="1"/>
          </p:cNvSpPr>
          <p:nvPr/>
        </p:nvSpPr>
        <p:spPr bwMode="auto">
          <a:xfrm>
            <a:off x="4764505" y="770020"/>
            <a:ext cx="3693696" cy="5021180"/>
          </a:xfrm>
          <a:prstGeom prst="rect">
            <a:avLst/>
          </a:prstGeom>
          <a:noFill/>
          <a:ln w="12700">
            <a:solidFill>
              <a:schemeClr val="bg1"/>
            </a:solidFill>
            <a:miter lim="800000"/>
            <a:headEnd/>
            <a:tailEnd/>
          </a:ln>
        </p:spPr>
        <p:txBody>
          <a:bodyPr wrap="none" anchor="ctr">
            <a:prstTxWarp prst="textNoShape">
              <a:avLst/>
            </a:prstTxWarp>
          </a:bodyPr>
          <a:lstStyle/>
          <a:p>
            <a:endParaRPr lang="en-US"/>
          </a:p>
        </p:txBody>
      </p:sp>
      <p:sp>
        <p:nvSpPr>
          <p:cNvPr id="2053" name="Text Box 6"/>
          <p:cNvSpPr txBox="1">
            <a:spLocks noChangeArrowheads="1"/>
          </p:cNvSpPr>
          <p:nvPr/>
        </p:nvSpPr>
        <p:spPr bwMode="auto">
          <a:xfrm>
            <a:off x="4800600" y="4648200"/>
            <a:ext cx="3657600" cy="1169551"/>
          </a:xfrm>
          <a:prstGeom prst="rect">
            <a:avLst/>
          </a:prstGeom>
          <a:noFill/>
          <a:ln w="9525">
            <a:noFill/>
            <a:miter lim="800000"/>
            <a:headEnd/>
            <a:tailEnd/>
          </a:ln>
        </p:spPr>
        <p:txBody>
          <a:bodyPr wrap="square">
            <a:prstTxWarp prst="textNoShape">
              <a:avLst/>
            </a:prstTxWarp>
            <a:spAutoFit/>
          </a:bodyPr>
          <a:lstStyle/>
          <a:p>
            <a:r>
              <a:rPr lang="en-US" sz="1000" dirty="0" err="1" smtClean="0">
                <a:solidFill>
                  <a:schemeClr val="bg1"/>
                </a:solidFill>
              </a:rPr>
              <a:t>Oleosin</a:t>
            </a:r>
            <a:r>
              <a:rPr lang="en-US" sz="1000" dirty="0" smtClean="0">
                <a:solidFill>
                  <a:schemeClr val="bg1"/>
                </a:solidFill>
              </a:rPr>
              <a:t> variants were made with standard processing techniques from recombinant biotechnology. A. Phase behavior of a series of </a:t>
            </a:r>
            <a:r>
              <a:rPr lang="en-US" sz="1000" dirty="0" err="1" smtClean="0">
                <a:solidFill>
                  <a:schemeClr val="bg1"/>
                </a:solidFill>
              </a:rPr>
              <a:t>oleosin</a:t>
            </a:r>
            <a:r>
              <a:rPr lang="en-US" sz="1000" dirty="0" smtClean="0">
                <a:solidFill>
                  <a:schemeClr val="bg1"/>
                </a:solidFill>
              </a:rPr>
              <a:t> mutants</a:t>
            </a:r>
            <a:r>
              <a:rPr lang="en-US" sz="1000" dirty="0" smtClean="0">
                <a:solidFill>
                  <a:schemeClr val="bg1"/>
                </a:solidFill>
              </a:rPr>
              <a:t>, with </a:t>
            </a:r>
            <a:r>
              <a:rPr lang="en-US" sz="1000" dirty="0" smtClean="0">
                <a:solidFill>
                  <a:schemeClr val="bg1"/>
                </a:solidFill>
              </a:rPr>
              <a:t>65 residues in the hydrophobic core and various lengths of the hydrophilic fraction, that assemble into various structures in solutions of different osmotic strength including B. fibers, C. sheets, and D. vesicles (</a:t>
            </a:r>
            <a:r>
              <a:rPr lang="en-US" sz="1000" dirty="0" err="1" smtClean="0">
                <a:solidFill>
                  <a:schemeClr val="bg1"/>
                </a:solidFill>
              </a:rPr>
              <a:t>Vargo</a:t>
            </a:r>
            <a:r>
              <a:rPr lang="en-US" sz="1000" dirty="0" smtClean="0">
                <a:solidFill>
                  <a:schemeClr val="bg1"/>
                </a:solidFill>
              </a:rPr>
              <a:t> et al. 2012), all characterized by </a:t>
            </a:r>
            <a:r>
              <a:rPr lang="en-US" sz="1000" dirty="0" err="1" smtClean="0">
                <a:solidFill>
                  <a:schemeClr val="bg1"/>
                </a:solidFill>
              </a:rPr>
              <a:t>cryo</a:t>
            </a:r>
            <a:r>
              <a:rPr lang="en-US" sz="1000" dirty="0" smtClean="0">
                <a:solidFill>
                  <a:schemeClr val="bg1"/>
                </a:solidFill>
              </a:rPr>
              <a:t>-TEM. </a:t>
            </a:r>
            <a:endParaRPr lang="en-US" sz="1000" dirty="0">
              <a:solidFill>
                <a:schemeClr val="bg1"/>
              </a:solidFill>
            </a:endParaRPr>
          </a:p>
        </p:txBody>
      </p:sp>
      <p:sp>
        <p:nvSpPr>
          <p:cNvPr id="2055" name="TextBox 55"/>
          <p:cNvSpPr txBox="1">
            <a:spLocks noChangeArrowheads="1"/>
          </p:cNvSpPr>
          <p:nvPr/>
        </p:nvSpPr>
        <p:spPr bwMode="auto">
          <a:xfrm>
            <a:off x="784225" y="4695825"/>
            <a:ext cx="2109788" cy="244475"/>
          </a:xfrm>
          <a:prstGeom prst="rect">
            <a:avLst/>
          </a:prstGeom>
          <a:noFill/>
          <a:ln w="9525">
            <a:noFill/>
            <a:miter lim="800000"/>
            <a:headEnd/>
            <a:tailEnd/>
          </a:ln>
        </p:spPr>
        <p:txBody>
          <a:bodyPr>
            <a:prstTxWarp prst="textNoShape">
              <a:avLst/>
            </a:prstTxWarp>
            <a:spAutoFit/>
          </a:bodyPr>
          <a:lstStyle/>
          <a:p>
            <a:r>
              <a:rPr lang="en-US" sz="1000">
                <a:solidFill>
                  <a:schemeClr val="bg1"/>
                </a:solidFill>
              </a:rPr>
              <a:t> </a:t>
            </a:r>
          </a:p>
        </p:txBody>
      </p:sp>
      <p:sp>
        <p:nvSpPr>
          <p:cNvPr id="2081" name="Rectangle 33"/>
          <p:cNvSpPr>
            <a:spLocks noChangeArrowheads="1"/>
          </p:cNvSpPr>
          <p:nvPr/>
        </p:nvSpPr>
        <p:spPr bwMode="auto">
          <a:xfrm>
            <a:off x="5444690" y="885524"/>
            <a:ext cx="2403910" cy="3744228"/>
          </a:xfrm>
          <a:prstGeom prst="rect">
            <a:avLst/>
          </a:prstGeom>
          <a:solidFill>
            <a:srgbClr val="A50021"/>
          </a:solidFill>
          <a:ln w="9525">
            <a:solidFill>
              <a:schemeClr val="tx1"/>
            </a:solidFill>
            <a:miter lim="800000"/>
            <a:headEnd/>
            <a:tailEnd/>
          </a:ln>
          <a:effectLst/>
        </p:spPr>
        <p:txBody>
          <a:bodyPr wrap="none" anchor="ctr">
            <a:prstTxWarp prst="textNoShape">
              <a:avLst/>
            </a:prstTxWarp>
          </a:bodyPr>
          <a:lstStyle/>
          <a:p>
            <a:pPr algn="ctr"/>
            <a:endParaRPr lang="en-US">
              <a:solidFill>
                <a:srgbClr val="A50021"/>
              </a:solidFill>
            </a:endParaRPr>
          </a:p>
        </p:txBody>
      </p:sp>
      <p:sp>
        <p:nvSpPr>
          <p:cNvPr id="2082" name="Rectangle 8"/>
          <p:cNvSpPr>
            <a:spLocks noChangeArrowheads="1"/>
          </p:cNvSpPr>
          <p:nvPr/>
        </p:nvSpPr>
        <p:spPr bwMode="auto">
          <a:xfrm>
            <a:off x="152400" y="838200"/>
            <a:ext cx="4419600" cy="4770537"/>
          </a:xfrm>
          <a:prstGeom prst="rect">
            <a:avLst/>
          </a:prstGeom>
          <a:noFill/>
          <a:ln w="9525">
            <a:noFill/>
            <a:miter lim="800000"/>
            <a:headEnd/>
            <a:tailEnd/>
          </a:ln>
        </p:spPr>
        <p:txBody>
          <a:bodyPr wrap="square" anchor="ctr">
            <a:prstTxWarp prst="textNoShape">
              <a:avLst/>
            </a:prstTxWarp>
            <a:spAutoFit/>
          </a:bodyPr>
          <a:lstStyle/>
          <a:p>
            <a:pPr eaLnBrk="0" hangingPunct="0"/>
            <a:r>
              <a:rPr lang="en-US" sz="1600" b="1" dirty="0" smtClean="0">
                <a:solidFill>
                  <a:srgbClr val="FFFFFF"/>
                </a:solidFill>
                <a:latin typeface="Arial"/>
                <a:cs typeface="Arial"/>
              </a:rPr>
              <a:t>For the first time, a recombinant surfactant protein has been produced and assembled into higher ordered structures which could be used to make membranes. Using recombinant </a:t>
            </a:r>
            <a:r>
              <a:rPr lang="en-US" sz="1600" b="1" dirty="0" err="1" smtClean="0">
                <a:solidFill>
                  <a:srgbClr val="FFFFFF"/>
                </a:solidFill>
                <a:latin typeface="Arial"/>
                <a:cs typeface="Arial"/>
              </a:rPr>
              <a:t>amphiphilic</a:t>
            </a:r>
            <a:r>
              <a:rPr lang="en-US" sz="1600" b="1" dirty="0" smtClean="0">
                <a:solidFill>
                  <a:srgbClr val="FFFFFF"/>
                </a:solidFill>
                <a:latin typeface="Arial"/>
                <a:cs typeface="Arial"/>
              </a:rPr>
              <a:t> proteins to self-assemble </a:t>
            </a:r>
            <a:r>
              <a:rPr lang="en-US" sz="1600" b="1" dirty="0" err="1" smtClean="0">
                <a:solidFill>
                  <a:srgbClr val="FFFFFF"/>
                </a:solidFill>
                <a:latin typeface="Arial"/>
                <a:cs typeface="Arial"/>
              </a:rPr>
              <a:t>suprastructures</a:t>
            </a:r>
            <a:r>
              <a:rPr lang="en-US" sz="1600" b="1" dirty="0" smtClean="0">
                <a:solidFill>
                  <a:srgbClr val="FFFFFF"/>
                </a:solidFill>
                <a:latin typeface="Arial"/>
                <a:cs typeface="Arial"/>
              </a:rPr>
              <a:t> allows precise control over surfactant chemistry and facile incorporation of biological functionality. From the perspective of polymer chemistry, this is akin to making a polymer in which the identify of every monomer in the chain is set with precision. Multiple variations of the sunflower seed protein </a:t>
            </a:r>
            <a:r>
              <a:rPr lang="en-US" sz="1600" b="1" dirty="0" err="1" smtClean="0">
                <a:solidFill>
                  <a:srgbClr val="FFFFFF"/>
                </a:solidFill>
                <a:latin typeface="Arial"/>
                <a:cs typeface="Arial"/>
              </a:rPr>
              <a:t>oleosin</a:t>
            </a:r>
            <a:r>
              <a:rPr lang="en-US" sz="1600" b="1" dirty="0" smtClean="0">
                <a:solidFill>
                  <a:srgbClr val="FFFFFF"/>
                </a:solidFill>
                <a:latin typeface="Arial"/>
                <a:cs typeface="Arial"/>
              </a:rPr>
              <a:t> were produced in bacterial cell culture, as illustrated in the upper right. By controlling solution composition and protein chemistry, the recombinant proteins were observed to self-assemble into sheets, fibers, and  vesicles.</a:t>
            </a:r>
            <a:endParaRPr lang="en-US" sz="1600" b="1" dirty="0">
              <a:solidFill>
                <a:srgbClr val="FFFFFF"/>
              </a:solidFill>
              <a:latin typeface="Arial"/>
              <a:cs typeface="Arial"/>
            </a:endParaRPr>
          </a:p>
        </p:txBody>
      </p:sp>
      <p:sp>
        <p:nvSpPr>
          <p:cNvPr id="31" name="Rectangle 2"/>
          <p:cNvSpPr txBox="1">
            <a:spLocks noChangeArrowheads="1"/>
          </p:cNvSpPr>
          <p:nvPr/>
        </p:nvSpPr>
        <p:spPr bwMode="auto">
          <a:xfrm>
            <a:off x="0" y="87957"/>
            <a:ext cx="9144000" cy="633938"/>
          </a:xfrm>
          <a:prstGeom prst="rect">
            <a:avLst/>
          </a:prstGeom>
          <a:solidFill>
            <a:srgbClr val="A50021"/>
          </a:solidFill>
          <a:ln w="9525">
            <a:noFill/>
            <a:miter lim="800000"/>
            <a:headEnd/>
            <a:tailEnd/>
          </a:ln>
          <a:effectLst/>
        </p:spPr>
        <p:txBody>
          <a:bodyPr wrap="square" tIns="9144" bIns="9144">
            <a:prstTxWarp prst="textNoShape">
              <a:avLst/>
            </a:prstTxWarp>
            <a:noAutofit/>
          </a:bodyPr>
          <a:lstStyle/>
          <a:p>
            <a:pPr algn="ctr"/>
            <a:r>
              <a:rPr lang="en-US" sz="2200" b="1" dirty="0" smtClean="0">
                <a:solidFill>
                  <a:schemeClr val="bg1"/>
                </a:solidFill>
                <a:effectLst>
                  <a:outerShdw blurRad="38100" dist="38100" dir="2700000" algn="tl">
                    <a:srgbClr val="000000"/>
                  </a:outerShdw>
                </a:effectLst>
              </a:rPr>
              <a:t>Vesicles </a:t>
            </a:r>
            <a:r>
              <a:rPr lang="en-US" sz="2200" b="1" dirty="0" smtClean="0">
                <a:solidFill>
                  <a:schemeClr val="bg1"/>
                </a:solidFill>
                <a:effectLst>
                  <a:outerShdw blurRad="38100" dist="38100" dir="2700000" algn="tl">
                    <a:srgbClr val="000000"/>
                  </a:outerShdw>
                </a:effectLst>
              </a:rPr>
              <a:t>and </a:t>
            </a:r>
            <a:r>
              <a:rPr lang="en-US" sz="2200" b="1" dirty="0" smtClean="0">
                <a:solidFill>
                  <a:schemeClr val="bg1"/>
                </a:solidFill>
                <a:effectLst>
                  <a:outerShdw blurRad="38100" dist="38100" dir="2700000" algn="tl">
                    <a:srgbClr val="000000"/>
                  </a:outerShdw>
                </a:effectLst>
              </a:rPr>
              <a:t>Other </a:t>
            </a:r>
            <a:r>
              <a:rPr lang="en-US" sz="2200" b="1" dirty="0" err="1" smtClean="0">
                <a:solidFill>
                  <a:schemeClr val="bg1"/>
                </a:solidFill>
                <a:effectLst>
                  <a:outerShdw blurRad="38100" dist="38100" dir="2700000" algn="tl">
                    <a:srgbClr val="000000"/>
                  </a:outerShdw>
                </a:effectLst>
              </a:rPr>
              <a:t>Suprastructures</a:t>
            </a:r>
            <a:r>
              <a:rPr lang="en-US" sz="2200" b="1" dirty="0" smtClean="0">
                <a:solidFill>
                  <a:schemeClr val="bg1"/>
                </a:solidFill>
                <a:effectLst>
                  <a:outerShdw blurRad="38100" dist="38100" dir="2700000" algn="tl">
                    <a:srgbClr val="000000"/>
                  </a:outerShdw>
                </a:effectLst>
              </a:rPr>
              <a:t> </a:t>
            </a:r>
            <a:r>
              <a:rPr lang="en-US" sz="2200" b="1" dirty="0" smtClean="0">
                <a:solidFill>
                  <a:schemeClr val="bg1"/>
                </a:solidFill>
                <a:effectLst>
                  <a:outerShdw blurRad="38100" dist="38100" dir="2700000" algn="tl">
                    <a:srgbClr val="000000"/>
                  </a:outerShdw>
                </a:effectLst>
              </a:rPr>
              <a:t>from </a:t>
            </a:r>
            <a:r>
              <a:rPr lang="en-US" sz="2200" b="1" dirty="0" smtClean="0">
                <a:solidFill>
                  <a:schemeClr val="bg1"/>
                </a:solidFill>
                <a:effectLst>
                  <a:outerShdw blurRad="38100" dist="38100" dir="2700000" algn="tl">
                    <a:srgbClr val="000000"/>
                  </a:outerShdw>
                </a:effectLst>
              </a:rPr>
              <a:t>Recombinant Proteins</a:t>
            </a:r>
            <a:r>
              <a:rPr lang="en-US" sz="2100" b="1" dirty="0" smtClean="0">
                <a:solidFill>
                  <a:schemeClr val="bg1"/>
                </a:solidFill>
                <a:effectLst>
                  <a:outerShdw blurRad="38100" dist="38100" dir="2700000" algn="tl">
                    <a:srgbClr val="000000"/>
                  </a:outerShdw>
                </a:effectLst>
              </a:rPr>
              <a:t/>
            </a:r>
            <a:br>
              <a:rPr lang="en-US" sz="2100" b="1" dirty="0" smtClean="0">
                <a:solidFill>
                  <a:schemeClr val="bg1"/>
                </a:solidFill>
                <a:effectLst>
                  <a:outerShdw blurRad="38100" dist="38100" dir="2700000" algn="tl">
                    <a:srgbClr val="000000"/>
                  </a:outerShdw>
                </a:effectLst>
              </a:rPr>
            </a:br>
            <a:r>
              <a:rPr lang="en-US" sz="1600" b="1" dirty="0" smtClean="0">
                <a:solidFill>
                  <a:schemeClr val="bg1"/>
                </a:solidFill>
                <a:effectLst>
                  <a:outerShdw blurRad="38100" dist="38100" dir="2700000" algn="tl">
                    <a:srgbClr val="000000"/>
                  </a:outerShdw>
                </a:effectLst>
              </a:rPr>
              <a:t> </a:t>
            </a:r>
            <a:r>
              <a:rPr lang="en-US" sz="1600" b="1" dirty="0" smtClean="0">
                <a:solidFill>
                  <a:schemeClr val="bg1"/>
                </a:solidFill>
                <a:effectLst>
                  <a:outerShdw blurRad="38100" dist="38100" dir="2700000" algn="tl">
                    <a:srgbClr val="000000"/>
                  </a:outerShdw>
                </a:effectLst>
              </a:rPr>
              <a:t>D.A</a:t>
            </a:r>
            <a:r>
              <a:rPr lang="en-US" sz="1600" b="1" dirty="0" smtClean="0">
                <a:solidFill>
                  <a:schemeClr val="bg1"/>
                </a:solidFill>
                <a:effectLst>
                  <a:outerShdw blurRad="38100" dist="38100" dir="2700000" algn="tl">
                    <a:srgbClr val="000000"/>
                  </a:outerShdw>
                </a:effectLst>
              </a:rPr>
              <a:t>. Hammer</a:t>
            </a:r>
            <a:endParaRPr lang="en-US" sz="1600" b="1" dirty="0">
              <a:solidFill>
                <a:schemeClr val="bg1"/>
              </a:solidFill>
              <a:effectLst>
                <a:outerShdw blurRad="38100" dist="38100" dir="2700000" algn="tl">
                  <a:srgbClr val="000000"/>
                </a:outerShdw>
              </a:effectLst>
            </a:endParaRPr>
          </a:p>
        </p:txBody>
      </p:sp>
      <p:sp>
        <p:nvSpPr>
          <p:cNvPr id="12" name="TextBox 11"/>
          <p:cNvSpPr txBox="1"/>
          <p:nvPr/>
        </p:nvSpPr>
        <p:spPr>
          <a:xfrm>
            <a:off x="1219200" y="5791200"/>
            <a:ext cx="6096000" cy="577081"/>
          </a:xfrm>
          <a:prstGeom prst="rect">
            <a:avLst/>
          </a:prstGeom>
          <a:noFill/>
        </p:spPr>
        <p:txBody>
          <a:bodyPr wrap="square" rtlCol="0">
            <a:spAutoFit/>
          </a:bodyPr>
          <a:lstStyle/>
          <a:p>
            <a:r>
              <a:rPr lang="en-US" sz="1050" dirty="0" smtClean="0">
                <a:solidFill>
                  <a:schemeClr val="bg1"/>
                </a:solidFill>
              </a:rPr>
              <a:t>K. B. </a:t>
            </a:r>
            <a:r>
              <a:rPr lang="en-US" sz="1050" dirty="0" err="1" smtClean="0">
                <a:solidFill>
                  <a:schemeClr val="bg1"/>
                </a:solidFill>
              </a:rPr>
              <a:t>Vargo</a:t>
            </a:r>
            <a:r>
              <a:rPr lang="en-US" sz="1050" dirty="0" smtClean="0">
                <a:solidFill>
                  <a:schemeClr val="bg1"/>
                </a:solidFill>
              </a:rPr>
              <a:t>, </a:t>
            </a:r>
            <a:r>
              <a:rPr lang="en-US" sz="1050" dirty="0" err="1" smtClean="0">
                <a:solidFill>
                  <a:schemeClr val="bg1"/>
                </a:solidFill>
              </a:rPr>
              <a:t>R.Parthasarathy</a:t>
            </a:r>
            <a:r>
              <a:rPr lang="en-US" sz="1050" dirty="0" smtClean="0">
                <a:solidFill>
                  <a:schemeClr val="bg1"/>
                </a:solidFill>
              </a:rPr>
              <a:t>, and DA. Hammer, (2012). Self-assembly of tunable protein </a:t>
            </a:r>
            <a:r>
              <a:rPr lang="en-US" sz="1050" dirty="0" err="1" smtClean="0">
                <a:solidFill>
                  <a:schemeClr val="bg1"/>
                </a:solidFill>
              </a:rPr>
              <a:t>suprastructures</a:t>
            </a:r>
            <a:r>
              <a:rPr lang="en-US" sz="1050" dirty="0" smtClean="0">
                <a:solidFill>
                  <a:schemeClr val="bg1"/>
                </a:solidFill>
              </a:rPr>
              <a:t> from recombinant </a:t>
            </a:r>
            <a:r>
              <a:rPr lang="en-US" sz="1050" dirty="0" err="1" smtClean="0">
                <a:solidFill>
                  <a:schemeClr val="bg1"/>
                </a:solidFill>
              </a:rPr>
              <a:t>oleosin</a:t>
            </a:r>
            <a:r>
              <a:rPr lang="en-US" sz="1050" dirty="0" smtClean="0">
                <a:solidFill>
                  <a:schemeClr val="bg1"/>
                </a:solidFill>
              </a:rPr>
              <a:t> .</a:t>
            </a:r>
            <a:r>
              <a:rPr lang="en-US" sz="1050" i="1" dirty="0" smtClean="0">
                <a:solidFill>
                  <a:schemeClr val="bg1"/>
                </a:solidFill>
              </a:rPr>
              <a:t>Proc. Natl. Acad. Sci., USA</a:t>
            </a:r>
            <a:r>
              <a:rPr lang="en-US" sz="1050" dirty="0" smtClean="0">
                <a:solidFill>
                  <a:schemeClr val="bg1"/>
                </a:solidFill>
              </a:rPr>
              <a:t>, 109 (29) 11657-11662; doi:10.1073/pnas.1205426109</a:t>
            </a:r>
            <a:endParaRPr lang="en-US" sz="1050" dirty="0">
              <a:solidFill>
                <a:schemeClr val="bg1"/>
              </a:solidFill>
            </a:endParaRPr>
          </a:p>
        </p:txBody>
      </p:sp>
      <p:grpSp>
        <p:nvGrpSpPr>
          <p:cNvPr id="17" name="Group 16"/>
          <p:cNvGrpSpPr/>
          <p:nvPr/>
        </p:nvGrpSpPr>
        <p:grpSpPr>
          <a:xfrm>
            <a:off x="5355655" y="807160"/>
            <a:ext cx="2422659" cy="3764840"/>
            <a:chOff x="5168765" y="807160"/>
            <a:chExt cx="2422659" cy="3764840"/>
          </a:xfrm>
        </p:grpSpPr>
        <p:sp>
          <p:nvSpPr>
            <p:cNvPr id="16" name="Rectangle 15"/>
            <p:cNvSpPr/>
            <p:nvPr/>
          </p:nvSpPr>
          <p:spPr>
            <a:xfrm>
              <a:off x="5168765" y="807244"/>
              <a:ext cx="2422659" cy="37647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5181600" y="807160"/>
              <a:ext cx="2406316" cy="3745589"/>
              <a:chOff x="4993133" y="76868"/>
              <a:chExt cx="3771734" cy="5544801"/>
            </a:xfrm>
          </p:grpSpPr>
          <p:pic>
            <p:nvPicPr>
              <p:cNvPr id="13" name="Picture 12"/>
              <p:cNvPicPr/>
              <p:nvPr/>
            </p:nvPicPr>
            <p:blipFill>
              <a:blip r:embed="rId4" cstate="print"/>
              <a:srcRect/>
              <a:stretch>
                <a:fillRect/>
              </a:stretch>
            </p:blipFill>
            <p:spPr bwMode="auto">
              <a:xfrm>
                <a:off x="4993133" y="2446850"/>
                <a:ext cx="3771734" cy="3174819"/>
              </a:xfrm>
              <a:prstGeom prst="rect">
                <a:avLst/>
              </a:prstGeom>
              <a:noFill/>
              <a:ln w="9525">
                <a:noFill/>
                <a:miter lim="800000"/>
                <a:headEnd/>
                <a:tailEnd/>
              </a:ln>
            </p:spPr>
          </p:pic>
          <p:pic>
            <p:nvPicPr>
              <p:cNvPr id="14" name="Picture 13"/>
              <p:cNvPicPr>
                <a:picLocks noChangeAspect="1"/>
              </p:cNvPicPr>
              <p:nvPr/>
            </p:nvPicPr>
            <p:blipFill>
              <a:blip r:embed="rId5" cstate="print"/>
              <a:srcRect t="4312" b="28278"/>
              <a:stretch>
                <a:fillRect/>
              </a:stretch>
            </p:blipFill>
            <p:spPr>
              <a:xfrm>
                <a:off x="5056204" y="76868"/>
                <a:ext cx="3619440" cy="2359367"/>
              </a:xfrm>
              <a:prstGeom prst="rect">
                <a:avLst/>
              </a:prstGeom>
            </p:spPr>
          </p:pic>
        </p:grpSp>
      </p:grpSp>
    </p:spTree>
    <p:extLst>
      <p:ext uri="{BB962C8B-B14F-4D97-AF65-F5344CB8AC3E}">
        <p14:creationId xmlns="" xmlns:p14="http://schemas.microsoft.com/office/powerpoint/2010/main" val="1077985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780</TotalTime>
  <Words>251</Words>
  <Application>Microsoft Office PowerPoint</Application>
  <PresentationFormat>On-screen Show (4:3)</PresentationFormat>
  <Paragraphs>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felice</dc:creator>
  <cp:lastModifiedBy>Felice Macera</cp:lastModifiedBy>
  <cp:revision>113</cp:revision>
  <dcterms:created xsi:type="dcterms:W3CDTF">2012-02-10T21:51:35Z</dcterms:created>
  <dcterms:modified xsi:type="dcterms:W3CDTF">2013-01-11T19:17:59Z</dcterms:modified>
</cp:coreProperties>
</file>