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tiff" ContentType="image/tiff"/>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2" r:id="rId2"/>
  </p:sldIdLst>
  <p:sldSz cx="9144000" cy="6858000" type="screen4x3"/>
  <p:notesSz cx="6400800" cy="8686800"/>
  <p:defaultTextStyle>
    <a:defPPr>
      <a:defRPr lang="en-US"/>
    </a:defPPr>
    <a:lvl1pPr algn="l" rtl="0" fontAlgn="base">
      <a:spcBef>
        <a:spcPct val="0"/>
      </a:spcBef>
      <a:spcAft>
        <a:spcPct val="0"/>
      </a:spcAft>
      <a:defRPr kern="1200">
        <a:solidFill>
          <a:schemeClr val="tx1"/>
        </a:solidFill>
        <a:latin typeface="Arial" pitchFamily="1" charset="0"/>
        <a:ea typeface="+mn-ea"/>
        <a:cs typeface="+mn-cs"/>
      </a:defRPr>
    </a:lvl1pPr>
    <a:lvl2pPr marL="457200" algn="l" rtl="0" fontAlgn="base">
      <a:spcBef>
        <a:spcPct val="0"/>
      </a:spcBef>
      <a:spcAft>
        <a:spcPct val="0"/>
      </a:spcAft>
      <a:defRPr kern="1200">
        <a:solidFill>
          <a:schemeClr val="tx1"/>
        </a:solidFill>
        <a:latin typeface="Arial" pitchFamily="1" charset="0"/>
        <a:ea typeface="+mn-ea"/>
        <a:cs typeface="+mn-cs"/>
      </a:defRPr>
    </a:lvl2pPr>
    <a:lvl3pPr marL="914400" algn="l" rtl="0" fontAlgn="base">
      <a:spcBef>
        <a:spcPct val="0"/>
      </a:spcBef>
      <a:spcAft>
        <a:spcPct val="0"/>
      </a:spcAft>
      <a:defRPr kern="1200">
        <a:solidFill>
          <a:schemeClr val="tx1"/>
        </a:solidFill>
        <a:latin typeface="Arial" pitchFamily="1" charset="0"/>
        <a:ea typeface="+mn-ea"/>
        <a:cs typeface="+mn-cs"/>
      </a:defRPr>
    </a:lvl3pPr>
    <a:lvl4pPr marL="1371600" algn="l" rtl="0" fontAlgn="base">
      <a:spcBef>
        <a:spcPct val="0"/>
      </a:spcBef>
      <a:spcAft>
        <a:spcPct val="0"/>
      </a:spcAft>
      <a:defRPr kern="1200">
        <a:solidFill>
          <a:schemeClr val="tx1"/>
        </a:solidFill>
        <a:latin typeface="Arial" pitchFamily="1" charset="0"/>
        <a:ea typeface="+mn-ea"/>
        <a:cs typeface="+mn-cs"/>
      </a:defRPr>
    </a:lvl4pPr>
    <a:lvl5pPr marL="1828800" algn="l" rtl="0" fontAlgn="base">
      <a:spcBef>
        <a:spcPct val="0"/>
      </a:spcBef>
      <a:spcAft>
        <a:spcPct val="0"/>
      </a:spcAft>
      <a:defRPr kern="1200">
        <a:solidFill>
          <a:schemeClr val="tx1"/>
        </a:solidFill>
        <a:latin typeface="Arial" pitchFamily="1" charset="0"/>
        <a:ea typeface="+mn-ea"/>
        <a:cs typeface="+mn-cs"/>
      </a:defRPr>
    </a:lvl5pPr>
    <a:lvl6pPr marL="2286000" algn="l" defTabSz="457200" rtl="0" eaLnBrk="1" latinLnBrk="0" hangingPunct="1">
      <a:defRPr kern="1200">
        <a:solidFill>
          <a:schemeClr val="tx1"/>
        </a:solidFill>
        <a:latin typeface="Arial" pitchFamily="1" charset="0"/>
        <a:ea typeface="+mn-ea"/>
        <a:cs typeface="+mn-cs"/>
      </a:defRPr>
    </a:lvl6pPr>
    <a:lvl7pPr marL="2743200" algn="l" defTabSz="457200" rtl="0" eaLnBrk="1" latinLnBrk="0" hangingPunct="1">
      <a:defRPr kern="1200">
        <a:solidFill>
          <a:schemeClr val="tx1"/>
        </a:solidFill>
        <a:latin typeface="Arial" pitchFamily="1" charset="0"/>
        <a:ea typeface="+mn-ea"/>
        <a:cs typeface="+mn-cs"/>
      </a:defRPr>
    </a:lvl7pPr>
    <a:lvl8pPr marL="3200400" algn="l" defTabSz="457200" rtl="0" eaLnBrk="1" latinLnBrk="0" hangingPunct="1">
      <a:defRPr kern="1200">
        <a:solidFill>
          <a:schemeClr val="tx1"/>
        </a:solidFill>
        <a:latin typeface="Arial" pitchFamily="1" charset="0"/>
        <a:ea typeface="+mn-ea"/>
        <a:cs typeface="+mn-cs"/>
      </a:defRPr>
    </a:lvl8pPr>
    <a:lvl9pPr marL="3657600" algn="l" defTabSz="457200" rtl="0" eaLnBrk="1" latinLnBrk="0" hangingPunct="1">
      <a:defRPr kern="1200">
        <a:solidFill>
          <a:schemeClr val="tx1"/>
        </a:solidFill>
        <a:latin typeface="Arial"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BF3C3"/>
    <a:srgbClr val="CCCCFF"/>
    <a:srgbClr val="FFFF00"/>
    <a:srgbClr val="FFCC00"/>
    <a:srgbClr val="3366FF"/>
    <a:srgbClr val="3399FF"/>
    <a:srgbClr val="0000FF"/>
    <a:srgbClr val="A50021"/>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972" autoAdjust="0"/>
    <p:restoredTop sz="89286" autoAdjust="0"/>
  </p:normalViewPr>
  <p:slideViewPr>
    <p:cSldViewPr showGuides="1">
      <p:cViewPr varScale="1">
        <p:scale>
          <a:sx n="99" d="100"/>
          <a:sy n="99" d="100"/>
        </p:scale>
        <p:origin x="-130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773363" cy="434975"/>
          </a:xfrm>
          <a:prstGeom prst="rect">
            <a:avLst/>
          </a:prstGeom>
          <a:noFill/>
          <a:ln w="9525">
            <a:noFill/>
            <a:miter lim="800000"/>
            <a:headEnd/>
            <a:tailEnd/>
          </a:ln>
          <a:effectLst/>
        </p:spPr>
        <p:txBody>
          <a:bodyPr vert="horz" wrap="square" lIns="86210" tIns="43105" rIns="86210" bIns="43105" numCol="1" anchor="t" anchorCtr="0" compatLnSpc="1">
            <a:prstTxWarp prst="textNoShape">
              <a:avLst/>
            </a:prstTxWarp>
          </a:bodyPr>
          <a:lstStyle>
            <a:lvl1pPr defTabSz="862013">
              <a:defRPr sz="1100" smtClean="0">
                <a:latin typeface="Arial" charset="0"/>
              </a:defRPr>
            </a:lvl1pPr>
          </a:lstStyle>
          <a:p>
            <a:pPr>
              <a:defRPr/>
            </a:pPr>
            <a:endParaRPr lang="en-US"/>
          </a:p>
        </p:txBody>
      </p:sp>
      <p:sp>
        <p:nvSpPr>
          <p:cNvPr id="3075" name="Rectangle 3"/>
          <p:cNvSpPr>
            <a:spLocks noGrp="1" noChangeArrowheads="1"/>
          </p:cNvSpPr>
          <p:nvPr>
            <p:ph type="dt" idx="1"/>
          </p:nvPr>
        </p:nvSpPr>
        <p:spPr bwMode="auto">
          <a:xfrm>
            <a:off x="3625850" y="0"/>
            <a:ext cx="2773363" cy="434975"/>
          </a:xfrm>
          <a:prstGeom prst="rect">
            <a:avLst/>
          </a:prstGeom>
          <a:noFill/>
          <a:ln w="9525">
            <a:noFill/>
            <a:miter lim="800000"/>
            <a:headEnd/>
            <a:tailEnd/>
          </a:ln>
          <a:effectLst/>
        </p:spPr>
        <p:txBody>
          <a:bodyPr vert="horz" wrap="square" lIns="86210" tIns="43105" rIns="86210" bIns="43105" numCol="1" anchor="t" anchorCtr="0" compatLnSpc="1">
            <a:prstTxWarp prst="textNoShape">
              <a:avLst/>
            </a:prstTxWarp>
          </a:bodyPr>
          <a:lstStyle>
            <a:lvl1pPr algn="r" defTabSz="862013">
              <a:defRPr sz="1100" smtClean="0">
                <a:latin typeface="Arial" charset="0"/>
              </a:defRPr>
            </a:lvl1pPr>
          </a:lstStyle>
          <a:p>
            <a:pPr>
              <a:defRPr/>
            </a:pPr>
            <a:endParaRPr lang="en-US"/>
          </a:p>
        </p:txBody>
      </p:sp>
      <p:sp>
        <p:nvSpPr>
          <p:cNvPr id="4100" name="Rectangle 4"/>
          <p:cNvSpPr>
            <a:spLocks noGrp="1" noRot="1" noChangeAspect="1" noChangeArrowheads="1" noTextEdit="1"/>
          </p:cNvSpPr>
          <p:nvPr>
            <p:ph type="sldImg" idx="2"/>
          </p:nvPr>
        </p:nvSpPr>
        <p:spPr bwMode="auto">
          <a:xfrm>
            <a:off x="1028700" y="650875"/>
            <a:ext cx="4343400" cy="325755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39763" y="4125913"/>
            <a:ext cx="5121275" cy="3910012"/>
          </a:xfrm>
          <a:prstGeom prst="rect">
            <a:avLst/>
          </a:prstGeom>
          <a:noFill/>
          <a:ln w="9525">
            <a:noFill/>
            <a:miter lim="800000"/>
            <a:headEnd/>
            <a:tailEnd/>
          </a:ln>
          <a:effectLst/>
        </p:spPr>
        <p:txBody>
          <a:bodyPr vert="horz" wrap="square" lIns="86210" tIns="43105" rIns="86210" bIns="4310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250238"/>
            <a:ext cx="2773363" cy="434975"/>
          </a:xfrm>
          <a:prstGeom prst="rect">
            <a:avLst/>
          </a:prstGeom>
          <a:noFill/>
          <a:ln w="9525">
            <a:noFill/>
            <a:miter lim="800000"/>
            <a:headEnd/>
            <a:tailEnd/>
          </a:ln>
          <a:effectLst/>
        </p:spPr>
        <p:txBody>
          <a:bodyPr vert="horz" wrap="square" lIns="86210" tIns="43105" rIns="86210" bIns="43105" numCol="1" anchor="b" anchorCtr="0" compatLnSpc="1">
            <a:prstTxWarp prst="textNoShape">
              <a:avLst/>
            </a:prstTxWarp>
          </a:bodyPr>
          <a:lstStyle>
            <a:lvl1pPr defTabSz="862013">
              <a:defRPr sz="1100" smtClean="0">
                <a:latin typeface="Arial" charset="0"/>
              </a:defRPr>
            </a:lvl1pPr>
          </a:lstStyle>
          <a:p>
            <a:pPr>
              <a:defRPr/>
            </a:pPr>
            <a:endParaRPr lang="en-US"/>
          </a:p>
        </p:txBody>
      </p:sp>
      <p:sp>
        <p:nvSpPr>
          <p:cNvPr id="3079" name="Rectangle 7"/>
          <p:cNvSpPr>
            <a:spLocks noGrp="1" noChangeArrowheads="1"/>
          </p:cNvSpPr>
          <p:nvPr>
            <p:ph type="sldNum" sz="quarter" idx="5"/>
          </p:nvPr>
        </p:nvSpPr>
        <p:spPr bwMode="auto">
          <a:xfrm>
            <a:off x="3625850" y="8250238"/>
            <a:ext cx="2773363" cy="434975"/>
          </a:xfrm>
          <a:prstGeom prst="rect">
            <a:avLst/>
          </a:prstGeom>
          <a:noFill/>
          <a:ln w="9525">
            <a:noFill/>
            <a:miter lim="800000"/>
            <a:headEnd/>
            <a:tailEnd/>
          </a:ln>
          <a:effectLst/>
        </p:spPr>
        <p:txBody>
          <a:bodyPr vert="horz" wrap="square" lIns="86210" tIns="43105" rIns="86210" bIns="43105" numCol="1" anchor="b" anchorCtr="0" compatLnSpc="1">
            <a:prstTxWarp prst="textNoShape">
              <a:avLst/>
            </a:prstTxWarp>
          </a:bodyPr>
          <a:lstStyle>
            <a:lvl1pPr algn="r" defTabSz="862013">
              <a:defRPr sz="1100"/>
            </a:lvl1pPr>
          </a:lstStyle>
          <a:p>
            <a:fld id="{19B1B241-5C7D-8847-9466-E90E5BB927FC}" type="slidenum">
              <a:rPr lang="en-US"/>
              <a:pPr/>
              <a:t>‹#›</a:t>
            </a:fld>
            <a:endParaRPr lang="en-US"/>
          </a:p>
        </p:txBody>
      </p:sp>
    </p:spTree>
    <p:extLst>
      <p:ext uri="{BB962C8B-B14F-4D97-AF65-F5344CB8AC3E}">
        <p14:creationId xmlns:p14="http://schemas.microsoft.com/office/powerpoint/2010/main" xmlns="" val="365866278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p>
            <a:fld id="{A447041B-D35B-B644-B7A2-3A8687FC21FA}" type="slidenum">
              <a:rPr lang="en-US"/>
              <a:pPr/>
              <a:t>1</a:t>
            </a:fld>
            <a:endParaRPr lang="en-US"/>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b="0" kern="1200" dirty="0" smtClean="0">
                <a:solidFill>
                  <a:schemeClr val="tx1"/>
                </a:solidFill>
                <a:effectLst/>
                <a:latin typeface="Arial" charset="0"/>
                <a:ea typeface="+mn-ea"/>
                <a:cs typeface="+mn-cs"/>
              </a:rPr>
              <a:t>D.J. Magagnosc, R. </a:t>
            </a:r>
            <a:r>
              <a:rPr lang="en-US" sz="1200" b="0" kern="1200" dirty="0" err="1" smtClean="0">
                <a:solidFill>
                  <a:schemeClr val="tx1"/>
                </a:solidFill>
                <a:effectLst/>
                <a:latin typeface="Arial" charset="0"/>
                <a:ea typeface="+mn-ea"/>
                <a:cs typeface="+mn-cs"/>
              </a:rPr>
              <a:t>Ehrbar</a:t>
            </a:r>
            <a:r>
              <a:rPr lang="en-US" sz="1200" b="0" kern="1200" dirty="0" smtClean="0">
                <a:solidFill>
                  <a:schemeClr val="tx1"/>
                </a:solidFill>
                <a:effectLst/>
                <a:latin typeface="Arial" charset="0"/>
                <a:ea typeface="+mn-ea"/>
                <a:cs typeface="+mn-cs"/>
              </a:rPr>
              <a:t>, G. Kumar, M.R. He, J. </a:t>
            </a:r>
            <a:r>
              <a:rPr lang="en-US" sz="1200" b="0" kern="1200" dirty="0" err="1" smtClean="0">
                <a:solidFill>
                  <a:schemeClr val="tx1"/>
                </a:solidFill>
                <a:effectLst/>
                <a:latin typeface="Arial" charset="0"/>
                <a:ea typeface="+mn-ea"/>
                <a:cs typeface="+mn-cs"/>
              </a:rPr>
              <a:t>Schroers</a:t>
            </a:r>
            <a:r>
              <a:rPr lang="en-US" sz="1200" b="0" kern="1200" dirty="0" smtClean="0">
                <a:solidFill>
                  <a:schemeClr val="tx1"/>
                </a:solidFill>
                <a:effectLst/>
                <a:latin typeface="Arial" charset="0"/>
                <a:ea typeface="+mn-ea"/>
                <a:cs typeface="+mn-cs"/>
              </a:rPr>
              <a:t>, D.S. </a:t>
            </a:r>
            <a:r>
              <a:rPr lang="en-US" sz="1200" b="0" kern="1200" dirty="0" err="1" smtClean="0">
                <a:solidFill>
                  <a:schemeClr val="tx1"/>
                </a:solidFill>
                <a:effectLst/>
                <a:latin typeface="Arial" charset="0"/>
                <a:ea typeface="+mn-ea"/>
                <a:cs typeface="+mn-cs"/>
              </a:rPr>
              <a:t>Gianola</a:t>
            </a:r>
            <a:r>
              <a:rPr lang="en-US" sz="1200" b="0" kern="1200" baseline="30000" dirty="0" smtClean="0">
                <a:solidFill>
                  <a:schemeClr val="tx1"/>
                </a:solidFill>
                <a:effectLst/>
                <a:latin typeface="Arial" charset="0"/>
                <a:ea typeface="+mn-ea"/>
                <a:cs typeface="+mn-cs"/>
              </a:rPr>
              <a:t>.</a:t>
            </a:r>
            <a:r>
              <a:rPr lang="en-US" sz="1200" b="0" kern="1200" baseline="0" dirty="0" smtClean="0">
                <a:solidFill>
                  <a:schemeClr val="tx1"/>
                </a:solidFill>
                <a:effectLst/>
                <a:latin typeface="Arial" charset="0"/>
                <a:ea typeface="+mn-ea"/>
                <a:cs typeface="+mn-cs"/>
              </a:rPr>
              <a:t> Tunable Tensile Ductility in Metallic Glasses. Scientific Reports (Accepted manuscript)</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200" b="0" kern="1200" baseline="0" dirty="0" smtClean="0">
              <a:solidFill>
                <a:schemeClr val="tx1"/>
              </a:solidFill>
              <a:effectLst/>
              <a:latin typeface="Arial" charset="0"/>
              <a:ea typeface="+mn-ea"/>
              <a:cs typeface="+mn-cs"/>
            </a:endParaRPr>
          </a:p>
          <a:p>
            <a:r>
              <a:rPr lang="en-US" sz="1200" b="0" i="0" u="none" strike="noStrike" kern="1200" baseline="0" dirty="0" smtClean="0">
                <a:solidFill>
                  <a:schemeClr val="tx1"/>
                </a:solidFill>
                <a:latin typeface="Arial" charset="0"/>
                <a:ea typeface="+mn-ea"/>
                <a:cs typeface="+mn-cs"/>
              </a:rPr>
              <a:t>Widespread adoption of metallic glasses (MGs) in applications motivated by high strength and elasticity combined with plastic-like processing has been stymied by their lack of tensile ductility. One emerging strategy to couple the attractive properties of MGs with resistance to failure by shear localization is to employ submicron sample or feature length scales, although conflicting results shroud an atomistic understanding of the responsible mechanisms in uncertainty. Here, we report in situ deformation experiments of directly </a:t>
            </a:r>
            <a:r>
              <a:rPr lang="en-US" sz="1200" b="0" i="0" u="none" strike="noStrike" kern="1200" baseline="0" dirty="0" err="1" smtClean="0">
                <a:solidFill>
                  <a:schemeClr val="tx1"/>
                </a:solidFill>
                <a:latin typeface="Arial" charset="0"/>
                <a:ea typeface="+mn-ea"/>
                <a:cs typeface="+mn-cs"/>
              </a:rPr>
              <a:t>moulded</a:t>
            </a:r>
            <a:r>
              <a:rPr lang="en-US" sz="1200" b="0" i="0" u="none" strike="noStrike" kern="1200" baseline="0" dirty="0" smtClean="0">
                <a:solidFill>
                  <a:schemeClr val="tx1"/>
                </a:solidFill>
                <a:latin typeface="Arial" charset="0"/>
                <a:ea typeface="+mn-ea"/>
                <a:cs typeface="+mn-cs"/>
              </a:rPr>
              <a:t> Pt57.5Cu14.7Ni5.3P22.5 MG nanowires, which show tunable tensile ductility. Initially brittle as-</a:t>
            </a:r>
            <a:r>
              <a:rPr lang="en-US" sz="1200" b="0" i="0" u="none" strike="noStrike" kern="1200" baseline="0" dirty="0" err="1" smtClean="0">
                <a:solidFill>
                  <a:schemeClr val="tx1"/>
                </a:solidFill>
                <a:latin typeface="Arial" charset="0"/>
                <a:ea typeface="+mn-ea"/>
                <a:cs typeface="+mn-cs"/>
              </a:rPr>
              <a:t>moulded</a:t>
            </a:r>
            <a:r>
              <a:rPr lang="en-US" sz="1200" b="0" i="0" u="none" strike="noStrike" kern="1200" baseline="0" dirty="0" smtClean="0">
                <a:solidFill>
                  <a:schemeClr val="tx1"/>
                </a:solidFill>
                <a:latin typeface="Arial" charset="0"/>
                <a:ea typeface="+mn-ea"/>
                <a:cs typeface="+mn-cs"/>
              </a:rPr>
              <a:t> nanowires can be coerced to a distinct glassy state upon irradiation with </a:t>
            </a:r>
            <a:r>
              <a:rPr lang="en-US" sz="1200" b="0" i="0" u="none" strike="noStrike" kern="1200" baseline="0" dirty="0" err="1" smtClean="0">
                <a:solidFill>
                  <a:schemeClr val="tx1"/>
                </a:solidFill>
                <a:latin typeface="Arial" charset="0"/>
                <a:ea typeface="+mn-ea"/>
                <a:cs typeface="+mn-cs"/>
              </a:rPr>
              <a:t>Ga</a:t>
            </a:r>
            <a:r>
              <a:rPr lang="en-US" sz="1200" b="0" i="0" u="none" strike="noStrike" kern="1200" baseline="0" dirty="0" smtClean="0">
                <a:solidFill>
                  <a:schemeClr val="tx1"/>
                </a:solidFill>
                <a:latin typeface="Arial" charset="0"/>
                <a:ea typeface="+mn-ea"/>
                <a:cs typeface="+mn-cs"/>
              </a:rPr>
              <a:t>+ ions, leading to tensile ductility and quasi-homogeneous plastic flow. This </a:t>
            </a:r>
            <a:r>
              <a:rPr lang="en-US" sz="1200" b="0" i="0" u="none" strike="noStrike" kern="1200" baseline="0" dirty="0" err="1" smtClean="0">
                <a:solidFill>
                  <a:schemeClr val="tx1"/>
                </a:solidFill>
                <a:latin typeface="Arial" charset="0"/>
                <a:ea typeface="+mn-ea"/>
                <a:cs typeface="+mn-cs"/>
              </a:rPr>
              <a:t>behaviour</a:t>
            </a:r>
            <a:r>
              <a:rPr lang="en-US" sz="1200" b="0" i="0" u="none" strike="noStrike" kern="1200" baseline="0" dirty="0" smtClean="0">
                <a:solidFill>
                  <a:schemeClr val="tx1"/>
                </a:solidFill>
                <a:latin typeface="Arial" charset="0"/>
                <a:ea typeface="+mn-ea"/>
                <a:cs typeface="+mn-cs"/>
              </a:rPr>
              <a:t> is reversible and the glass returns to a brittle state upon subsequent annealing. Our results suggest a novel mechanism for homogenous plastic flow in </a:t>
            </a:r>
            <a:r>
              <a:rPr lang="en-US" sz="1200" b="0" i="0" u="none" strike="noStrike" kern="1200" baseline="0" dirty="0" err="1" smtClean="0">
                <a:solidFill>
                  <a:schemeClr val="tx1"/>
                </a:solidFill>
                <a:latin typeface="Arial" charset="0"/>
                <a:ea typeface="+mn-ea"/>
                <a:cs typeface="+mn-cs"/>
              </a:rPr>
              <a:t>nano</a:t>
            </a:r>
            <a:r>
              <a:rPr lang="en-US" sz="1200" b="0" i="0" u="none" strike="noStrike" kern="1200" baseline="0" dirty="0" smtClean="0">
                <a:solidFill>
                  <a:schemeClr val="tx1"/>
                </a:solidFill>
                <a:latin typeface="Arial" charset="0"/>
                <a:ea typeface="+mn-ea"/>
                <a:cs typeface="+mn-cs"/>
              </a:rPr>
              <a:t>-scaled MGs and strategies.</a:t>
            </a:r>
            <a:endParaRPr lang="en-US" b="0" dirty="0">
              <a:latin typeface="Arial" pitchFamily="1"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0350" y="304800"/>
            <a:ext cx="207645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304800"/>
            <a:ext cx="607695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3366FF"/>
            </a:gs>
            <a:gs pos="100000">
              <a:srgbClr val="182F76"/>
            </a:gs>
          </a:gsLst>
          <a:lin ang="2700000" scaled="1"/>
        </a:gradFill>
        <a:effectLst/>
      </p:bgPr>
    </p:bg>
    <p:spTree>
      <p:nvGrpSpPr>
        <p:cNvPr id="1" name=""/>
        <p:cNvGrpSpPr/>
        <p:nvPr/>
      </p:nvGrpSpPr>
      <p:grpSpPr>
        <a:xfrm>
          <a:off x="0" y="0"/>
          <a:ext cx="0" cy="0"/>
          <a:chOff x="0" y="0"/>
          <a:chExt cx="0" cy="0"/>
        </a:xfrm>
      </p:grpSpPr>
      <p:sp>
        <p:nvSpPr>
          <p:cNvPr id="1035" name="Rectangle 11"/>
          <p:cNvSpPr>
            <a:spLocks noChangeArrowheads="1"/>
          </p:cNvSpPr>
          <p:nvPr userDrawn="1"/>
        </p:nvSpPr>
        <p:spPr bwMode="auto">
          <a:xfrm>
            <a:off x="587375" y="6553200"/>
            <a:ext cx="8556625" cy="271463"/>
          </a:xfrm>
          <a:prstGeom prst="rect">
            <a:avLst/>
          </a:prstGeom>
          <a:gradFill rotWithShape="0">
            <a:gsLst>
              <a:gs pos="0">
                <a:srgbClr val="573B9D"/>
              </a:gs>
              <a:gs pos="100000">
                <a:srgbClr val="000050"/>
              </a:gs>
            </a:gsLst>
            <a:lin ang="0" scaled="1"/>
          </a:gradFill>
          <a:ln w="9525">
            <a:noFill/>
            <a:miter lim="800000"/>
            <a:headEnd/>
            <a:tailEnd/>
          </a:ln>
          <a:effectLst/>
        </p:spPr>
        <p:txBody>
          <a:bodyPr wrap="none" anchor="ctr"/>
          <a:lstStyle/>
          <a:p>
            <a:pPr>
              <a:defRPr/>
            </a:pPr>
            <a:endParaRPr lang="en-US">
              <a:latin typeface="Arial" charset="0"/>
            </a:endParaRPr>
          </a:p>
        </p:txBody>
      </p:sp>
      <p:sp>
        <p:nvSpPr>
          <p:cNvPr id="1027" name="Rectangle 12"/>
          <p:cNvSpPr>
            <a:spLocks noGrp="1" noChangeArrowheads="1"/>
          </p:cNvSpPr>
          <p:nvPr>
            <p:ph type="title"/>
          </p:nvPr>
        </p:nvSpPr>
        <p:spPr bwMode="auto">
          <a:xfrm>
            <a:off x="381000" y="304800"/>
            <a:ext cx="8305800" cy="685800"/>
          </a:xfrm>
          <a:prstGeom prst="rect">
            <a:avLst/>
          </a:prstGeom>
          <a:noFill/>
          <a:ln w="9525">
            <a:noFill/>
            <a:miter lim="800000"/>
            <a:headEnd/>
            <a:tailEnd/>
          </a:ln>
        </p:spPr>
        <p:txBody>
          <a:bodyPr vert="horz" wrap="square" lIns="91440" tIns="9144" rIns="91440" bIns="9144" numCol="1" anchor="t" anchorCtr="0" compatLnSpc="1">
            <a:prstTxWarp prst="textNoShape">
              <a:avLst/>
            </a:prstTxWarp>
          </a:bodyPr>
          <a:lstStyle/>
          <a:p>
            <a:pPr lvl="0"/>
            <a:r>
              <a:rPr lang="en-US"/>
              <a:t>Click to edit Master title style</a:t>
            </a:r>
          </a:p>
        </p:txBody>
      </p:sp>
      <p:sp>
        <p:nvSpPr>
          <p:cNvPr id="1028" name="Rectangle 1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029" name="Picture 14" descr="lrsm_footer_logo"/>
          <p:cNvPicPr>
            <a:picLocks noChangeAspect="1" noChangeArrowheads="1"/>
          </p:cNvPicPr>
          <p:nvPr userDrawn="1"/>
        </p:nvPicPr>
        <p:blipFill>
          <a:blip r:embed="rId13" cstate="print"/>
          <a:srcRect/>
          <a:stretch>
            <a:fillRect/>
          </a:stretch>
        </p:blipFill>
        <p:spPr bwMode="auto">
          <a:xfrm>
            <a:off x="0" y="6016625"/>
            <a:ext cx="1752600" cy="841375"/>
          </a:xfrm>
          <a:prstGeom prst="rect">
            <a:avLst/>
          </a:prstGeom>
          <a:noFill/>
          <a:ln w="9525">
            <a:noFill/>
            <a:miter lim="800000"/>
            <a:headEnd/>
            <a:tailEnd/>
          </a:ln>
        </p:spPr>
      </p:pic>
      <p:pic>
        <p:nvPicPr>
          <p:cNvPr id="1030" name="Picture 15" descr="PENN_MRSEC_logo"/>
          <p:cNvPicPr>
            <a:picLocks noChangeAspect="1" noChangeArrowheads="1"/>
          </p:cNvPicPr>
          <p:nvPr userDrawn="1"/>
        </p:nvPicPr>
        <p:blipFill>
          <a:blip r:embed="rId14" cstate="print">
            <a:lum contrast="-12000"/>
          </a:blip>
          <a:srcRect/>
          <a:stretch>
            <a:fillRect/>
          </a:stretch>
        </p:blipFill>
        <p:spPr bwMode="auto">
          <a:xfrm>
            <a:off x="7543800" y="6324600"/>
            <a:ext cx="1509713" cy="4254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3000">
          <a:solidFill>
            <a:schemeClr val="bg1"/>
          </a:solidFill>
          <a:latin typeface="+mj-lt"/>
          <a:ea typeface="+mj-ea"/>
          <a:cs typeface="+mj-cs"/>
        </a:defRPr>
      </a:lvl1pPr>
      <a:lvl2pPr algn="ctr" rtl="0" eaLnBrk="0" fontAlgn="base" hangingPunct="0">
        <a:spcBef>
          <a:spcPct val="0"/>
        </a:spcBef>
        <a:spcAft>
          <a:spcPct val="0"/>
        </a:spcAft>
        <a:defRPr sz="3000">
          <a:solidFill>
            <a:schemeClr val="bg1"/>
          </a:solidFill>
          <a:latin typeface="Arial" charset="0"/>
        </a:defRPr>
      </a:lvl2pPr>
      <a:lvl3pPr algn="ctr" rtl="0" eaLnBrk="0" fontAlgn="base" hangingPunct="0">
        <a:spcBef>
          <a:spcPct val="0"/>
        </a:spcBef>
        <a:spcAft>
          <a:spcPct val="0"/>
        </a:spcAft>
        <a:defRPr sz="3000">
          <a:solidFill>
            <a:schemeClr val="bg1"/>
          </a:solidFill>
          <a:latin typeface="Arial" charset="0"/>
        </a:defRPr>
      </a:lvl3pPr>
      <a:lvl4pPr algn="ctr" rtl="0" eaLnBrk="0" fontAlgn="base" hangingPunct="0">
        <a:spcBef>
          <a:spcPct val="0"/>
        </a:spcBef>
        <a:spcAft>
          <a:spcPct val="0"/>
        </a:spcAft>
        <a:defRPr sz="3000">
          <a:solidFill>
            <a:schemeClr val="bg1"/>
          </a:solidFill>
          <a:latin typeface="Arial" charset="0"/>
        </a:defRPr>
      </a:lvl4pPr>
      <a:lvl5pPr algn="ctr" rtl="0" eaLnBrk="0" fontAlgn="base" hangingPunct="0">
        <a:spcBef>
          <a:spcPct val="0"/>
        </a:spcBef>
        <a:spcAft>
          <a:spcPct val="0"/>
        </a:spcAft>
        <a:defRPr sz="3000">
          <a:solidFill>
            <a:schemeClr val="bg1"/>
          </a:solidFill>
          <a:latin typeface="Arial" charset="0"/>
        </a:defRPr>
      </a:lvl5pPr>
      <a:lvl6pPr marL="457200" algn="ctr" rtl="0" fontAlgn="base">
        <a:spcBef>
          <a:spcPct val="0"/>
        </a:spcBef>
        <a:spcAft>
          <a:spcPct val="0"/>
        </a:spcAft>
        <a:defRPr sz="3000">
          <a:solidFill>
            <a:schemeClr val="bg1"/>
          </a:solidFill>
          <a:latin typeface="Arial" charset="0"/>
        </a:defRPr>
      </a:lvl6pPr>
      <a:lvl7pPr marL="914400" algn="ctr" rtl="0" fontAlgn="base">
        <a:spcBef>
          <a:spcPct val="0"/>
        </a:spcBef>
        <a:spcAft>
          <a:spcPct val="0"/>
        </a:spcAft>
        <a:defRPr sz="3000">
          <a:solidFill>
            <a:schemeClr val="bg1"/>
          </a:solidFill>
          <a:latin typeface="Arial" charset="0"/>
        </a:defRPr>
      </a:lvl7pPr>
      <a:lvl8pPr marL="1371600" algn="ctr" rtl="0" fontAlgn="base">
        <a:spcBef>
          <a:spcPct val="0"/>
        </a:spcBef>
        <a:spcAft>
          <a:spcPct val="0"/>
        </a:spcAft>
        <a:defRPr sz="3000">
          <a:solidFill>
            <a:schemeClr val="bg1"/>
          </a:solidFill>
          <a:latin typeface="Arial" charset="0"/>
        </a:defRPr>
      </a:lvl8pPr>
      <a:lvl9pPr marL="1828800" algn="ctr" rtl="0" fontAlgn="base">
        <a:spcBef>
          <a:spcPct val="0"/>
        </a:spcBef>
        <a:spcAft>
          <a:spcPct val="0"/>
        </a:spcAft>
        <a:defRPr sz="3000">
          <a:solidFill>
            <a:schemeClr val="bg1"/>
          </a:solidFill>
          <a:latin typeface="Arial" charset="0"/>
        </a:defRPr>
      </a:lvl9pPr>
    </p:titleStyle>
    <p:bodyStyle>
      <a:lvl1pPr marL="342900" indent="-342900" algn="l" rtl="0" eaLnBrk="0" fontAlgn="base" hangingPunct="0">
        <a:spcBef>
          <a:spcPct val="20000"/>
        </a:spcBef>
        <a:spcAft>
          <a:spcPct val="0"/>
        </a:spcAft>
        <a:buChar char="•"/>
        <a:defRPr sz="3200">
          <a:solidFill>
            <a:schemeClr val="bg1"/>
          </a:solidFill>
          <a:latin typeface="+mn-lt"/>
          <a:ea typeface="+mn-ea"/>
          <a:cs typeface="+mn-cs"/>
        </a:defRPr>
      </a:lvl1pPr>
      <a:lvl2pPr marL="742950" indent="-285750" algn="l" rtl="0" eaLnBrk="0" fontAlgn="base" hangingPunct="0">
        <a:spcBef>
          <a:spcPct val="20000"/>
        </a:spcBef>
        <a:spcAft>
          <a:spcPct val="0"/>
        </a:spcAft>
        <a:buChar char="–"/>
        <a:defRPr sz="2800">
          <a:solidFill>
            <a:schemeClr val="bg1"/>
          </a:solidFill>
          <a:latin typeface="+mn-lt"/>
          <a:ea typeface="ＭＳ Ｐゴシック" pitchFamily="1" charset="-128"/>
        </a:defRPr>
      </a:lvl2pPr>
      <a:lvl3pPr marL="1143000" indent="-228600" algn="l" rtl="0" eaLnBrk="0" fontAlgn="base" hangingPunct="0">
        <a:spcBef>
          <a:spcPct val="20000"/>
        </a:spcBef>
        <a:spcAft>
          <a:spcPct val="0"/>
        </a:spcAft>
        <a:buChar char="•"/>
        <a:defRPr sz="2400">
          <a:solidFill>
            <a:schemeClr val="bg1"/>
          </a:solidFill>
          <a:latin typeface="+mn-lt"/>
          <a:ea typeface="ＭＳ Ｐゴシック" pitchFamily="1" charset="-128"/>
        </a:defRPr>
      </a:lvl3pPr>
      <a:lvl4pPr marL="1600200" indent="-228600" algn="l" rtl="0" eaLnBrk="0" fontAlgn="base" hangingPunct="0">
        <a:spcBef>
          <a:spcPct val="20000"/>
        </a:spcBef>
        <a:spcAft>
          <a:spcPct val="0"/>
        </a:spcAft>
        <a:buChar char="–"/>
        <a:defRPr sz="2000">
          <a:solidFill>
            <a:schemeClr val="bg1"/>
          </a:solidFill>
          <a:latin typeface="+mn-lt"/>
          <a:ea typeface="ＭＳ Ｐゴシック" pitchFamily="1" charset="-128"/>
        </a:defRPr>
      </a:lvl4pPr>
      <a:lvl5pPr marL="2057400" indent="-228600" algn="l" rtl="0" eaLnBrk="0" fontAlgn="base" hangingPunct="0">
        <a:spcBef>
          <a:spcPct val="20000"/>
        </a:spcBef>
        <a:spcAft>
          <a:spcPct val="0"/>
        </a:spcAft>
        <a:buChar char="»"/>
        <a:defRPr sz="2000">
          <a:solidFill>
            <a:schemeClr val="bg1"/>
          </a:solidFill>
          <a:latin typeface="+mn-lt"/>
          <a:ea typeface="ＭＳ Ｐゴシック" pitchFamily="1" charset="-128"/>
        </a:defRPr>
      </a:lvl5pPr>
      <a:lvl6pPr marL="2514600" indent="-228600" algn="l" rtl="0" fontAlgn="base">
        <a:spcBef>
          <a:spcPct val="20000"/>
        </a:spcBef>
        <a:spcAft>
          <a:spcPct val="0"/>
        </a:spcAft>
        <a:buChar char="»"/>
        <a:defRPr sz="2000">
          <a:solidFill>
            <a:schemeClr val="bg1"/>
          </a:solidFill>
          <a:latin typeface="+mn-lt"/>
        </a:defRPr>
      </a:lvl6pPr>
      <a:lvl7pPr marL="2971800" indent="-228600" algn="l" rtl="0" fontAlgn="base">
        <a:spcBef>
          <a:spcPct val="20000"/>
        </a:spcBef>
        <a:spcAft>
          <a:spcPct val="0"/>
        </a:spcAft>
        <a:buChar char="»"/>
        <a:defRPr sz="2000">
          <a:solidFill>
            <a:schemeClr val="bg1"/>
          </a:solidFill>
          <a:latin typeface="+mn-lt"/>
        </a:defRPr>
      </a:lvl7pPr>
      <a:lvl8pPr marL="3429000" indent="-228600" algn="l" rtl="0" fontAlgn="base">
        <a:spcBef>
          <a:spcPct val="20000"/>
        </a:spcBef>
        <a:spcAft>
          <a:spcPct val="0"/>
        </a:spcAft>
        <a:buChar char="»"/>
        <a:defRPr sz="2000">
          <a:solidFill>
            <a:schemeClr val="bg1"/>
          </a:solidFill>
          <a:latin typeface="+mn-lt"/>
        </a:defRPr>
      </a:lvl8pPr>
      <a:lvl9pPr marL="3886200" indent="-228600" algn="l" rtl="0" fontAlgn="base">
        <a:spcBef>
          <a:spcPct val="20000"/>
        </a:spcBef>
        <a:spcAft>
          <a:spcPct val="0"/>
        </a:spcAft>
        <a:buChar char="»"/>
        <a:defRPr sz="2000">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4.tif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3"/>
          <p:cNvSpPr txBox="1">
            <a:spLocks noChangeArrowheads="1"/>
          </p:cNvSpPr>
          <p:nvPr/>
        </p:nvSpPr>
        <p:spPr bwMode="auto">
          <a:xfrm>
            <a:off x="2133600" y="6400800"/>
            <a:ext cx="4876800" cy="307777"/>
          </a:xfrm>
          <a:prstGeom prst="rect">
            <a:avLst/>
          </a:prstGeom>
          <a:solidFill>
            <a:srgbClr val="0066CC"/>
          </a:solidFill>
          <a:ln w="9525">
            <a:noFill/>
            <a:miter lim="800000"/>
            <a:headEnd/>
            <a:tailEnd/>
          </a:ln>
        </p:spPr>
        <p:txBody>
          <a:bodyPr wrap="square">
            <a:prstTxWarp prst="textNoShape">
              <a:avLst/>
            </a:prstTxWarp>
            <a:spAutoFit/>
          </a:bodyPr>
          <a:lstStyle/>
          <a:p>
            <a:pPr algn="ctr">
              <a:spcBef>
                <a:spcPct val="50000"/>
              </a:spcBef>
            </a:pPr>
            <a:r>
              <a:rPr lang="en-US" sz="1400" b="1" dirty="0">
                <a:solidFill>
                  <a:schemeClr val="bg1"/>
                </a:solidFill>
              </a:rPr>
              <a:t>Support: </a:t>
            </a:r>
            <a:r>
              <a:rPr lang="en-US" sz="1400" b="1" dirty="0" smtClean="0">
                <a:solidFill>
                  <a:schemeClr val="bg1"/>
                </a:solidFill>
              </a:rPr>
              <a:t>Primary </a:t>
            </a:r>
            <a:r>
              <a:rPr lang="en-US" sz="1400" b="1" dirty="0">
                <a:solidFill>
                  <a:schemeClr val="bg1"/>
                </a:solidFill>
              </a:rPr>
              <a:t>NSF MRSEC </a:t>
            </a:r>
            <a:r>
              <a:rPr lang="en-US" sz="1400" b="1" dirty="0" smtClean="0">
                <a:solidFill>
                  <a:schemeClr val="bg1"/>
                </a:solidFill>
              </a:rPr>
              <a:t>DMR-11-20901</a:t>
            </a:r>
            <a:endParaRPr lang="en-US" sz="1400" b="1" dirty="0">
              <a:solidFill>
                <a:schemeClr val="bg1"/>
              </a:solidFill>
            </a:endParaRPr>
          </a:p>
        </p:txBody>
      </p:sp>
      <p:pic>
        <p:nvPicPr>
          <p:cNvPr id="2051" name="Picture 4" descr="nsf4c"/>
          <p:cNvPicPr>
            <a:picLocks noChangeAspect="1" noChangeArrowheads="1"/>
          </p:cNvPicPr>
          <p:nvPr/>
        </p:nvPicPr>
        <p:blipFill>
          <a:blip r:embed="rId3" cstate="print">
            <a:lum contrast="24000"/>
          </a:blip>
          <a:srcRect/>
          <a:stretch>
            <a:fillRect/>
          </a:stretch>
        </p:blipFill>
        <p:spPr bwMode="auto">
          <a:xfrm>
            <a:off x="8153400" y="5410200"/>
            <a:ext cx="838200" cy="838200"/>
          </a:xfrm>
          <a:prstGeom prst="rect">
            <a:avLst/>
          </a:prstGeom>
          <a:noFill/>
          <a:ln w="9525">
            <a:noFill/>
            <a:miter lim="800000"/>
            <a:headEnd/>
            <a:tailEnd/>
          </a:ln>
        </p:spPr>
      </p:pic>
      <p:sp>
        <p:nvSpPr>
          <p:cNvPr id="2052" name="Rectangle 5"/>
          <p:cNvSpPr>
            <a:spLocks noChangeArrowheads="1"/>
          </p:cNvSpPr>
          <p:nvPr/>
        </p:nvSpPr>
        <p:spPr bwMode="auto">
          <a:xfrm>
            <a:off x="4764504" y="770020"/>
            <a:ext cx="4100363" cy="4640179"/>
          </a:xfrm>
          <a:prstGeom prst="rect">
            <a:avLst/>
          </a:prstGeom>
          <a:noFill/>
          <a:ln w="12700">
            <a:solidFill>
              <a:schemeClr val="bg1"/>
            </a:solidFill>
            <a:miter lim="800000"/>
            <a:headEnd/>
            <a:tailEnd/>
          </a:ln>
        </p:spPr>
        <p:txBody>
          <a:bodyPr wrap="none" anchor="ctr">
            <a:prstTxWarp prst="textNoShape">
              <a:avLst/>
            </a:prstTxWarp>
          </a:bodyPr>
          <a:lstStyle/>
          <a:p>
            <a:endParaRPr lang="en-US"/>
          </a:p>
        </p:txBody>
      </p:sp>
      <p:sp>
        <p:nvSpPr>
          <p:cNvPr id="2053" name="Text Box 6"/>
          <p:cNvSpPr txBox="1">
            <a:spLocks noChangeArrowheads="1"/>
          </p:cNvSpPr>
          <p:nvPr/>
        </p:nvSpPr>
        <p:spPr bwMode="auto">
          <a:xfrm>
            <a:off x="4800600" y="4495800"/>
            <a:ext cx="4114800" cy="861774"/>
          </a:xfrm>
          <a:prstGeom prst="rect">
            <a:avLst/>
          </a:prstGeom>
          <a:noFill/>
          <a:ln w="9525">
            <a:noFill/>
            <a:miter lim="800000"/>
            <a:headEnd/>
            <a:tailEnd/>
          </a:ln>
        </p:spPr>
        <p:txBody>
          <a:bodyPr wrap="square">
            <a:prstTxWarp prst="textNoShape">
              <a:avLst/>
            </a:prstTxWarp>
            <a:spAutoFit/>
          </a:bodyPr>
          <a:lstStyle/>
          <a:p>
            <a:r>
              <a:rPr lang="en-US" sz="1000" dirty="0" smtClean="0">
                <a:solidFill>
                  <a:schemeClr val="bg1"/>
                </a:solidFill>
              </a:rPr>
              <a:t>Representative stress-strain measurements, and the fracture morphologies for the original, ion irradiated, and irradiated and heated nanowires of MGs. The as-molded wires are seen to fracture in a brittle manner, while the irradiated wires demonstrate tensile ductility. Subsequently heating the nanowires brings back the brittleness.</a:t>
            </a:r>
            <a:endParaRPr lang="en-US" sz="1000" dirty="0">
              <a:solidFill>
                <a:schemeClr val="bg1"/>
              </a:solidFill>
            </a:endParaRPr>
          </a:p>
        </p:txBody>
      </p:sp>
      <p:sp>
        <p:nvSpPr>
          <p:cNvPr id="2055" name="TextBox 55"/>
          <p:cNvSpPr txBox="1">
            <a:spLocks noChangeArrowheads="1"/>
          </p:cNvSpPr>
          <p:nvPr/>
        </p:nvSpPr>
        <p:spPr bwMode="auto">
          <a:xfrm>
            <a:off x="784225" y="4695825"/>
            <a:ext cx="2109788" cy="244475"/>
          </a:xfrm>
          <a:prstGeom prst="rect">
            <a:avLst/>
          </a:prstGeom>
          <a:noFill/>
          <a:ln w="9525">
            <a:noFill/>
            <a:miter lim="800000"/>
            <a:headEnd/>
            <a:tailEnd/>
          </a:ln>
        </p:spPr>
        <p:txBody>
          <a:bodyPr>
            <a:prstTxWarp prst="textNoShape">
              <a:avLst/>
            </a:prstTxWarp>
            <a:spAutoFit/>
          </a:bodyPr>
          <a:lstStyle/>
          <a:p>
            <a:r>
              <a:rPr lang="en-US" sz="1000">
                <a:solidFill>
                  <a:schemeClr val="bg1"/>
                </a:solidFill>
              </a:rPr>
              <a:t> </a:t>
            </a:r>
          </a:p>
        </p:txBody>
      </p:sp>
      <p:sp>
        <p:nvSpPr>
          <p:cNvPr id="2081" name="Rectangle 33"/>
          <p:cNvSpPr>
            <a:spLocks noChangeArrowheads="1"/>
          </p:cNvSpPr>
          <p:nvPr/>
        </p:nvSpPr>
        <p:spPr bwMode="auto">
          <a:xfrm>
            <a:off x="4908883" y="885524"/>
            <a:ext cx="3878981" cy="3570973"/>
          </a:xfrm>
          <a:prstGeom prst="rect">
            <a:avLst/>
          </a:prstGeom>
          <a:solidFill>
            <a:srgbClr val="A50021"/>
          </a:solidFill>
          <a:ln w="9525">
            <a:solidFill>
              <a:schemeClr val="tx1"/>
            </a:solidFill>
            <a:miter lim="800000"/>
            <a:headEnd/>
            <a:tailEnd/>
          </a:ln>
          <a:effectLst/>
        </p:spPr>
        <p:txBody>
          <a:bodyPr wrap="none" anchor="ctr">
            <a:prstTxWarp prst="textNoShape">
              <a:avLst/>
            </a:prstTxWarp>
          </a:bodyPr>
          <a:lstStyle/>
          <a:p>
            <a:pPr algn="ctr"/>
            <a:endParaRPr lang="en-US">
              <a:solidFill>
                <a:srgbClr val="A50021"/>
              </a:solidFill>
            </a:endParaRPr>
          </a:p>
        </p:txBody>
      </p:sp>
      <p:sp>
        <p:nvSpPr>
          <p:cNvPr id="2082" name="Rectangle 8"/>
          <p:cNvSpPr>
            <a:spLocks noChangeArrowheads="1"/>
          </p:cNvSpPr>
          <p:nvPr/>
        </p:nvSpPr>
        <p:spPr bwMode="auto">
          <a:xfrm>
            <a:off x="152400" y="855506"/>
            <a:ext cx="4572000" cy="5093702"/>
          </a:xfrm>
          <a:prstGeom prst="rect">
            <a:avLst/>
          </a:prstGeom>
          <a:noFill/>
          <a:ln w="9525">
            <a:noFill/>
            <a:miter lim="800000"/>
            <a:headEnd/>
            <a:tailEnd/>
          </a:ln>
        </p:spPr>
        <p:txBody>
          <a:bodyPr wrap="square" anchor="ctr">
            <a:prstTxWarp prst="textNoShape">
              <a:avLst/>
            </a:prstTxWarp>
            <a:spAutoFit/>
          </a:bodyPr>
          <a:lstStyle/>
          <a:p>
            <a:pPr eaLnBrk="0" hangingPunct="0"/>
            <a:r>
              <a:rPr lang="en-US" sz="1250" dirty="0" smtClean="0">
                <a:solidFill>
                  <a:srgbClr val="FFFFFF"/>
                </a:solidFill>
                <a:latin typeface="Arial"/>
                <a:cs typeface="Arial"/>
              </a:rPr>
              <a:t>Metallic glasses (MGs) are an exciting class of materials due to a suite of attractive properties including high strength, large </a:t>
            </a:r>
            <a:r>
              <a:rPr lang="en-US" sz="1250" dirty="0" err="1" smtClean="0">
                <a:solidFill>
                  <a:srgbClr val="FFFFFF"/>
                </a:solidFill>
                <a:latin typeface="Arial"/>
                <a:cs typeface="Arial"/>
              </a:rPr>
              <a:t>stretchability</a:t>
            </a:r>
            <a:r>
              <a:rPr lang="en-US" sz="1250" dirty="0" smtClean="0">
                <a:solidFill>
                  <a:srgbClr val="FFFFFF"/>
                </a:solidFill>
                <a:latin typeface="Arial"/>
                <a:cs typeface="Arial"/>
              </a:rPr>
              <a:t>, high wear and corrosion resistance, and excellent magnetic properties. However, adoption of MG in many applications has been hindered by the fact that they are brittle: they can break apart very suddenly, especially when put under tension. Ductility – the ability to softly stretch without breaking – would be a better property to have.</a:t>
            </a:r>
          </a:p>
          <a:p>
            <a:pPr eaLnBrk="0" hangingPunct="0"/>
            <a:endParaRPr lang="en-US" sz="1250" dirty="0">
              <a:solidFill>
                <a:srgbClr val="FFFFFF"/>
              </a:solidFill>
              <a:latin typeface="Arial"/>
              <a:cs typeface="Arial"/>
            </a:endParaRPr>
          </a:p>
          <a:p>
            <a:pPr eaLnBrk="0" hangingPunct="0"/>
            <a:r>
              <a:rPr lang="en-US" sz="1250" dirty="0" smtClean="0">
                <a:solidFill>
                  <a:srgbClr val="FFFFFF"/>
                </a:solidFill>
                <a:latin typeface="Arial"/>
                <a:cs typeface="Arial"/>
              </a:rPr>
              <a:t>A possible way to make MG more ductile is to use extremely small specimen sizes. Typically, such sub-micron specimens are produced using the focused ion beam (FIB) method. However, in this process, unwanted ions can be implanted into the material, and this may affect its behavior. We employed a novel nano-molding process to produce pristine MG nanowires without using FIB. Thus, their properties are unaffected by ion irradiation. We then performed tensile testing inside of a scanning electron microscope to investigate whether subsequent exposure to ions has an effect on the mechanical properties. The nanowires fail due in a brittle manner when pulled in tension, as expected. After irradiation in the FIB, a different glassy structure produced in the MGs, and the MG is significantly less brittle.  Surprisingly, this behavior can be reversed by then mildly heating the MG, thereby returning the glass to its as-molded state. This shows that we can tune the ductility of </a:t>
            </a:r>
            <a:r>
              <a:rPr lang="en-US" sz="1250" dirty="0" smtClean="0">
                <a:solidFill>
                  <a:srgbClr val="FFFFFF"/>
                </a:solidFill>
                <a:latin typeface="Arial"/>
                <a:cs typeface="Arial"/>
              </a:rPr>
              <a:t>MGs.</a:t>
            </a:r>
            <a:endParaRPr lang="en-US" sz="1250" dirty="0">
              <a:solidFill>
                <a:srgbClr val="FFFFFF"/>
              </a:solidFill>
              <a:latin typeface="Arial"/>
              <a:cs typeface="Arial"/>
            </a:endParaRPr>
          </a:p>
        </p:txBody>
      </p:sp>
      <p:sp>
        <p:nvSpPr>
          <p:cNvPr id="31" name="Rectangle 2"/>
          <p:cNvSpPr txBox="1">
            <a:spLocks noChangeArrowheads="1"/>
          </p:cNvSpPr>
          <p:nvPr/>
        </p:nvSpPr>
        <p:spPr bwMode="auto">
          <a:xfrm>
            <a:off x="0" y="87957"/>
            <a:ext cx="9144000" cy="633938"/>
          </a:xfrm>
          <a:prstGeom prst="rect">
            <a:avLst/>
          </a:prstGeom>
          <a:solidFill>
            <a:srgbClr val="A50021"/>
          </a:solidFill>
          <a:ln w="9525">
            <a:noFill/>
            <a:miter lim="800000"/>
            <a:headEnd/>
            <a:tailEnd/>
          </a:ln>
          <a:effectLst/>
        </p:spPr>
        <p:txBody>
          <a:bodyPr wrap="square" tIns="9144" bIns="9144">
            <a:prstTxWarp prst="textNoShape">
              <a:avLst/>
            </a:prstTxWarp>
            <a:noAutofit/>
          </a:bodyPr>
          <a:lstStyle/>
          <a:p>
            <a:pPr algn="ctr"/>
            <a:r>
              <a:rPr lang="en-US" sz="2400" b="1" dirty="0" smtClean="0">
                <a:solidFill>
                  <a:schemeClr val="bg1"/>
                </a:solidFill>
                <a:effectLst>
                  <a:outerShdw blurRad="38100" dist="38100" dir="2700000" algn="tl">
                    <a:srgbClr val="000000"/>
                  </a:outerShdw>
                </a:effectLst>
              </a:rPr>
              <a:t>Tunable Tensile Ductility in Metallic Glasses</a:t>
            </a:r>
            <a:r>
              <a:rPr lang="en-US" sz="2100" b="1" dirty="0" smtClean="0">
                <a:solidFill>
                  <a:schemeClr val="bg1"/>
                </a:solidFill>
                <a:effectLst>
                  <a:outerShdw blurRad="38100" dist="38100" dir="2700000" algn="tl">
                    <a:srgbClr val="000000"/>
                  </a:outerShdw>
                </a:effectLst>
              </a:rPr>
              <a:t/>
            </a:r>
            <a:br>
              <a:rPr lang="en-US" sz="2100" b="1" dirty="0" smtClean="0">
                <a:solidFill>
                  <a:schemeClr val="bg1"/>
                </a:solidFill>
                <a:effectLst>
                  <a:outerShdw blurRad="38100" dist="38100" dir="2700000" algn="tl">
                    <a:srgbClr val="000000"/>
                  </a:outerShdw>
                </a:effectLst>
              </a:rPr>
            </a:br>
            <a:r>
              <a:rPr lang="en-US" sz="1200" b="1" dirty="0" smtClean="0">
                <a:solidFill>
                  <a:schemeClr val="bg1"/>
                </a:solidFill>
                <a:effectLst>
                  <a:outerShdw blurRad="38100" dist="38100" dir="2700000" algn="tl">
                    <a:srgbClr val="000000"/>
                  </a:outerShdw>
                </a:effectLst>
              </a:rPr>
              <a:t> D.J. Magagnosc</a:t>
            </a:r>
            <a:r>
              <a:rPr lang="en-US" sz="1200" b="1" baseline="30000" dirty="0" smtClean="0">
                <a:solidFill>
                  <a:schemeClr val="bg1"/>
                </a:solidFill>
                <a:effectLst>
                  <a:outerShdw blurRad="38100" dist="38100" dir="2700000" algn="tl">
                    <a:srgbClr val="000000"/>
                  </a:outerShdw>
                </a:effectLst>
              </a:rPr>
              <a:t>1</a:t>
            </a:r>
            <a:r>
              <a:rPr lang="en-US" sz="1200" b="1" dirty="0" smtClean="0">
                <a:solidFill>
                  <a:schemeClr val="bg1"/>
                </a:solidFill>
                <a:effectLst>
                  <a:outerShdw blurRad="38100" dist="38100" dir="2700000" algn="tl">
                    <a:srgbClr val="000000"/>
                  </a:outerShdw>
                </a:effectLst>
              </a:rPr>
              <a:t>, R. Erhbar</a:t>
            </a:r>
            <a:r>
              <a:rPr lang="en-US" sz="1200" b="1" baseline="30000" dirty="0" smtClean="0">
                <a:solidFill>
                  <a:schemeClr val="bg1"/>
                </a:solidFill>
                <a:effectLst>
                  <a:outerShdw blurRad="38100" dist="38100" dir="2700000" algn="tl">
                    <a:srgbClr val="000000"/>
                  </a:outerShdw>
                </a:effectLst>
              </a:rPr>
              <a:t>1</a:t>
            </a:r>
            <a:r>
              <a:rPr lang="en-US" sz="1200" b="1" dirty="0" smtClean="0">
                <a:solidFill>
                  <a:schemeClr val="bg1"/>
                </a:solidFill>
                <a:effectLst>
                  <a:outerShdw blurRad="38100" dist="38100" dir="2700000" algn="tl">
                    <a:srgbClr val="000000"/>
                  </a:outerShdw>
                </a:effectLst>
              </a:rPr>
              <a:t>, G. Kumar</a:t>
            </a:r>
            <a:r>
              <a:rPr lang="en-US" sz="1200" b="1" baseline="30000" dirty="0" smtClean="0">
                <a:solidFill>
                  <a:schemeClr val="bg1"/>
                </a:solidFill>
                <a:effectLst>
                  <a:outerShdw blurRad="38100" dist="38100" dir="2700000" algn="tl">
                    <a:srgbClr val="000000"/>
                  </a:outerShdw>
                </a:effectLst>
              </a:rPr>
              <a:t>2</a:t>
            </a:r>
            <a:r>
              <a:rPr lang="en-US" sz="1200" b="1" dirty="0" smtClean="0">
                <a:solidFill>
                  <a:schemeClr val="bg1"/>
                </a:solidFill>
                <a:effectLst>
                  <a:outerShdw blurRad="38100" dist="38100" dir="2700000" algn="tl">
                    <a:srgbClr val="000000"/>
                  </a:outerShdw>
                </a:effectLst>
              </a:rPr>
              <a:t>, M.R. He</a:t>
            </a:r>
            <a:r>
              <a:rPr lang="en-US" sz="1200" b="1" baseline="30000" dirty="0" smtClean="0">
                <a:solidFill>
                  <a:schemeClr val="bg1"/>
                </a:solidFill>
                <a:effectLst>
                  <a:outerShdw blurRad="38100" dist="38100" dir="2700000" algn="tl">
                    <a:srgbClr val="000000"/>
                  </a:outerShdw>
                </a:effectLst>
              </a:rPr>
              <a:t>1</a:t>
            </a:r>
            <a:r>
              <a:rPr lang="en-US" sz="1200" b="1" dirty="0" smtClean="0">
                <a:solidFill>
                  <a:schemeClr val="bg1"/>
                </a:solidFill>
                <a:effectLst>
                  <a:outerShdw blurRad="38100" dist="38100" dir="2700000" algn="tl">
                    <a:srgbClr val="000000"/>
                  </a:outerShdw>
                </a:effectLst>
              </a:rPr>
              <a:t>, J. Schroers</a:t>
            </a:r>
            <a:r>
              <a:rPr lang="en-US" sz="1200" b="1" baseline="30000" dirty="0" smtClean="0">
                <a:solidFill>
                  <a:schemeClr val="bg1"/>
                </a:solidFill>
                <a:effectLst>
                  <a:outerShdw blurRad="38100" dist="38100" dir="2700000" algn="tl">
                    <a:srgbClr val="000000"/>
                  </a:outerShdw>
                </a:effectLst>
              </a:rPr>
              <a:t>3</a:t>
            </a:r>
            <a:r>
              <a:rPr lang="en-US" sz="1200" b="1" dirty="0" smtClean="0">
                <a:solidFill>
                  <a:schemeClr val="bg1"/>
                </a:solidFill>
                <a:effectLst>
                  <a:outerShdw blurRad="38100" dist="38100" dir="2700000" algn="tl">
                    <a:srgbClr val="000000"/>
                  </a:outerShdw>
                </a:effectLst>
              </a:rPr>
              <a:t>, D.S. Gianola</a:t>
            </a:r>
            <a:r>
              <a:rPr lang="en-US" sz="1400" b="1" baseline="30000" dirty="0" smtClean="0">
                <a:solidFill>
                  <a:schemeClr val="bg1"/>
                </a:solidFill>
                <a:effectLst>
                  <a:outerShdw blurRad="38100" dist="38100" dir="2700000" algn="tl">
                    <a:srgbClr val="000000"/>
                  </a:outerShdw>
                </a:effectLst>
              </a:rPr>
              <a:t>1</a:t>
            </a:r>
            <a:endParaRPr lang="en-US" sz="1300" b="1" dirty="0">
              <a:solidFill>
                <a:schemeClr val="bg1"/>
              </a:solidFill>
              <a:effectLst>
                <a:outerShdw blurRad="38100" dist="38100" dir="2700000" algn="tl">
                  <a:srgbClr val="000000"/>
                </a:outerShdw>
              </a:effectLst>
            </a:endParaRPr>
          </a:p>
        </p:txBody>
      </p:sp>
      <p:pic>
        <p:nvPicPr>
          <p:cNvPr id="3" name="Picture 2" descr="fracture_rescale.tiff"/>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4846320" y="2666999"/>
            <a:ext cx="3876580" cy="1718773"/>
          </a:xfrm>
          <a:prstGeom prst="rect">
            <a:avLst/>
          </a:prstGeom>
        </p:spPr>
      </p:pic>
      <p:pic>
        <p:nvPicPr>
          <p:cNvPr id="7" name="Picture 6" descr="Stress-strain_summary.png"/>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a:off x="4846319" y="838199"/>
            <a:ext cx="3876581" cy="1777511"/>
          </a:xfrm>
          <a:prstGeom prst="rect">
            <a:avLst/>
          </a:prstGeom>
        </p:spPr>
      </p:pic>
      <p:sp>
        <p:nvSpPr>
          <p:cNvPr id="12" name="TextBox 11"/>
          <p:cNvSpPr txBox="1"/>
          <p:nvPr/>
        </p:nvSpPr>
        <p:spPr>
          <a:xfrm>
            <a:off x="5334000" y="5943600"/>
            <a:ext cx="2679388" cy="276999"/>
          </a:xfrm>
          <a:prstGeom prst="rect">
            <a:avLst/>
          </a:prstGeom>
          <a:noFill/>
        </p:spPr>
        <p:txBody>
          <a:bodyPr wrap="none" rtlCol="0">
            <a:spAutoFit/>
          </a:bodyPr>
          <a:lstStyle/>
          <a:p>
            <a:r>
              <a:rPr lang="en-US" sz="1200" i="1" baseline="30000" dirty="0" smtClean="0">
                <a:solidFill>
                  <a:schemeClr val="bg1"/>
                </a:solidFill>
              </a:rPr>
              <a:t>1</a:t>
            </a:r>
            <a:r>
              <a:rPr lang="en-US" sz="1200" i="1" dirty="0" smtClean="0">
                <a:solidFill>
                  <a:schemeClr val="bg1"/>
                </a:solidFill>
              </a:rPr>
              <a:t>U. </a:t>
            </a:r>
            <a:r>
              <a:rPr lang="en-US" sz="1200" i="1" dirty="0" smtClean="0">
                <a:solidFill>
                  <a:schemeClr val="bg1"/>
                </a:solidFill>
              </a:rPr>
              <a:t>Penn,  </a:t>
            </a:r>
            <a:r>
              <a:rPr lang="en-US" sz="1200" i="1" baseline="30000" dirty="0" smtClean="0">
                <a:solidFill>
                  <a:schemeClr val="bg1"/>
                </a:solidFill>
              </a:rPr>
              <a:t>2</a:t>
            </a:r>
            <a:r>
              <a:rPr lang="en-US" sz="1200" i="1" dirty="0" smtClean="0">
                <a:solidFill>
                  <a:schemeClr val="bg1"/>
                </a:solidFill>
              </a:rPr>
              <a:t>Texas </a:t>
            </a:r>
            <a:r>
              <a:rPr lang="en-US" sz="1200" i="1" dirty="0" smtClean="0">
                <a:solidFill>
                  <a:schemeClr val="bg1"/>
                </a:solidFill>
              </a:rPr>
              <a:t>Tech. U</a:t>
            </a:r>
            <a:r>
              <a:rPr lang="en-US" sz="1200" i="1" dirty="0" smtClean="0">
                <a:solidFill>
                  <a:schemeClr val="bg1"/>
                </a:solidFill>
              </a:rPr>
              <a:t>.,  </a:t>
            </a:r>
            <a:r>
              <a:rPr lang="en-US" sz="1200" i="1" baseline="30000" dirty="0" smtClean="0">
                <a:solidFill>
                  <a:schemeClr val="bg1"/>
                </a:solidFill>
              </a:rPr>
              <a:t>3</a:t>
            </a:r>
            <a:r>
              <a:rPr lang="en-US" sz="1200" i="1" dirty="0" smtClean="0">
                <a:solidFill>
                  <a:schemeClr val="bg1"/>
                </a:solidFill>
              </a:rPr>
              <a:t>Yale </a:t>
            </a:r>
            <a:r>
              <a:rPr lang="en-US" sz="1200" i="1" dirty="0" smtClean="0">
                <a:solidFill>
                  <a:schemeClr val="bg1"/>
                </a:solidFill>
              </a:rPr>
              <a:t>U.</a:t>
            </a:r>
            <a:endParaRPr lang="en-US" sz="1200" i="1" dirty="0">
              <a:solidFill>
                <a:schemeClr val="bg1"/>
              </a:solidFill>
            </a:endParaRPr>
          </a:p>
        </p:txBody>
      </p:sp>
    </p:spTree>
    <p:extLst>
      <p:ext uri="{BB962C8B-B14F-4D97-AF65-F5344CB8AC3E}">
        <p14:creationId xmlns:p14="http://schemas.microsoft.com/office/powerpoint/2010/main" xmlns="" val="1077985780"/>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773</TotalTime>
  <Words>532</Words>
  <Application>Microsoft Office PowerPoint</Application>
  <PresentationFormat>On-screen Show (4:3)</PresentationFormat>
  <Paragraphs>12</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Slide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felice</dc:creator>
  <cp:lastModifiedBy>Felice Macera</cp:lastModifiedBy>
  <cp:revision>111</cp:revision>
  <dcterms:created xsi:type="dcterms:W3CDTF">2012-02-10T21:51:35Z</dcterms:created>
  <dcterms:modified xsi:type="dcterms:W3CDTF">2013-01-10T19:48:17Z</dcterms:modified>
</cp:coreProperties>
</file>