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3C3"/>
    <a:srgbClr val="CCCCFF"/>
    <a:srgbClr val="FFFF00"/>
    <a:srgbClr val="FFCC00"/>
    <a:srgbClr val="3366FF"/>
    <a:srgbClr val="3399FF"/>
    <a:srgbClr val="0000FF"/>
    <a:srgbClr val="A50021"/>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85023" autoAdjust="0"/>
  </p:normalViewPr>
  <p:slideViewPr>
    <p:cSldViewPr showGuides="1">
      <p:cViewPr varScale="1">
        <p:scale>
          <a:sx n="94" d="100"/>
          <a:sy n="94"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658662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a:latin typeface="Arial"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133600" y="6400800"/>
            <a:ext cx="42672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smtClean="0">
                <a:solidFill>
                  <a:schemeClr val="bg1"/>
                </a:solidFill>
              </a:rPr>
              <a:t>Partial support from NSF </a:t>
            </a:r>
            <a:r>
              <a:rPr lang="en-US" sz="1400" b="1" dirty="0">
                <a:solidFill>
                  <a:schemeClr val="bg1"/>
                </a:solidFill>
              </a:rPr>
              <a:t>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2" name="Rectangle 8"/>
          <p:cNvSpPr>
            <a:spLocks noChangeArrowheads="1"/>
          </p:cNvSpPr>
          <p:nvPr/>
        </p:nvSpPr>
        <p:spPr bwMode="auto">
          <a:xfrm>
            <a:off x="193040" y="773493"/>
            <a:ext cx="4988560" cy="5221942"/>
          </a:xfrm>
          <a:prstGeom prst="rect">
            <a:avLst/>
          </a:prstGeom>
          <a:noFill/>
          <a:ln w="9525">
            <a:noFill/>
            <a:miter lim="800000"/>
            <a:headEnd/>
            <a:tailEnd/>
          </a:ln>
        </p:spPr>
        <p:txBody>
          <a:bodyPr wrap="square" anchor="ctr">
            <a:prstTxWarp prst="textNoShape">
              <a:avLst/>
            </a:prstTxWarp>
            <a:spAutoFit/>
          </a:bodyPr>
          <a:lstStyle/>
          <a:p>
            <a:pPr>
              <a:spcAft>
                <a:spcPts val="500"/>
              </a:spcAft>
            </a:pPr>
            <a:r>
              <a:rPr lang="en-US" sz="1250" dirty="0" smtClean="0">
                <a:solidFill>
                  <a:schemeClr val="bg1"/>
                </a:solidFill>
              </a:rPr>
              <a:t> </a:t>
            </a:r>
            <a:r>
              <a:rPr lang="en-US" sz="1250" dirty="0" smtClean="0">
                <a:solidFill>
                  <a:schemeClr val="bg1"/>
                </a:solidFill>
              </a:rPr>
              <a:t> Amorphous </a:t>
            </a:r>
            <a:r>
              <a:rPr lang="en-US" sz="1250" dirty="0" smtClean="0">
                <a:solidFill>
                  <a:schemeClr val="bg1"/>
                </a:solidFill>
              </a:rPr>
              <a:t>liquids behave as mechanically rigid solids on time scales below the relaxation time, which grows unbearably long as the temperature is lowered or as the pressure is raised. These two pathways to the glass transition are equivalent for the system of thermal hard spheres. Dimensional analysis suggests that the relaxation time </a:t>
            </a:r>
            <a:r>
              <a:rPr lang="en-US" sz="1250" dirty="0" smtClean="0">
                <a:solidFill>
                  <a:schemeClr val="bg1"/>
                </a:solidFill>
                <a:latin typeface="Symbol" charset="2"/>
                <a:cs typeface="Symbol" charset="2"/>
              </a:rPr>
              <a:t>τ</a:t>
            </a:r>
            <a:r>
              <a:rPr lang="en-US" sz="1250" dirty="0" smtClean="0">
                <a:solidFill>
                  <a:schemeClr val="bg1"/>
                </a:solidFill>
              </a:rPr>
              <a:t> , made dimensionless as </a:t>
            </a:r>
            <a:r>
              <a:rPr lang="en-US" sz="1250" dirty="0" smtClean="0">
                <a:solidFill>
                  <a:schemeClr val="bg1"/>
                </a:solidFill>
                <a:latin typeface="Symbol" charset="2"/>
                <a:cs typeface="Symbol" charset="2"/>
              </a:rPr>
              <a:t>τ </a:t>
            </a:r>
            <a:r>
              <a:rPr lang="en-US" sz="1250" dirty="0" smtClean="0">
                <a:solidFill>
                  <a:schemeClr val="bg1"/>
                </a:solidFill>
              </a:rPr>
              <a:t>(Pσ</a:t>
            </a:r>
            <a:r>
              <a:rPr lang="en-US" sz="1250" baseline="30000" dirty="0" smtClean="0">
                <a:solidFill>
                  <a:schemeClr val="bg1"/>
                </a:solidFill>
              </a:rPr>
              <a:t>d-2</a:t>
            </a:r>
            <a:r>
              <a:rPr lang="en-US" sz="1250" dirty="0" smtClean="0">
                <a:solidFill>
                  <a:schemeClr val="bg1"/>
                </a:solidFill>
              </a:rPr>
              <a:t>/m) </a:t>
            </a:r>
            <a:r>
              <a:rPr lang="en-US" sz="1250" baseline="30000" dirty="0" smtClean="0">
                <a:solidFill>
                  <a:schemeClr val="bg1"/>
                </a:solidFill>
              </a:rPr>
              <a:t>½  </a:t>
            </a:r>
            <a:r>
              <a:rPr lang="en-US" sz="1250" dirty="0" smtClean="0">
                <a:solidFill>
                  <a:schemeClr val="bg1"/>
                </a:solidFill>
              </a:rPr>
              <a:t>by pressure P, sphere diameter σ, and sphere mass m, must depend only on the dimensionless ratio T/</a:t>
            </a:r>
            <a:r>
              <a:rPr lang="en-US" sz="1250" dirty="0" err="1" smtClean="0">
                <a:solidFill>
                  <a:schemeClr val="bg1"/>
                </a:solidFill>
              </a:rPr>
              <a:t>Pσ</a:t>
            </a:r>
            <a:r>
              <a:rPr lang="en-US" sz="1250" baseline="30000" dirty="0" err="1" smtClean="0">
                <a:solidFill>
                  <a:schemeClr val="bg1"/>
                </a:solidFill>
              </a:rPr>
              <a:t>d</a:t>
            </a:r>
            <a:r>
              <a:rPr lang="en-US" sz="1250" dirty="0" smtClean="0">
                <a:solidFill>
                  <a:schemeClr val="bg1"/>
                </a:solidFill>
              </a:rPr>
              <a:t>, where T is temperature, and d is dimensionality. Thus, the dimensionless relaxation time increases in exactly the same way whether T is lowered or P is raised, and depends only on the ratio of the thermal energy to the pressure-volume needed to open up a hole of the same order as the particle size.</a:t>
            </a:r>
          </a:p>
          <a:p>
            <a:pPr>
              <a:spcAft>
                <a:spcPts val="500"/>
              </a:spcAft>
            </a:pPr>
            <a:r>
              <a:rPr lang="en-US" sz="1250" dirty="0" smtClean="0">
                <a:solidFill>
                  <a:schemeClr val="bg1"/>
                </a:solidFill>
              </a:rPr>
              <a:t>   We conducted experiments </a:t>
            </a:r>
            <a:r>
              <a:rPr lang="en-US" sz="1250" baseline="30000" dirty="0" smtClean="0">
                <a:solidFill>
                  <a:schemeClr val="bg1"/>
                </a:solidFill>
              </a:rPr>
              <a:t>[1]</a:t>
            </a:r>
            <a:r>
              <a:rPr lang="en-US" sz="1250" dirty="0" smtClean="0">
                <a:solidFill>
                  <a:schemeClr val="bg1"/>
                </a:solidFill>
              </a:rPr>
              <a:t> in which spheres roll stochastically due to turbulence in a uniform </a:t>
            </a:r>
            <a:r>
              <a:rPr lang="en-US" sz="1250" dirty="0" err="1" smtClean="0">
                <a:solidFill>
                  <a:schemeClr val="bg1"/>
                </a:solidFill>
              </a:rPr>
              <a:t>upflow</a:t>
            </a:r>
            <a:r>
              <a:rPr lang="en-US" sz="1250" dirty="0" smtClean="0">
                <a:solidFill>
                  <a:schemeClr val="bg1"/>
                </a:solidFill>
              </a:rPr>
              <a:t> of air.  Here the relaxation time grows as the air flow is decreased or pressure is raised.  The thermal energy of the beads is negligible compared to their kinetic energy, which corresponds to a well-defined effective temperature </a:t>
            </a:r>
            <a:r>
              <a:rPr lang="en-US" sz="1250" dirty="0" err="1" smtClean="0">
                <a:solidFill>
                  <a:schemeClr val="bg1"/>
                </a:solidFill>
              </a:rPr>
              <a:t>T</a:t>
            </a:r>
            <a:r>
              <a:rPr lang="en-US" sz="1250" baseline="-25000" dirty="0" err="1" smtClean="0">
                <a:solidFill>
                  <a:schemeClr val="bg1"/>
                </a:solidFill>
              </a:rPr>
              <a:t>eff</a:t>
            </a:r>
            <a:r>
              <a:rPr lang="en-US" sz="1250" dirty="0" smtClean="0">
                <a:solidFill>
                  <a:schemeClr val="bg1"/>
                </a:solidFill>
              </a:rPr>
              <a:t> </a:t>
            </a:r>
            <a:r>
              <a:rPr lang="en-US" sz="1250" baseline="30000" dirty="0" smtClean="0">
                <a:solidFill>
                  <a:schemeClr val="bg1"/>
                </a:solidFill>
              </a:rPr>
              <a:t>[2]</a:t>
            </a:r>
            <a:r>
              <a:rPr lang="en-US" sz="1250" dirty="0" smtClean="0">
                <a:solidFill>
                  <a:schemeClr val="bg1"/>
                </a:solidFill>
              </a:rPr>
              <a:t>.  Pressure is applied by tilting the sample, and is the projected weight per length as required for hydrostatic equilibrium.</a:t>
            </a:r>
          </a:p>
          <a:p>
            <a:pPr>
              <a:spcAft>
                <a:spcPts val="500"/>
              </a:spcAft>
            </a:pPr>
            <a:r>
              <a:rPr lang="en-US" sz="1250" dirty="0" smtClean="0">
                <a:solidFill>
                  <a:schemeClr val="bg1"/>
                </a:solidFill>
              </a:rPr>
              <a:t>   Remarkably, the dimensionless relaxation time for this granular system depends only on the ratio of </a:t>
            </a:r>
            <a:r>
              <a:rPr lang="en-US" sz="1250" dirty="0" err="1" smtClean="0">
                <a:solidFill>
                  <a:schemeClr val="bg1"/>
                </a:solidFill>
              </a:rPr>
              <a:t>T</a:t>
            </a:r>
            <a:r>
              <a:rPr lang="en-US" sz="1250" baseline="-25000" dirty="0" err="1" smtClean="0">
                <a:solidFill>
                  <a:schemeClr val="bg1"/>
                </a:solidFill>
              </a:rPr>
              <a:t>eff</a:t>
            </a:r>
            <a:r>
              <a:rPr lang="en-US" sz="1250" baseline="-25000" dirty="0" smtClean="0">
                <a:solidFill>
                  <a:schemeClr val="bg1"/>
                </a:solidFill>
              </a:rPr>
              <a:t> </a:t>
            </a:r>
            <a:r>
              <a:rPr lang="en-US" sz="1250" dirty="0" smtClean="0">
                <a:solidFill>
                  <a:schemeClr val="bg1"/>
                </a:solidFill>
              </a:rPr>
              <a:t>to the pressure-volume work needed to open up a hole of the order of the particle size, just as for thermal hard spheres. Thus, the effect of pressure, a mechanical load, is directly related to the effect of kinetic energy supplied by driving the system via air flow.</a:t>
            </a:r>
            <a:endParaRPr lang="en-US" sz="1250" dirty="0" smtClean="0">
              <a:solidFill>
                <a:schemeClr val="bg1"/>
              </a:solidFill>
            </a:endParaRPr>
          </a:p>
        </p:txBody>
      </p:sp>
      <p:sp>
        <p:nvSpPr>
          <p:cNvPr id="31" name="Rectangle 2"/>
          <p:cNvSpPr txBox="1">
            <a:spLocks noChangeArrowheads="1"/>
          </p:cNvSpPr>
          <p:nvPr/>
        </p:nvSpPr>
        <p:spPr bwMode="auto">
          <a:xfrm>
            <a:off x="0" y="87958"/>
            <a:ext cx="9144000" cy="610542"/>
          </a:xfrm>
          <a:prstGeom prst="rect">
            <a:avLst/>
          </a:prstGeom>
          <a:solidFill>
            <a:srgbClr val="A50021"/>
          </a:solidFill>
          <a:ln w="9525">
            <a:noFill/>
            <a:miter lim="800000"/>
            <a:headEnd/>
            <a:tailEnd/>
          </a:ln>
          <a:effectLst/>
        </p:spPr>
        <p:txBody>
          <a:bodyPr wrap="square" tIns="9144" bIns="9144">
            <a:prstTxWarp prst="textNoShape">
              <a:avLst/>
            </a:prstTxWarp>
            <a:noAutofit/>
          </a:bodyPr>
          <a:lstStyle/>
          <a:p>
            <a:pPr algn="ctr"/>
            <a:r>
              <a:rPr lang="en-US" sz="2300" b="1" dirty="0" smtClean="0">
                <a:solidFill>
                  <a:schemeClr val="bg1"/>
                </a:solidFill>
                <a:effectLst>
                  <a:outerShdw blurRad="38100" dist="38100" dir="2700000" algn="tl">
                    <a:srgbClr val="000000"/>
                  </a:outerShdw>
                </a:effectLst>
              </a:rPr>
              <a:t>Temperature/Load </a:t>
            </a:r>
            <a:r>
              <a:rPr lang="en-US" sz="2300" b="1" dirty="0">
                <a:solidFill>
                  <a:schemeClr val="bg1"/>
                </a:solidFill>
                <a:effectLst>
                  <a:outerShdw blurRad="38100" dist="38100" dir="2700000" algn="tl">
                    <a:srgbClr val="000000"/>
                  </a:outerShdw>
                </a:effectLst>
              </a:rPr>
              <a:t>S</a:t>
            </a:r>
            <a:r>
              <a:rPr lang="en-US" sz="2300" b="1" dirty="0" smtClean="0">
                <a:solidFill>
                  <a:schemeClr val="bg1"/>
                </a:solidFill>
                <a:effectLst>
                  <a:outerShdw blurRad="38100" dist="38100" dir="2700000" algn="tl">
                    <a:srgbClr val="000000"/>
                  </a:outerShdw>
                </a:effectLst>
              </a:rPr>
              <a:t>caling in </a:t>
            </a:r>
            <a:r>
              <a:rPr lang="en-US" sz="2300" b="1" dirty="0">
                <a:solidFill>
                  <a:schemeClr val="bg1"/>
                </a:solidFill>
                <a:effectLst>
                  <a:outerShdw blurRad="38100" dist="38100" dir="2700000" algn="tl">
                    <a:srgbClr val="000000"/>
                  </a:outerShdw>
                </a:effectLst>
              </a:rPr>
              <a:t>G</a:t>
            </a:r>
            <a:r>
              <a:rPr lang="en-US" sz="2300" b="1" dirty="0" smtClean="0">
                <a:solidFill>
                  <a:schemeClr val="bg1"/>
                </a:solidFill>
                <a:effectLst>
                  <a:outerShdw blurRad="38100" dist="38100" dir="2700000" algn="tl">
                    <a:srgbClr val="000000"/>
                  </a:outerShdw>
                </a:effectLst>
              </a:rPr>
              <a:t>as-Fluidized </a:t>
            </a:r>
            <a:r>
              <a:rPr lang="en-US" sz="2300" b="1" dirty="0">
                <a:solidFill>
                  <a:schemeClr val="bg1"/>
                </a:solidFill>
                <a:effectLst>
                  <a:outerShdw blurRad="38100" dist="38100" dir="2700000" algn="tl">
                    <a:srgbClr val="000000"/>
                  </a:outerShdw>
                </a:effectLst>
              </a:rPr>
              <a:t>G</a:t>
            </a:r>
            <a:r>
              <a:rPr lang="en-US" sz="2300" b="1" dirty="0" smtClean="0">
                <a:solidFill>
                  <a:schemeClr val="bg1"/>
                </a:solidFill>
                <a:effectLst>
                  <a:outerShdw blurRad="38100" dist="38100" dir="2700000" algn="tl">
                    <a:srgbClr val="000000"/>
                  </a:outerShdw>
                </a:effectLst>
              </a:rPr>
              <a:t>ranular </a:t>
            </a:r>
            <a:r>
              <a:rPr lang="en-US" sz="2300" b="1" dirty="0" err="1">
                <a:solidFill>
                  <a:schemeClr val="bg1"/>
                </a:solidFill>
                <a:effectLst>
                  <a:outerShdw blurRad="38100" dist="38100" dir="2700000" algn="tl">
                    <a:srgbClr val="000000"/>
                  </a:outerShdw>
                </a:effectLst>
              </a:rPr>
              <a:t>P</a:t>
            </a:r>
            <a:r>
              <a:rPr lang="en-US" sz="2300" b="1" dirty="0" err="1" smtClean="0">
                <a:solidFill>
                  <a:schemeClr val="bg1"/>
                </a:solidFill>
                <a:effectLst>
                  <a:outerShdw blurRad="38100" dist="38100" dir="2700000" algn="tl">
                    <a:srgbClr val="000000"/>
                  </a:outerShdw>
                </a:effectLst>
              </a:rPr>
              <a:t>ackings</a:t>
            </a:r>
            <a:r>
              <a:rPr lang="en-US" sz="2100" b="1" dirty="0" smtClean="0">
                <a:solidFill>
                  <a:schemeClr val="bg1"/>
                </a:solidFill>
                <a:effectLst>
                  <a:outerShdw blurRad="38100" dist="38100" dir="2700000" algn="tl">
                    <a:srgbClr val="000000"/>
                  </a:outerShdw>
                </a:effectLst>
              </a:rPr>
              <a:t/>
            </a:r>
            <a:br>
              <a:rPr lang="en-US" sz="2100" b="1" dirty="0" smtClean="0">
                <a:solidFill>
                  <a:schemeClr val="bg1"/>
                </a:solidFill>
                <a:effectLst>
                  <a:outerShdw blurRad="38100" dist="38100" dir="2700000" algn="tl">
                    <a:srgbClr val="000000"/>
                  </a:outerShdw>
                </a:effectLst>
              </a:rPr>
            </a:br>
            <a:r>
              <a:rPr lang="en-US" sz="1200" b="1" dirty="0" smtClean="0">
                <a:solidFill>
                  <a:schemeClr val="bg1"/>
                </a:solidFill>
                <a:effectLst>
                  <a:outerShdw blurRad="38100" dist="38100" dir="2700000" algn="tl">
                    <a:srgbClr val="000000"/>
                  </a:outerShdw>
                </a:effectLst>
              </a:rPr>
              <a:t>L. J. Daniels, T. K. </a:t>
            </a:r>
            <a:r>
              <a:rPr lang="en-US" sz="1200" b="1" dirty="0" err="1" smtClean="0">
                <a:solidFill>
                  <a:schemeClr val="bg1"/>
                </a:solidFill>
                <a:effectLst>
                  <a:outerShdw blurRad="38100" dist="38100" dir="2700000" algn="tl">
                    <a:srgbClr val="000000"/>
                  </a:outerShdw>
                </a:effectLst>
              </a:rPr>
              <a:t>Haxton</a:t>
            </a:r>
            <a:r>
              <a:rPr lang="en-US" sz="1200" b="1" dirty="0" smtClean="0">
                <a:solidFill>
                  <a:schemeClr val="bg1"/>
                </a:solidFill>
                <a:effectLst>
                  <a:outerShdw blurRad="38100" dist="38100" dir="2700000" algn="tl">
                    <a:srgbClr val="000000"/>
                  </a:outerShdw>
                </a:effectLst>
              </a:rPr>
              <a:t>, N. </a:t>
            </a:r>
            <a:r>
              <a:rPr lang="en-US" sz="1200" b="1" dirty="0" err="1" smtClean="0">
                <a:solidFill>
                  <a:schemeClr val="bg1"/>
                </a:solidFill>
                <a:effectLst>
                  <a:outerShdw blurRad="38100" dist="38100" dir="2700000" algn="tl">
                    <a:srgbClr val="000000"/>
                  </a:outerShdw>
                </a:effectLst>
              </a:rPr>
              <a:t>Xu</a:t>
            </a:r>
            <a:r>
              <a:rPr lang="en-US" sz="1200" b="1" dirty="0" smtClean="0">
                <a:solidFill>
                  <a:schemeClr val="bg1"/>
                </a:solidFill>
                <a:effectLst>
                  <a:outerShdw blurRad="38100" dist="38100" dir="2700000" algn="tl">
                    <a:srgbClr val="000000"/>
                  </a:outerShdw>
                </a:effectLst>
              </a:rPr>
              <a:t>, Andrea J. Liu and Douglas J. Durian</a:t>
            </a:r>
            <a:endParaRPr lang="en-US" sz="1300" b="1" dirty="0">
              <a:solidFill>
                <a:schemeClr val="bg1"/>
              </a:solidFill>
              <a:effectLst>
                <a:outerShdw blurRad="38100" dist="38100" dir="2700000" algn="tl">
                  <a:srgbClr val="000000"/>
                </a:outerShdw>
              </a:effectLst>
            </a:endParaRPr>
          </a:p>
        </p:txBody>
      </p:sp>
      <p:sp>
        <p:nvSpPr>
          <p:cNvPr id="12" name="TextBox 11"/>
          <p:cNvSpPr txBox="1"/>
          <p:nvPr/>
        </p:nvSpPr>
        <p:spPr>
          <a:xfrm>
            <a:off x="5257800" y="5791200"/>
            <a:ext cx="2638864" cy="430887"/>
          </a:xfrm>
          <a:prstGeom prst="rect">
            <a:avLst/>
          </a:prstGeom>
          <a:noFill/>
        </p:spPr>
        <p:txBody>
          <a:bodyPr wrap="square" rtlCol="0">
            <a:spAutoFit/>
          </a:bodyPr>
          <a:lstStyle/>
          <a:p>
            <a:r>
              <a:rPr lang="en-US" sz="1100" baseline="30000" dirty="0" smtClean="0">
                <a:solidFill>
                  <a:schemeClr val="bg1"/>
                </a:solidFill>
              </a:rPr>
              <a:t>[1] </a:t>
            </a:r>
            <a:r>
              <a:rPr lang="en-US" sz="1100" i="1" dirty="0" smtClean="0">
                <a:solidFill>
                  <a:schemeClr val="bg1"/>
                </a:solidFill>
              </a:rPr>
              <a:t>Phys. Rev. </a:t>
            </a:r>
            <a:r>
              <a:rPr lang="en-US" sz="1100" i="1" dirty="0" err="1" smtClean="0">
                <a:solidFill>
                  <a:schemeClr val="bg1"/>
                </a:solidFill>
              </a:rPr>
              <a:t>Lett</a:t>
            </a:r>
            <a:r>
              <a:rPr lang="en-US" sz="1100" i="1" dirty="0" smtClean="0">
                <a:solidFill>
                  <a:schemeClr val="bg1"/>
                </a:solidFill>
              </a:rPr>
              <a:t>. </a:t>
            </a:r>
            <a:r>
              <a:rPr lang="en-US" sz="1100" b="1" dirty="0" smtClean="0">
                <a:solidFill>
                  <a:schemeClr val="bg1"/>
                </a:solidFill>
              </a:rPr>
              <a:t>108</a:t>
            </a:r>
            <a:r>
              <a:rPr lang="en-US" sz="1100" dirty="0" smtClean="0">
                <a:solidFill>
                  <a:schemeClr val="bg1"/>
                </a:solidFill>
              </a:rPr>
              <a:t>, 13008 (2012)</a:t>
            </a:r>
          </a:p>
          <a:p>
            <a:r>
              <a:rPr lang="en-US" sz="1100" baseline="30000" dirty="0" smtClean="0">
                <a:solidFill>
                  <a:schemeClr val="bg1"/>
                </a:solidFill>
              </a:rPr>
              <a:t>[2] </a:t>
            </a:r>
            <a:r>
              <a:rPr lang="en-US" sz="1100" i="1" dirty="0" smtClean="0">
                <a:solidFill>
                  <a:schemeClr val="bg1"/>
                </a:solidFill>
              </a:rPr>
              <a:t>Phys. Rev. </a:t>
            </a:r>
            <a:r>
              <a:rPr lang="en-US" sz="1100" i="1" dirty="0" err="1" smtClean="0">
                <a:solidFill>
                  <a:schemeClr val="bg1"/>
                </a:solidFill>
              </a:rPr>
              <a:t>Lett</a:t>
            </a:r>
            <a:r>
              <a:rPr lang="en-US" sz="1100" i="1" dirty="0" smtClean="0">
                <a:solidFill>
                  <a:schemeClr val="bg1"/>
                </a:solidFill>
              </a:rPr>
              <a:t>. </a:t>
            </a:r>
            <a:r>
              <a:rPr lang="en-US" sz="1100" b="1" dirty="0" smtClean="0">
                <a:solidFill>
                  <a:schemeClr val="bg1"/>
                </a:solidFill>
              </a:rPr>
              <a:t>101</a:t>
            </a:r>
            <a:r>
              <a:rPr lang="en-US" sz="1100" dirty="0" smtClean="0">
                <a:solidFill>
                  <a:schemeClr val="bg1"/>
                </a:solidFill>
              </a:rPr>
              <a:t>, 245701 (2008)</a:t>
            </a:r>
            <a:endParaRPr lang="en-US" sz="1100" dirty="0" smtClean="0"/>
          </a:p>
        </p:txBody>
      </p:sp>
      <p:grpSp>
        <p:nvGrpSpPr>
          <p:cNvPr id="16" name="Group 15"/>
          <p:cNvGrpSpPr/>
          <p:nvPr/>
        </p:nvGrpSpPr>
        <p:grpSpPr>
          <a:xfrm>
            <a:off x="5461000" y="787969"/>
            <a:ext cx="3073400" cy="4698431"/>
            <a:chOff x="5162550" y="770467"/>
            <a:chExt cx="3073400" cy="4698431"/>
          </a:xfrm>
        </p:grpSpPr>
        <p:sp>
          <p:nvSpPr>
            <p:cNvPr id="2052" name="Rectangle 5"/>
            <p:cNvSpPr>
              <a:spLocks noChangeArrowheads="1"/>
            </p:cNvSpPr>
            <p:nvPr/>
          </p:nvSpPr>
          <p:spPr bwMode="auto">
            <a:xfrm>
              <a:off x="5164667" y="770467"/>
              <a:ext cx="3071283" cy="4684183"/>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2053" name="Text Box 6"/>
            <p:cNvSpPr txBox="1">
              <a:spLocks noChangeArrowheads="1"/>
            </p:cNvSpPr>
            <p:nvPr/>
          </p:nvSpPr>
          <p:spPr bwMode="auto">
            <a:xfrm>
              <a:off x="5162550" y="4914900"/>
              <a:ext cx="3048000" cy="553998"/>
            </a:xfrm>
            <a:prstGeom prst="rect">
              <a:avLst/>
            </a:prstGeom>
            <a:noFill/>
            <a:ln w="9525">
              <a:noFill/>
              <a:miter lim="800000"/>
              <a:headEnd/>
              <a:tailEnd/>
            </a:ln>
          </p:spPr>
          <p:txBody>
            <a:bodyPr wrap="square">
              <a:prstTxWarp prst="textNoShape">
                <a:avLst/>
              </a:prstTxWarp>
              <a:spAutoFit/>
            </a:bodyPr>
            <a:lstStyle/>
            <a:p>
              <a:r>
                <a:rPr lang="en-US" sz="1000" dirty="0" smtClean="0">
                  <a:solidFill>
                    <a:schemeClr val="bg1"/>
                  </a:solidFill>
                </a:rPr>
                <a:t>Figure 1. (a) </a:t>
              </a:r>
              <a:r>
                <a:rPr lang="en-US" sz="1000" dirty="0" err="1" smtClean="0">
                  <a:solidFill>
                    <a:schemeClr val="bg1"/>
                  </a:solidFill>
                </a:rPr>
                <a:t>Uncollapsed</a:t>
              </a:r>
              <a:r>
                <a:rPr lang="en-US" sz="1000" dirty="0" smtClean="0">
                  <a:solidFill>
                    <a:schemeClr val="bg1"/>
                  </a:solidFill>
                </a:rPr>
                <a:t> data for relaxation time vs. pressure. </a:t>
              </a:r>
              <a:r>
                <a:rPr lang="en-US" sz="1000" dirty="0" smtClean="0">
                  <a:solidFill>
                    <a:schemeClr val="bg1"/>
                  </a:solidFill>
                </a:rPr>
                <a:t> (</a:t>
              </a:r>
              <a:r>
                <a:rPr lang="en-US" sz="1000" dirty="0" smtClean="0">
                  <a:solidFill>
                    <a:schemeClr val="bg1"/>
                  </a:solidFill>
                </a:rPr>
                <a:t>b) Collapsed data for dimensionless relaxation time vs. inverse dimensionless pressure.</a:t>
              </a:r>
              <a:endParaRPr lang="en-US" sz="1000" dirty="0">
                <a:solidFill>
                  <a:schemeClr val="bg1"/>
                </a:solidFill>
              </a:endParaRPr>
            </a:p>
          </p:txBody>
        </p:sp>
        <p:sp>
          <p:nvSpPr>
            <p:cNvPr id="2081" name="Rectangle 33"/>
            <p:cNvSpPr>
              <a:spLocks noChangeArrowheads="1"/>
            </p:cNvSpPr>
            <p:nvPr/>
          </p:nvSpPr>
          <p:spPr bwMode="auto">
            <a:xfrm>
              <a:off x="5334000" y="857250"/>
              <a:ext cx="2851150" cy="4089400"/>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15" name="Rectangle 14"/>
            <p:cNvSpPr/>
            <p:nvPr/>
          </p:nvSpPr>
          <p:spPr>
            <a:xfrm>
              <a:off x="5240867" y="812800"/>
              <a:ext cx="2893483" cy="405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4" cstate="print"/>
            <a:stretch>
              <a:fillRect/>
            </a:stretch>
          </p:blipFill>
          <p:spPr>
            <a:xfrm>
              <a:off x="5239774" y="2514600"/>
              <a:ext cx="2891503" cy="2338346"/>
            </a:xfrm>
            <a:prstGeom prst="rect">
              <a:avLst/>
            </a:prstGeom>
          </p:spPr>
        </p:pic>
        <p:pic>
          <p:nvPicPr>
            <p:cNvPr id="14" name="Picture 13"/>
            <p:cNvPicPr>
              <a:picLocks noChangeAspect="1"/>
            </p:cNvPicPr>
            <p:nvPr/>
          </p:nvPicPr>
          <p:blipFill>
            <a:blip r:embed="rId5" cstate="print"/>
            <a:stretch>
              <a:fillRect/>
            </a:stretch>
          </p:blipFill>
          <p:spPr>
            <a:xfrm>
              <a:off x="5236473" y="812669"/>
              <a:ext cx="2895391" cy="1724156"/>
            </a:xfrm>
            <a:prstGeom prst="rect">
              <a:avLst/>
            </a:prstGeom>
          </p:spPr>
        </p:pic>
      </p:grpSp>
    </p:spTree>
    <p:extLst>
      <p:ext uri="{BB962C8B-B14F-4D97-AF65-F5344CB8AC3E}">
        <p14:creationId xmlns:mc="http://schemas.openxmlformats.org/markup-compatibility/2006" xmlns:mv="urn:schemas-microsoft-com:mac:vml" xmlns:p14="http://schemas.microsoft.com/office/powerpoint/2010/main" xmlns="" val="107798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377</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Felice Macera</cp:lastModifiedBy>
  <cp:revision>119</cp:revision>
  <dcterms:created xsi:type="dcterms:W3CDTF">2013-01-12T16:23:18Z</dcterms:created>
  <dcterms:modified xsi:type="dcterms:W3CDTF">2013-01-14T17:13:42Z</dcterms:modified>
</cp:coreProperties>
</file>