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pitchFamily="1" charset="0"/>
        <a:ea typeface="+mn-ea"/>
        <a:cs typeface="+mn-cs"/>
      </a:defRPr>
    </a:lvl1pPr>
    <a:lvl2pPr marL="457200" algn="l" rtl="0" fontAlgn="base">
      <a:spcBef>
        <a:spcPct val="0"/>
      </a:spcBef>
      <a:spcAft>
        <a:spcPct val="0"/>
      </a:spcAft>
      <a:defRPr kern="1200">
        <a:solidFill>
          <a:schemeClr val="tx1"/>
        </a:solidFill>
        <a:latin typeface="Arial" pitchFamily="1" charset="0"/>
        <a:ea typeface="+mn-ea"/>
        <a:cs typeface="+mn-cs"/>
      </a:defRPr>
    </a:lvl2pPr>
    <a:lvl3pPr marL="914400" algn="l" rtl="0" fontAlgn="base">
      <a:spcBef>
        <a:spcPct val="0"/>
      </a:spcBef>
      <a:spcAft>
        <a:spcPct val="0"/>
      </a:spcAft>
      <a:defRPr kern="1200">
        <a:solidFill>
          <a:schemeClr val="tx1"/>
        </a:solidFill>
        <a:latin typeface="Arial" pitchFamily="1" charset="0"/>
        <a:ea typeface="+mn-ea"/>
        <a:cs typeface="+mn-cs"/>
      </a:defRPr>
    </a:lvl3pPr>
    <a:lvl4pPr marL="1371600" algn="l" rtl="0" fontAlgn="base">
      <a:spcBef>
        <a:spcPct val="0"/>
      </a:spcBef>
      <a:spcAft>
        <a:spcPct val="0"/>
      </a:spcAft>
      <a:defRPr kern="1200">
        <a:solidFill>
          <a:schemeClr val="tx1"/>
        </a:solidFill>
        <a:latin typeface="Arial" pitchFamily="1" charset="0"/>
        <a:ea typeface="+mn-ea"/>
        <a:cs typeface="+mn-cs"/>
      </a:defRPr>
    </a:lvl4pPr>
    <a:lvl5pPr marL="1828800" algn="l" rtl="0" fontAlgn="base">
      <a:spcBef>
        <a:spcPct val="0"/>
      </a:spcBef>
      <a:spcAft>
        <a:spcPct val="0"/>
      </a:spcAft>
      <a:defRPr kern="1200">
        <a:solidFill>
          <a:schemeClr val="tx1"/>
        </a:solidFill>
        <a:latin typeface="Arial" pitchFamily="1" charset="0"/>
        <a:ea typeface="+mn-ea"/>
        <a:cs typeface="+mn-cs"/>
      </a:defRPr>
    </a:lvl5pPr>
    <a:lvl6pPr marL="2286000" algn="l" defTabSz="457200" rtl="0" eaLnBrk="1" latinLnBrk="0" hangingPunct="1">
      <a:defRPr kern="1200">
        <a:solidFill>
          <a:schemeClr val="tx1"/>
        </a:solidFill>
        <a:latin typeface="Arial" pitchFamily="1" charset="0"/>
        <a:ea typeface="+mn-ea"/>
        <a:cs typeface="+mn-cs"/>
      </a:defRPr>
    </a:lvl6pPr>
    <a:lvl7pPr marL="2743200" algn="l" defTabSz="457200" rtl="0" eaLnBrk="1" latinLnBrk="0" hangingPunct="1">
      <a:defRPr kern="1200">
        <a:solidFill>
          <a:schemeClr val="tx1"/>
        </a:solidFill>
        <a:latin typeface="Arial" pitchFamily="1" charset="0"/>
        <a:ea typeface="+mn-ea"/>
        <a:cs typeface="+mn-cs"/>
      </a:defRPr>
    </a:lvl7pPr>
    <a:lvl8pPr marL="3200400" algn="l" defTabSz="457200" rtl="0" eaLnBrk="1" latinLnBrk="0" hangingPunct="1">
      <a:defRPr kern="1200">
        <a:solidFill>
          <a:schemeClr val="tx1"/>
        </a:solidFill>
        <a:latin typeface="Arial" pitchFamily="1" charset="0"/>
        <a:ea typeface="+mn-ea"/>
        <a:cs typeface="+mn-cs"/>
      </a:defRPr>
    </a:lvl8pPr>
    <a:lvl9pPr marL="3657600" algn="l" defTabSz="457200" rtl="0" eaLnBrk="1" latinLnBrk="0" hangingPunct="1">
      <a:defRPr kern="1200">
        <a:solidFill>
          <a:schemeClr val="tx1"/>
        </a:solidFill>
        <a:latin typeface="Arial"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F3C3"/>
    <a:srgbClr val="CCCCFF"/>
    <a:srgbClr val="FFFF00"/>
    <a:srgbClr val="FFCC00"/>
    <a:srgbClr val="3366FF"/>
    <a:srgbClr val="3399FF"/>
    <a:srgbClr val="0000FF"/>
    <a:srgbClr val="A50021"/>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85023" autoAdjust="0"/>
  </p:normalViewPr>
  <p:slideViewPr>
    <p:cSldViewPr showGuides="1">
      <p:cViewPr varScale="1">
        <p:scale>
          <a:sx n="94" d="100"/>
          <a:sy n="94"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defTabSz="862013">
              <a:defRPr sz="11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algn="r" defTabSz="862013">
              <a:defRPr sz="1100" smtClean="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defTabSz="862013">
              <a:defRPr sz="11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algn="r" defTabSz="862013">
              <a:defRPr sz="1100"/>
            </a:lvl1pPr>
          </a:lstStyle>
          <a:p>
            <a:fld id="{19B1B241-5C7D-8847-9466-E90E5BB927FC}" type="slidenum">
              <a:rPr lang="en-US"/>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36586627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A447041B-D35B-B644-B7A2-3A8687FC21FA}" type="slidenum">
              <a:rPr lang="en-US"/>
              <a:pPr/>
              <a:t>1</a:t>
            </a:fld>
            <a:endParaRPr 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0" dirty="0">
              <a:latin typeface="Arial" pitchFamily="1"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182F76"/>
            </a:gs>
          </a:gsLst>
          <a:lin ang="2700000" scaled="1"/>
        </a:gra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587375" y="6553200"/>
            <a:ext cx="8556625" cy="271463"/>
          </a:xfrm>
          <a:prstGeom prst="rect">
            <a:avLst/>
          </a:prstGeom>
          <a:gradFill rotWithShape="0">
            <a:gsLst>
              <a:gs pos="0">
                <a:srgbClr val="573B9D"/>
              </a:gs>
              <a:gs pos="100000">
                <a:srgbClr val="000050"/>
              </a:gs>
            </a:gsLst>
            <a:lin ang="0" scaled="1"/>
          </a:gradFill>
          <a:ln w="9525">
            <a:noFill/>
            <a:miter lim="800000"/>
            <a:headEnd/>
            <a:tailEnd/>
          </a:ln>
          <a:effectLst/>
        </p:spPr>
        <p:txBody>
          <a:bodyPr wrap="none" anchor="ctr"/>
          <a:lstStyle/>
          <a:p>
            <a:pPr>
              <a:defRPr/>
            </a:pPr>
            <a:endParaRPr lang="en-US">
              <a:latin typeface="Arial" charset="0"/>
            </a:endParaRPr>
          </a:p>
        </p:txBody>
      </p:sp>
      <p:sp>
        <p:nvSpPr>
          <p:cNvPr id="1027" name="Rectangle 12"/>
          <p:cNvSpPr>
            <a:spLocks noGrp="1" noChangeArrowheads="1"/>
          </p:cNvSpPr>
          <p:nvPr>
            <p:ph type="title"/>
          </p:nvPr>
        </p:nvSpPr>
        <p:spPr bwMode="auto">
          <a:xfrm>
            <a:off x="381000" y="304800"/>
            <a:ext cx="8305800" cy="685800"/>
          </a:xfrm>
          <a:prstGeom prst="rect">
            <a:avLst/>
          </a:prstGeom>
          <a:noFill/>
          <a:ln w="9525">
            <a:noFill/>
            <a:miter lim="800000"/>
            <a:headEnd/>
            <a:tailEnd/>
          </a:ln>
        </p:spPr>
        <p:txBody>
          <a:bodyPr vert="horz" wrap="square" lIns="91440" tIns="9144" rIns="91440" bIns="9144" numCol="1" anchor="t" anchorCtr="0" compatLnSpc="1">
            <a:prstTxWarp prst="textNoShape">
              <a:avLst/>
            </a:prstTxWarp>
          </a:bodyPr>
          <a:lstStyle/>
          <a:p>
            <a:pPr lvl="0"/>
            <a:r>
              <a:rPr lang="en-US"/>
              <a:t>Click to edit Master title style</a:t>
            </a:r>
          </a:p>
        </p:txBody>
      </p:sp>
      <p:sp>
        <p:nvSpPr>
          <p:cNvPr id="1028"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14" descr="lrsm_footer_logo"/>
          <p:cNvPicPr>
            <a:picLocks noChangeAspect="1" noChangeArrowheads="1"/>
          </p:cNvPicPr>
          <p:nvPr userDrawn="1"/>
        </p:nvPicPr>
        <p:blipFill>
          <a:blip r:embed="rId13" cstate="print"/>
          <a:srcRect/>
          <a:stretch>
            <a:fillRect/>
          </a:stretch>
        </p:blipFill>
        <p:spPr bwMode="auto">
          <a:xfrm>
            <a:off x="0" y="6016625"/>
            <a:ext cx="1752600" cy="841375"/>
          </a:xfrm>
          <a:prstGeom prst="rect">
            <a:avLst/>
          </a:prstGeom>
          <a:noFill/>
          <a:ln w="9525">
            <a:noFill/>
            <a:miter lim="800000"/>
            <a:headEnd/>
            <a:tailEnd/>
          </a:ln>
        </p:spPr>
      </p:pic>
      <p:pic>
        <p:nvPicPr>
          <p:cNvPr id="1030" name="Picture 15" descr="PENN_MRSEC_logo"/>
          <p:cNvPicPr>
            <a:picLocks noChangeAspect="1" noChangeArrowheads="1"/>
          </p:cNvPicPr>
          <p:nvPr userDrawn="1"/>
        </p:nvPicPr>
        <p:blipFill>
          <a:blip r:embed="rId14" cstate="print">
            <a:lum contrast="-12000"/>
          </a:blip>
          <a:srcRect/>
          <a:stretch>
            <a:fillRect/>
          </a:stretch>
        </p:blipFill>
        <p:spPr bwMode="auto">
          <a:xfrm>
            <a:off x="7543800" y="6324600"/>
            <a:ext cx="1509713"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000">
          <a:solidFill>
            <a:schemeClr val="bg1"/>
          </a:solidFill>
          <a:latin typeface="+mj-lt"/>
          <a:ea typeface="+mj-ea"/>
          <a:cs typeface="+mj-cs"/>
        </a:defRPr>
      </a:lvl1pPr>
      <a:lvl2pPr algn="ctr" rtl="0" eaLnBrk="0" fontAlgn="base" hangingPunct="0">
        <a:spcBef>
          <a:spcPct val="0"/>
        </a:spcBef>
        <a:spcAft>
          <a:spcPct val="0"/>
        </a:spcAft>
        <a:defRPr sz="3000">
          <a:solidFill>
            <a:schemeClr val="bg1"/>
          </a:solidFill>
          <a:latin typeface="Arial" charset="0"/>
        </a:defRPr>
      </a:lvl2pPr>
      <a:lvl3pPr algn="ctr" rtl="0" eaLnBrk="0" fontAlgn="base" hangingPunct="0">
        <a:spcBef>
          <a:spcPct val="0"/>
        </a:spcBef>
        <a:spcAft>
          <a:spcPct val="0"/>
        </a:spcAft>
        <a:defRPr sz="3000">
          <a:solidFill>
            <a:schemeClr val="bg1"/>
          </a:solidFill>
          <a:latin typeface="Arial" charset="0"/>
        </a:defRPr>
      </a:lvl3pPr>
      <a:lvl4pPr algn="ctr" rtl="0" eaLnBrk="0" fontAlgn="base" hangingPunct="0">
        <a:spcBef>
          <a:spcPct val="0"/>
        </a:spcBef>
        <a:spcAft>
          <a:spcPct val="0"/>
        </a:spcAft>
        <a:defRPr sz="3000">
          <a:solidFill>
            <a:schemeClr val="bg1"/>
          </a:solidFill>
          <a:latin typeface="Arial" charset="0"/>
        </a:defRPr>
      </a:lvl4pPr>
      <a:lvl5pPr algn="ctr" rtl="0" eaLnBrk="0" fontAlgn="base" hangingPunct="0">
        <a:spcBef>
          <a:spcPct val="0"/>
        </a:spcBef>
        <a:spcAft>
          <a:spcPct val="0"/>
        </a:spcAft>
        <a:defRPr sz="3000">
          <a:solidFill>
            <a:schemeClr val="bg1"/>
          </a:solidFill>
          <a:latin typeface="Arial" charset="0"/>
        </a:defRPr>
      </a:lvl5pPr>
      <a:lvl6pPr marL="457200" algn="ctr" rtl="0" fontAlgn="base">
        <a:spcBef>
          <a:spcPct val="0"/>
        </a:spcBef>
        <a:spcAft>
          <a:spcPct val="0"/>
        </a:spcAft>
        <a:defRPr sz="3000">
          <a:solidFill>
            <a:schemeClr val="bg1"/>
          </a:solidFill>
          <a:latin typeface="Arial" charset="0"/>
        </a:defRPr>
      </a:lvl6pPr>
      <a:lvl7pPr marL="914400" algn="ctr" rtl="0" fontAlgn="base">
        <a:spcBef>
          <a:spcPct val="0"/>
        </a:spcBef>
        <a:spcAft>
          <a:spcPct val="0"/>
        </a:spcAft>
        <a:defRPr sz="3000">
          <a:solidFill>
            <a:schemeClr val="bg1"/>
          </a:solidFill>
          <a:latin typeface="Arial" charset="0"/>
        </a:defRPr>
      </a:lvl7pPr>
      <a:lvl8pPr marL="1371600" algn="ctr" rtl="0" fontAlgn="base">
        <a:spcBef>
          <a:spcPct val="0"/>
        </a:spcBef>
        <a:spcAft>
          <a:spcPct val="0"/>
        </a:spcAft>
        <a:defRPr sz="3000">
          <a:solidFill>
            <a:schemeClr val="bg1"/>
          </a:solidFill>
          <a:latin typeface="Arial" charset="0"/>
        </a:defRPr>
      </a:lvl8pPr>
      <a:lvl9pPr marL="1828800" algn="ctr"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pitchFamily="1"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2133600" y="6400800"/>
            <a:ext cx="4267200" cy="307777"/>
          </a:xfrm>
          <a:prstGeom prst="rect">
            <a:avLst/>
          </a:prstGeom>
          <a:solidFill>
            <a:srgbClr val="0066CC"/>
          </a:solidFill>
          <a:ln w="9525">
            <a:noFill/>
            <a:miter lim="800000"/>
            <a:headEnd/>
            <a:tailEnd/>
          </a:ln>
        </p:spPr>
        <p:txBody>
          <a:bodyPr wrap="square">
            <a:prstTxWarp prst="textNoShape">
              <a:avLst/>
            </a:prstTxWarp>
            <a:spAutoFit/>
          </a:bodyPr>
          <a:lstStyle/>
          <a:p>
            <a:pPr>
              <a:spcBef>
                <a:spcPct val="50000"/>
              </a:spcBef>
            </a:pPr>
            <a:r>
              <a:rPr lang="en-US" sz="1400" b="1" dirty="0" smtClean="0">
                <a:solidFill>
                  <a:schemeClr val="bg1"/>
                </a:solidFill>
              </a:rPr>
              <a:t>Partial support from NSF </a:t>
            </a:r>
            <a:r>
              <a:rPr lang="en-US" sz="1400" b="1" dirty="0">
                <a:solidFill>
                  <a:schemeClr val="bg1"/>
                </a:solidFill>
              </a:rPr>
              <a:t>MRSEC </a:t>
            </a:r>
            <a:r>
              <a:rPr lang="en-US" sz="1400" b="1" dirty="0" smtClean="0">
                <a:solidFill>
                  <a:schemeClr val="bg1"/>
                </a:solidFill>
              </a:rPr>
              <a:t>DMR-11-20901</a:t>
            </a:r>
            <a:endParaRPr lang="en-US" sz="1400" b="1" dirty="0">
              <a:solidFill>
                <a:schemeClr val="bg1"/>
              </a:solidFill>
            </a:endParaRPr>
          </a:p>
        </p:txBody>
      </p:sp>
      <p:pic>
        <p:nvPicPr>
          <p:cNvPr id="2051" name="Picture 4" descr="nsf4c"/>
          <p:cNvPicPr>
            <a:picLocks noChangeAspect="1" noChangeArrowheads="1"/>
          </p:cNvPicPr>
          <p:nvPr/>
        </p:nvPicPr>
        <p:blipFill>
          <a:blip r:embed="rId3" cstate="print">
            <a:lum contrast="24000"/>
          </a:blip>
          <a:srcRect/>
          <a:stretch>
            <a:fillRect/>
          </a:stretch>
        </p:blipFill>
        <p:spPr bwMode="auto">
          <a:xfrm>
            <a:off x="8153400" y="5410200"/>
            <a:ext cx="838200" cy="838200"/>
          </a:xfrm>
          <a:prstGeom prst="rect">
            <a:avLst/>
          </a:prstGeom>
          <a:noFill/>
          <a:ln w="9525">
            <a:noFill/>
            <a:miter lim="800000"/>
            <a:headEnd/>
            <a:tailEnd/>
          </a:ln>
        </p:spPr>
      </p:pic>
      <p:sp>
        <p:nvSpPr>
          <p:cNvPr id="2055" name="TextBox 55"/>
          <p:cNvSpPr txBox="1">
            <a:spLocks noChangeArrowheads="1"/>
          </p:cNvSpPr>
          <p:nvPr/>
        </p:nvSpPr>
        <p:spPr bwMode="auto">
          <a:xfrm>
            <a:off x="784225" y="4695825"/>
            <a:ext cx="2109788" cy="244475"/>
          </a:xfrm>
          <a:prstGeom prst="rect">
            <a:avLst/>
          </a:prstGeom>
          <a:noFill/>
          <a:ln w="9525">
            <a:noFill/>
            <a:miter lim="800000"/>
            <a:headEnd/>
            <a:tailEnd/>
          </a:ln>
        </p:spPr>
        <p:txBody>
          <a:bodyPr>
            <a:prstTxWarp prst="textNoShape">
              <a:avLst/>
            </a:prstTxWarp>
            <a:spAutoFit/>
          </a:bodyPr>
          <a:lstStyle/>
          <a:p>
            <a:r>
              <a:rPr lang="en-US" sz="1000">
                <a:solidFill>
                  <a:schemeClr val="bg1"/>
                </a:solidFill>
              </a:rPr>
              <a:t> </a:t>
            </a:r>
          </a:p>
        </p:txBody>
      </p:sp>
      <p:sp>
        <p:nvSpPr>
          <p:cNvPr id="2082" name="Rectangle 8"/>
          <p:cNvSpPr>
            <a:spLocks noChangeArrowheads="1"/>
          </p:cNvSpPr>
          <p:nvPr/>
        </p:nvSpPr>
        <p:spPr bwMode="auto">
          <a:xfrm>
            <a:off x="193040" y="773493"/>
            <a:ext cx="4988560" cy="5221942"/>
          </a:xfrm>
          <a:prstGeom prst="rect">
            <a:avLst/>
          </a:prstGeom>
          <a:noFill/>
          <a:ln w="9525">
            <a:noFill/>
            <a:miter lim="800000"/>
            <a:headEnd/>
            <a:tailEnd/>
          </a:ln>
        </p:spPr>
        <p:txBody>
          <a:bodyPr wrap="square" anchor="ctr">
            <a:prstTxWarp prst="textNoShape">
              <a:avLst/>
            </a:prstTxWarp>
            <a:spAutoFit/>
          </a:bodyPr>
          <a:lstStyle/>
          <a:p>
            <a:pPr>
              <a:spcAft>
                <a:spcPts val="500"/>
              </a:spcAft>
            </a:pPr>
            <a:r>
              <a:rPr lang="en-US" sz="1250" dirty="0" smtClean="0">
                <a:solidFill>
                  <a:schemeClr val="bg1"/>
                </a:solidFill>
              </a:rPr>
              <a:t> </a:t>
            </a:r>
            <a:r>
              <a:rPr lang="en-US" sz="1250" dirty="0" smtClean="0">
                <a:solidFill>
                  <a:schemeClr val="bg1"/>
                </a:solidFill>
              </a:rPr>
              <a:t> Amorphous </a:t>
            </a:r>
            <a:r>
              <a:rPr lang="en-US" sz="1250" dirty="0" smtClean="0">
                <a:solidFill>
                  <a:schemeClr val="bg1"/>
                </a:solidFill>
              </a:rPr>
              <a:t>liquids behave as mechanically rigid solids on time scales below the relaxation time, which grows unbearably long as the temperature is lowered or as the pressure is raised. These two pathways to the glass transition are equivalent for the system of thermal hard spheres. Dimensional analysis suggests that the relaxation time </a:t>
            </a:r>
            <a:r>
              <a:rPr lang="en-US" sz="1250" dirty="0" smtClean="0">
                <a:solidFill>
                  <a:schemeClr val="bg1"/>
                </a:solidFill>
                <a:latin typeface="Symbol" charset="2"/>
                <a:cs typeface="Symbol" charset="2"/>
              </a:rPr>
              <a:t>τ</a:t>
            </a:r>
            <a:r>
              <a:rPr lang="en-US" sz="1250" dirty="0" smtClean="0">
                <a:solidFill>
                  <a:schemeClr val="bg1"/>
                </a:solidFill>
              </a:rPr>
              <a:t> , made dimensionless as </a:t>
            </a:r>
            <a:r>
              <a:rPr lang="en-US" sz="1250" dirty="0" smtClean="0">
                <a:solidFill>
                  <a:schemeClr val="bg1"/>
                </a:solidFill>
                <a:latin typeface="Symbol" charset="2"/>
                <a:cs typeface="Symbol" charset="2"/>
              </a:rPr>
              <a:t>τ </a:t>
            </a:r>
            <a:r>
              <a:rPr lang="en-US" sz="1250" dirty="0" smtClean="0">
                <a:solidFill>
                  <a:schemeClr val="bg1"/>
                </a:solidFill>
              </a:rPr>
              <a:t>(Pσ</a:t>
            </a:r>
            <a:r>
              <a:rPr lang="en-US" sz="1250" baseline="30000" dirty="0" smtClean="0">
                <a:solidFill>
                  <a:schemeClr val="bg1"/>
                </a:solidFill>
              </a:rPr>
              <a:t>d-2</a:t>
            </a:r>
            <a:r>
              <a:rPr lang="en-US" sz="1250" dirty="0" smtClean="0">
                <a:solidFill>
                  <a:schemeClr val="bg1"/>
                </a:solidFill>
              </a:rPr>
              <a:t>/m) </a:t>
            </a:r>
            <a:r>
              <a:rPr lang="en-US" sz="1250" baseline="30000" dirty="0" smtClean="0">
                <a:solidFill>
                  <a:schemeClr val="bg1"/>
                </a:solidFill>
              </a:rPr>
              <a:t>½  </a:t>
            </a:r>
            <a:r>
              <a:rPr lang="en-US" sz="1250" dirty="0" smtClean="0">
                <a:solidFill>
                  <a:schemeClr val="bg1"/>
                </a:solidFill>
              </a:rPr>
              <a:t>by pressure P, sphere diameter σ, and sphere mass m, must depend only on the dimensionless ratio T/</a:t>
            </a:r>
            <a:r>
              <a:rPr lang="en-US" sz="1250" dirty="0" err="1" smtClean="0">
                <a:solidFill>
                  <a:schemeClr val="bg1"/>
                </a:solidFill>
              </a:rPr>
              <a:t>Pσ</a:t>
            </a:r>
            <a:r>
              <a:rPr lang="en-US" sz="1250" baseline="30000" dirty="0" err="1" smtClean="0">
                <a:solidFill>
                  <a:schemeClr val="bg1"/>
                </a:solidFill>
              </a:rPr>
              <a:t>d</a:t>
            </a:r>
            <a:r>
              <a:rPr lang="en-US" sz="1250" dirty="0" smtClean="0">
                <a:solidFill>
                  <a:schemeClr val="bg1"/>
                </a:solidFill>
              </a:rPr>
              <a:t>, where T is temperature, and d is dimensionality. Thus, the dimensionless relaxation time increases in exactly the same way whether T is lowered or P is raised, and depends only on the ratio of the thermal energy to the pressure-volume needed to open up a hole of the same order as the particle size.</a:t>
            </a:r>
          </a:p>
          <a:p>
            <a:pPr>
              <a:spcAft>
                <a:spcPts val="500"/>
              </a:spcAft>
            </a:pPr>
            <a:r>
              <a:rPr lang="en-US" sz="1250" dirty="0" smtClean="0">
                <a:solidFill>
                  <a:schemeClr val="bg1"/>
                </a:solidFill>
              </a:rPr>
              <a:t>   We conducted experiments </a:t>
            </a:r>
            <a:r>
              <a:rPr lang="en-US" sz="1250" baseline="30000" dirty="0" smtClean="0">
                <a:solidFill>
                  <a:schemeClr val="bg1"/>
                </a:solidFill>
              </a:rPr>
              <a:t>[1]</a:t>
            </a:r>
            <a:r>
              <a:rPr lang="en-US" sz="1250" dirty="0" smtClean="0">
                <a:solidFill>
                  <a:schemeClr val="bg1"/>
                </a:solidFill>
              </a:rPr>
              <a:t> in which spheres roll stochastically due to turbulence in a uniform </a:t>
            </a:r>
            <a:r>
              <a:rPr lang="en-US" sz="1250" dirty="0" err="1" smtClean="0">
                <a:solidFill>
                  <a:schemeClr val="bg1"/>
                </a:solidFill>
              </a:rPr>
              <a:t>upflow</a:t>
            </a:r>
            <a:r>
              <a:rPr lang="en-US" sz="1250" dirty="0" smtClean="0">
                <a:solidFill>
                  <a:schemeClr val="bg1"/>
                </a:solidFill>
              </a:rPr>
              <a:t> of air.  Here the relaxation time grows as the air flow is decreased or pressure is raised.  The thermal energy of the beads is negligible compared to their kinetic energy, which corresponds to a well-defined effective temperature </a:t>
            </a:r>
            <a:r>
              <a:rPr lang="en-US" sz="1250" dirty="0" err="1" smtClean="0">
                <a:solidFill>
                  <a:schemeClr val="bg1"/>
                </a:solidFill>
              </a:rPr>
              <a:t>T</a:t>
            </a:r>
            <a:r>
              <a:rPr lang="en-US" sz="1250" baseline="-25000" dirty="0" err="1" smtClean="0">
                <a:solidFill>
                  <a:schemeClr val="bg1"/>
                </a:solidFill>
              </a:rPr>
              <a:t>eff</a:t>
            </a:r>
            <a:r>
              <a:rPr lang="en-US" sz="1250" dirty="0" smtClean="0">
                <a:solidFill>
                  <a:schemeClr val="bg1"/>
                </a:solidFill>
              </a:rPr>
              <a:t> </a:t>
            </a:r>
            <a:r>
              <a:rPr lang="en-US" sz="1250" baseline="30000" dirty="0" smtClean="0">
                <a:solidFill>
                  <a:schemeClr val="bg1"/>
                </a:solidFill>
              </a:rPr>
              <a:t>[2]</a:t>
            </a:r>
            <a:r>
              <a:rPr lang="en-US" sz="1250" dirty="0" smtClean="0">
                <a:solidFill>
                  <a:schemeClr val="bg1"/>
                </a:solidFill>
              </a:rPr>
              <a:t>.  Pressure is applied by tilting the sample, and is the projected weight per length as required for hydrostatic equilibrium.</a:t>
            </a:r>
          </a:p>
          <a:p>
            <a:pPr>
              <a:spcAft>
                <a:spcPts val="500"/>
              </a:spcAft>
            </a:pPr>
            <a:r>
              <a:rPr lang="en-US" sz="1250" dirty="0" smtClean="0">
                <a:solidFill>
                  <a:schemeClr val="bg1"/>
                </a:solidFill>
              </a:rPr>
              <a:t>   Remarkably, the dimensionless relaxation time for this granular system depends only on the ratio of </a:t>
            </a:r>
            <a:r>
              <a:rPr lang="en-US" sz="1250" dirty="0" err="1" smtClean="0">
                <a:solidFill>
                  <a:schemeClr val="bg1"/>
                </a:solidFill>
              </a:rPr>
              <a:t>T</a:t>
            </a:r>
            <a:r>
              <a:rPr lang="en-US" sz="1250" baseline="-25000" dirty="0" err="1" smtClean="0">
                <a:solidFill>
                  <a:schemeClr val="bg1"/>
                </a:solidFill>
              </a:rPr>
              <a:t>eff</a:t>
            </a:r>
            <a:r>
              <a:rPr lang="en-US" sz="1250" baseline="-25000" dirty="0" smtClean="0">
                <a:solidFill>
                  <a:schemeClr val="bg1"/>
                </a:solidFill>
              </a:rPr>
              <a:t> </a:t>
            </a:r>
            <a:r>
              <a:rPr lang="en-US" sz="1250" dirty="0" smtClean="0">
                <a:solidFill>
                  <a:schemeClr val="bg1"/>
                </a:solidFill>
              </a:rPr>
              <a:t>to the pressure-volume work needed to open up a hole of the order of the particle size, just as for thermal hard spheres. Thus, the effect of pressure, a mechanical load, is directly related to the effect of kinetic energy supplied by driving the system via air flow.</a:t>
            </a:r>
            <a:endParaRPr lang="en-US" sz="1250" dirty="0" smtClean="0">
              <a:solidFill>
                <a:schemeClr val="bg1"/>
              </a:solidFill>
            </a:endParaRPr>
          </a:p>
        </p:txBody>
      </p:sp>
      <p:sp>
        <p:nvSpPr>
          <p:cNvPr id="31" name="Rectangle 2"/>
          <p:cNvSpPr txBox="1">
            <a:spLocks noChangeArrowheads="1"/>
          </p:cNvSpPr>
          <p:nvPr/>
        </p:nvSpPr>
        <p:spPr bwMode="auto">
          <a:xfrm>
            <a:off x="0" y="87958"/>
            <a:ext cx="9144000" cy="610542"/>
          </a:xfrm>
          <a:prstGeom prst="rect">
            <a:avLst/>
          </a:prstGeom>
          <a:solidFill>
            <a:srgbClr val="A50021"/>
          </a:solidFill>
          <a:ln w="9525">
            <a:noFill/>
            <a:miter lim="800000"/>
            <a:headEnd/>
            <a:tailEnd/>
          </a:ln>
          <a:effectLst/>
        </p:spPr>
        <p:txBody>
          <a:bodyPr wrap="square" tIns="9144" bIns="9144">
            <a:prstTxWarp prst="textNoShape">
              <a:avLst/>
            </a:prstTxWarp>
            <a:noAutofit/>
          </a:bodyPr>
          <a:lstStyle/>
          <a:p>
            <a:pPr algn="ctr"/>
            <a:r>
              <a:rPr lang="en-US" sz="2300" b="1" dirty="0" smtClean="0">
                <a:solidFill>
                  <a:schemeClr val="bg1"/>
                </a:solidFill>
                <a:effectLst>
                  <a:outerShdw blurRad="38100" dist="38100" dir="2700000" algn="tl">
                    <a:srgbClr val="000000"/>
                  </a:outerShdw>
                </a:effectLst>
              </a:rPr>
              <a:t>Temperature/Load </a:t>
            </a:r>
            <a:r>
              <a:rPr lang="en-US" sz="2300" b="1" dirty="0">
                <a:solidFill>
                  <a:schemeClr val="bg1"/>
                </a:solidFill>
                <a:effectLst>
                  <a:outerShdw blurRad="38100" dist="38100" dir="2700000" algn="tl">
                    <a:srgbClr val="000000"/>
                  </a:outerShdw>
                </a:effectLst>
              </a:rPr>
              <a:t>S</a:t>
            </a:r>
            <a:r>
              <a:rPr lang="en-US" sz="2300" b="1" dirty="0" smtClean="0">
                <a:solidFill>
                  <a:schemeClr val="bg1"/>
                </a:solidFill>
                <a:effectLst>
                  <a:outerShdw blurRad="38100" dist="38100" dir="2700000" algn="tl">
                    <a:srgbClr val="000000"/>
                  </a:outerShdw>
                </a:effectLst>
              </a:rPr>
              <a:t>caling in </a:t>
            </a:r>
            <a:r>
              <a:rPr lang="en-US" sz="2300" b="1" dirty="0">
                <a:solidFill>
                  <a:schemeClr val="bg1"/>
                </a:solidFill>
                <a:effectLst>
                  <a:outerShdw blurRad="38100" dist="38100" dir="2700000" algn="tl">
                    <a:srgbClr val="000000"/>
                  </a:outerShdw>
                </a:effectLst>
              </a:rPr>
              <a:t>G</a:t>
            </a:r>
            <a:r>
              <a:rPr lang="en-US" sz="2300" b="1" dirty="0" smtClean="0">
                <a:solidFill>
                  <a:schemeClr val="bg1"/>
                </a:solidFill>
                <a:effectLst>
                  <a:outerShdw blurRad="38100" dist="38100" dir="2700000" algn="tl">
                    <a:srgbClr val="000000"/>
                  </a:outerShdw>
                </a:effectLst>
              </a:rPr>
              <a:t>as-Fluidized </a:t>
            </a:r>
            <a:r>
              <a:rPr lang="en-US" sz="2300" b="1" dirty="0">
                <a:solidFill>
                  <a:schemeClr val="bg1"/>
                </a:solidFill>
                <a:effectLst>
                  <a:outerShdw blurRad="38100" dist="38100" dir="2700000" algn="tl">
                    <a:srgbClr val="000000"/>
                  </a:outerShdw>
                </a:effectLst>
              </a:rPr>
              <a:t>G</a:t>
            </a:r>
            <a:r>
              <a:rPr lang="en-US" sz="2300" b="1" dirty="0" smtClean="0">
                <a:solidFill>
                  <a:schemeClr val="bg1"/>
                </a:solidFill>
                <a:effectLst>
                  <a:outerShdw blurRad="38100" dist="38100" dir="2700000" algn="tl">
                    <a:srgbClr val="000000"/>
                  </a:outerShdw>
                </a:effectLst>
              </a:rPr>
              <a:t>ranular </a:t>
            </a:r>
            <a:r>
              <a:rPr lang="en-US" sz="2300" b="1" dirty="0" err="1">
                <a:solidFill>
                  <a:schemeClr val="bg1"/>
                </a:solidFill>
                <a:effectLst>
                  <a:outerShdw blurRad="38100" dist="38100" dir="2700000" algn="tl">
                    <a:srgbClr val="000000"/>
                  </a:outerShdw>
                </a:effectLst>
              </a:rPr>
              <a:t>P</a:t>
            </a:r>
            <a:r>
              <a:rPr lang="en-US" sz="2300" b="1" dirty="0" err="1" smtClean="0">
                <a:solidFill>
                  <a:schemeClr val="bg1"/>
                </a:solidFill>
                <a:effectLst>
                  <a:outerShdw blurRad="38100" dist="38100" dir="2700000" algn="tl">
                    <a:srgbClr val="000000"/>
                  </a:outerShdw>
                </a:effectLst>
              </a:rPr>
              <a:t>ackings</a:t>
            </a:r>
            <a:r>
              <a:rPr lang="en-US" sz="2100" b="1" dirty="0" smtClean="0">
                <a:solidFill>
                  <a:schemeClr val="bg1"/>
                </a:solidFill>
                <a:effectLst>
                  <a:outerShdw blurRad="38100" dist="38100" dir="2700000" algn="tl">
                    <a:srgbClr val="000000"/>
                  </a:outerShdw>
                </a:effectLst>
              </a:rPr>
              <a:t/>
            </a:r>
            <a:br>
              <a:rPr lang="en-US" sz="2100" b="1" dirty="0" smtClean="0">
                <a:solidFill>
                  <a:schemeClr val="bg1"/>
                </a:solidFill>
                <a:effectLst>
                  <a:outerShdw blurRad="38100" dist="38100" dir="2700000" algn="tl">
                    <a:srgbClr val="000000"/>
                  </a:outerShdw>
                </a:effectLst>
              </a:rPr>
            </a:br>
            <a:r>
              <a:rPr lang="en-US" sz="1200" b="1" dirty="0" smtClean="0">
                <a:solidFill>
                  <a:schemeClr val="bg1"/>
                </a:solidFill>
                <a:effectLst>
                  <a:outerShdw blurRad="38100" dist="38100" dir="2700000" algn="tl">
                    <a:srgbClr val="000000"/>
                  </a:outerShdw>
                </a:effectLst>
              </a:rPr>
              <a:t>L. J. Daniels, T. K. </a:t>
            </a:r>
            <a:r>
              <a:rPr lang="en-US" sz="1200" b="1" dirty="0" err="1" smtClean="0">
                <a:solidFill>
                  <a:schemeClr val="bg1"/>
                </a:solidFill>
                <a:effectLst>
                  <a:outerShdw blurRad="38100" dist="38100" dir="2700000" algn="tl">
                    <a:srgbClr val="000000"/>
                  </a:outerShdw>
                </a:effectLst>
              </a:rPr>
              <a:t>Haxton</a:t>
            </a:r>
            <a:r>
              <a:rPr lang="en-US" sz="1200" b="1" dirty="0" smtClean="0">
                <a:solidFill>
                  <a:schemeClr val="bg1"/>
                </a:solidFill>
                <a:effectLst>
                  <a:outerShdw blurRad="38100" dist="38100" dir="2700000" algn="tl">
                    <a:srgbClr val="000000"/>
                  </a:outerShdw>
                </a:effectLst>
              </a:rPr>
              <a:t>, N. </a:t>
            </a:r>
            <a:r>
              <a:rPr lang="en-US" sz="1200" b="1" dirty="0" err="1" smtClean="0">
                <a:solidFill>
                  <a:schemeClr val="bg1"/>
                </a:solidFill>
                <a:effectLst>
                  <a:outerShdw blurRad="38100" dist="38100" dir="2700000" algn="tl">
                    <a:srgbClr val="000000"/>
                  </a:outerShdw>
                </a:effectLst>
              </a:rPr>
              <a:t>Xu</a:t>
            </a:r>
            <a:r>
              <a:rPr lang="en-US" sz="1200" b="1" dirty="0" smtClean="0">
                <a:solidFill>
                  <a:schemeClr val="bg1"/>
                </a:solidFill>
                <a:effectLst>
                  <a:outerShdw blurRad="38100" dist="38100" dir="2700000" algn="tl">
                    <a:srgbClr val="000000"/>
                  </a:outerShdw>
                </a:effectLst>
              </a:rPr>
              <a:t>, Andrea J. Liu and Douglas J. Durian</a:t>
            </a:r>
            <a:endParaRPr lang="en-US" sz="1300" b="1" dirty="0">
              <a:solidFill>
                <a:schemeClr val="bg1"/>
              </a:solidFill>
              <a:effectLst>
                <a:outerShdw blurRad="38100" dist="38100" dir="2700000" algn="tl">
                  <a:srgbClr val="000000"/>
                </a:outerShdw>
              </a:effectLst>
            </a:endParaRPr>
          </a:p>
        </p:txBody>
      </p:sp>
      <p:sp>
        <p:nvSpPr>
          <p:cNvPr id="12" name="TextBox 11"/>
          <p:cNvSpPr txBox="1"/>
          <p:nvPr/>
        </p:nvSpPr>
        <p:spPr>
          <a:xfrm>
            <a:off x="5257800" y="5791200"/>
            <a:ext cx="2638864" cy="430887"/>
          </a:xfrm>
          <a:prstGeom prst="rect">
            <a:avLst/>
          </a:prstGeom>
          <a:noFill/>
        </p:spPr>
        <p:txBody>
          <a:bodyPr wrap="square" rtlCol="0">
            <a:spAutoFit/>
          </a:bodyPr>
          <a:lstStyle/>
          <a:p>
            <a:r>
              <a:rPr lang="en-US" sz="1100" baseline="30000" dirty="0" smtClean="0">
                <a:solidFill>
                  <a:schemeClr val="bg1"/>
                </a:solidFill>
              </a:rPr>
              <a:t>[1] </a:t>
            </a:r>
            <a:r>
              <a:rPr lang="en-US" sz="1100" i="1" dirty="0" smtClean="0">
                <a:solidFill>
                  <a:schemeClr val="bg1"/>
                </a:solidFill>
              </a:rPr>
              <a:t>Phys. Rev. </a:t>
            </a:r>
            <a:r>
              <a:rPr lang="en-US" sz="1100" i="1" dirty="0" err="1" smtClean="0">
                <a:solidFill>
                  <a:schemeClr val="bg1"/>
                </a:solidFill>
              </a:rPr>
              <a:t>Lett</a:t>
            </a:r>
            <a:r>
              <a:rPr lang="en-US" sz="1100" i="1" dirty="0" smtClean="0">
                <a:solidFill>
                  <a:schemeClr val="bg1"/>
                </a:solidFill>
              </a:rPr>
              <a:t>. </a:t>
            </a:r>
            <a:r>
              <a:rPr lang="en-US" sz="1100" b="1" dirty="0" smtClean="0">
                <a:solidFill>
                  <a:schemeClr val="bg1"/>
                </a:solidFill>
              </a:rPr>
              <a:t>108</a:t>
            </a:r>
            <a:r>
              <a:rPr lang="en-US" sz="1100" dirty="0" smtClean="0">
                <a:solidFill>
                  <a:schemeClr val="bg1"/>
                </a:solidFill>
              </a:rPr>
              <a:t>, 13008 (2012)</a:t>
            </a:r>
          </a:p>
          <a:p>
            <a:r>
              <a:rPr lang="en-US" sz="1100" baseline="30000" dirty="0" smtClean="0">
                <a:solidFill>
                  <a:schemeClr val="bg1"/>
                </a:solidFill>
              </a:rPr>
              <a:t>[2] </a:t>
            </a:r>
            <a:r>
              <a:rPr lang="en-US" sz="1100" i="1" dirty="0" smtClean="0">
                <a:solidFill>
                  <a:schemeClr val="bg1"/>
                </a:solidFill>
              </a:rPr>
              <a:t>Phys. Rev. </a:t>
            </a:r>
            <a:r>
              <a:rPr lang="en-US" sz="1100" i="1" dirty="0" err="1" smtClean="0">
                <a:solidFill>
                  <a:schemeClr val="bg1"/>
                </a:solidFill>
              </a:rPr>
              <a:t>Lett</a:t>
            </a:r>
            <a:r>
              <a:rPr lang="en-US" sz="1100" i="1" dirty="0" smtClean="0">
                <a:solidFill>
                  <a:schemeClr val="bg1"/>
                </a:solidFill>
              </a:rPr>
              <a:t>. </a:t>
            </a:r>
            <a:r>
              <a:rPr lang="en-US" sz="1100" b="1" dirty="0" smtClean="0">
                <a:solidFill>
                  <a:schemeClr val="bg1"/>
                </a:solidFill>
              </a:rPr>
              <a:t>101</a:t>
            </a:r>
            <a:r>
              <a:rPr lang="en-US" sz="1100" dirty="0" smtClean="0">
                <a:solidFill>
                  <a:schemeClr val="bg1"/>
                </a:solidFill>
              </a:rPr>
              <a:t>, 245701 (2008)</a:t>
            </a:r>
            <a:endParaRPr lang="en-US" sz="1100" dirty="0" smtClean="0"/>
          </a:p>
        </p:txBody>
      </p:sp>
      <p:grpSp>
        <p:nvGrpSpPr>
          <p:cNvPr id="16" name="Group 15"/>
          <p:cNvGrpSpPr/>
          <p:nvPr/>
        </p:nvGrpSpPr>
        <p:grpSpPr>
          <a:xfrm>
            <a:off x="5461000" y="787969"/>
            <a:ext cx="3073400" cy="4698431"/>
            <a:chOff x="5162550" y="770467"/>
            <a:chExt cx="3073400" cy="4698431"/>
          </a:xfrm>
        </p:grpSpPr>
        <p:sp>
          <p:nvSpPr>
            <p:cNvPr id="2052" name="Rectangle 5"/>
            <p:cNvSpPr>
              <a:spLocks noChangeArrowheads="1"/>
            </p:cNvSpPr>
            <p:nvPr/>
          </p:nvSpPr>
          <p:spPr bwMode="auto">
            <a:xfrm>
              <a:off x="5164667" y="770467"/>
              <a:ext cx="3071283" cy="4684183"/>
            </a:xfrm>
            <a:prstGeom prst="rect">
              <a:avLst/>
            </a:prstGeom>
            <a:noFill/>
            <a:ln w="12700">
              <a:solidFill>
                <a:schemeClr val="bg1"/>
              </a:solidFill>
              <a:miter lim="800000"/>
              <a:headEnd/>
              <a:tailEnd/>
            </a:ln>
          </p:spPr>
          <p:txBody>
            <a:bodyPr wrap="none" anchor="ctr">
              <a:prstTxWarp prst="textNoShape">
                <a:avLst/>
              </a:prstTxWarp>
            </a:bodyPr>
            <a:lstStyle/>
            <a:p>
              <a:endParaRPr lang="en-US"/>
            </a:p>
          </p:txBody>
        </p:sp>
        <p:sp>
          <p:nvSpPr>
            <p:cNvPr id="2053" name="Text Box 6"/>
            <p:cNvSpPr txBox="1">
              <a:spLocks noChangeArrowheads="1"/>
            </p:cNvSpPr>
            <p:nvPr/>
          </p:nvSpPr>
          <p:spPr bwMode="auto">
            <a:xfrm>
              <a:off x="5162550" y="4914900"/>
              <a:ext cx="3048000" cy="553998"/>
            </a:xfrm>
            <a:prstGeom prst="rect">
              <a:avLst/>
            </a:prstGeom>
            <a:noFill/>
            <a:ln w="9525">
              <a:noFill/>
              <a:miter lim="800000"/>
              <a:headEnd/>
              <a:tailEnd/>
            </a:ln>
          </p:spPr>
          <p:txBody>
            <a:bodyPr wrap="square">
              <a:prstTxWarp prst="textNoShape">
                <a:avLst/>
              </a:prstTxWarp>
              <a:spAutoFit/>
            </a:bodyPr>
            <a:lstStyle/>
            <a:p>
              <a:r>
                <a:rPr lang="en-US" sz="1000" dirty="0" smtClean="0">
                  <a:solidFill>
                    <a:schemeClr val="bg1"/>
                  </a:solidFill>
                </a:rPr>
                <a:t>Figure 1. (a) </a:t>
              </a:r>
              <a:r>
                <a:rPr lang="en-US" sz="1000" dirty="0" err="1" smtClean="0">
                  <a:solidFill>
                    <a:schemeClr val="bg1"/>
                  </a:solidFill>
                </a:rPr>
                <a:t>Uncollapsed</a:t>
              </a:r>
              <a:r>
                <a:rPr lang="en-US" sz="1000" dirty="0" smtClean="0">
                  <a:solidFill>
                    <a:schemeClr val="bg1"/>
                  </a:solidFill>
                </a:rPr>
                <a:t> data for relaxation time vs. pressure. </a:t>
              </a:r>
              <a:r>
                <a:rPr lang="en-US" sz="1000" dirty="0" smtClean="0">
                  <a:solidFill>
                    <a:schemeClr val="bg1"/>
                  </a:solidFill>
                </a:rPr>
                <a:t> (</a:t>
              </a:r>
              <a:r>
                <a:rPr lang="en-US" sz="1000" dirty="0" smtClean="0">
                  <a:solidFill>
                    <a:schemeClr val="bg1"/>
                  </a:solidFill>
                </a:rPr>
                <a:t>b) Collapsed data for dimensionless relaxation time vs. inverse dimensionless pressure.</a:t>
              </a:r>
              <a:endParaRPr lang="en-US" sz="1000" dirty="0">
                <a:solidFill>
                  <a:schemeClr val="bg1"/>
                </a:solidFill>
              </a:endParaRPr>
            </a:p>
          </p:txBody>
        </p:sp>
        <p:sp>
          <p:nvSpPr>
            <p:cNvPr id="2081" name="Rectangle 33"/>
            <p:cNvSpPr>
              <a:spLocks noChangeArrowheads="1"/>
            </p:cNvSpPr>
            <p:nvPr/>
          </p:nvSpPr>
          <p:spPr bwMode="auto">
            <a:xfrm>
              <a:off x="5334000" y="857250"/>
              <a:ext cx="2851150" cy="4089400"/>
            </a:xfrm>
            <a:prstGeom prst="rect">
              <a:avLst/>
            </a:prstGeom>
            <a:solidFill>
              <a:srgbClr val="A50021"/>
            </a:solidFill>
            <a:ln w="9525">
              <a:noFill/>
              <a:miter lim="800000"/>
              <a:headEnd/>
              <a:tailEnd/>
            </a:ln>
            <a:effectLst/>
          </p:spPr>
          <p:txBody>
            <a:bodyPr wrap="none" anchor="ctr">
              <a:prstTxWarp prst="textNoShape">
                <a:avLst/>
              </a:prstTxWarp>
            </a:bodyPr>
            <a:lstStyle/>
            <a:p>
              <a:pPr algn="ctr"/>
              <a:endParaRPr lang="en-US">
                <a:solidFill>
                  <a:srgbClr val="A50021"/>
                </a:solidFill>
              </a:endParaRPr>
            </a:p>
          </p:txBody>
        </p:sp>
        <p:sp>
          <p:nvSpPr>
            <p:cNvPr id="15" name="Rectangle 14"/>
            <p:cNvSpPr/>
            <p:nvPr/>
          </p:nvSpPr>
          <p:spPr>
            <a:xfrm>
              <a:off x="5240867" y="812800"/>
              <a:ext cx="2893483" cy="405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4" cstate="print"/>
            <a:stretch>
              <a:fillRect/>
            </a:stretch>
          </p:blipFill>
          <p:spPr>
            <a:xfrm>
              <a:off x="5239774" y="2514600"/>
              <a:ext cx="2891503" cy="2338346"/>
            </a:xfrm>
            <a:prstGeom prst="rect">
              <a:avLst/>
            </a:prstGeom>
          </p:spPr>
        </p:pic>
        <p:pic>
          <p:nvPicPr>
            <p:cNvPr id="14" name="Picture 13"/>
            <p:cNvPicPr>
              <a:picLocks noChangeAspect="1"/>
            </p:cNvPicPr>
            <p:nvPr/>
          </p:nvPicPr>
          <p:blipFill>
            <a:blip r:embed="rId5" cstate="print"/>
            <a:stretch>
              <a:fillRect/>
            </a:stretch>
          </p:blipFill>
          <p:spPr>
            <a:xfrm>
              <a:off x="5236473" y="812669"/>
              <a:ext cx="2895391" cy="1724156"/>
            </a:xfrm>
            <a:prstGeom prst="rect">
              <a:avLst/>
            </a:prstGeom>
          </p:spPr>
        </p:pic>
      </p:grpSp>
    </p:spTree>
    <p:extLst>
      <p:ext uri="{BB962C8B-B14F-4D97-AF65-F5344CB8AC3E}">
        <p14:creationId xmlns:mc="http://schemas.openxmlformats.org/markup-compatibility/2006" xmlns:mv="urn:schemas-microsoft-com:mac:vml" xmlns:p14="http://schemas.microsoft.com/office/powerpoint/2010/main" xmlns="" val="107798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1619</TotalTime>
  <Words>377</Words>
  <Application>Microsoft Office PowerPoint</Application>
  <PresentationFormat>On-screen Show (4:3)</PresentationFormat>
  <Paragraphs>10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felice</dc:creator>
  <cp:lastModifiedBy>Felice Macera</cp:lastModifiedBy>
  <cp:revision>119</cp:revision>
  <dcterms:created xsi:type="dcterms:W3CDTF">2013-01-12T16:23:18Z</dcterms:created>
  <dcterms:modified xsi:type="dcterms:W3CDTF">2013-01-14T17:13:42Z</dcterms:modified>
</cp:coreProperties>
</file>