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ＭＳ Ｐゴシック"/>
        <a:cs typeface="ＭＳ Ｐゴシック"/>
      </a:defRPr>
    </a:lvl1pPr>
    <a:lvl2pPr marL="457200" algn="l" rtl="0" fontAlgn="base">
      <a:spcBef>
        <a:spcPct val="0"/>
      </a:spcBef>
      <a:spcAft>
        <a:spcPct val="0"/>
      </a:spcAft>
      <a:defRPr kern="1200">
        <a:solidFill>
          <a:schemeClr val="tx1"/>
        </a:solidFill>
        <a:latin typeface="Arial" charset="0"/>
        <a:ea typeface="ＭＳ Ｐゴシック"/>
        <a:cs typeface="ＭＳ Ｐゴシック"/>
      </a:defRPr>
    </a:lvl2pPr>
    <a:lvl3pPr marL="914400" algn="l" rtl="0" fontAlgn="base">
      <a:spcBef>
        <a:spcPct val="0"/>
      </a:spcBef>
      <a:spcAft>
        <a:spcPct val="0"/>
      </a:spcAft>
      <a:defRPr kern="1200">
        <a:solidFill>
          <a:schemeClr val="tx1"/>
        </a:solidFill>
        <a:latin typeface="Arial" charset="0"/>
        <a:ea typeface="ＭＳ Ｐゴシック"/>
        <a:cs typeface="ＭＳ Ｐゴシック"/>
      </a:defRPr>
    </a:lvl3pPr>
    <a:lvl4pPr marL="1371600" algn="l" rtl="0" fontAlgn="base">
      <a:spcBef>
        <a:spcPct val="0"/>
      </a:spcBef>
      <a:spcAft>
        <a:spcPct val="0"/>
      </a:spcAft>
      <a:defRPr kern="1200">
        <a:solidFill>
          <a:schemeClr val="tx1"/>
        </a:solidFill>
        <a:latin typeface="Arial" charset="0"/>
        <a:ea typeface="ＭＳ Ｐゴシック"/>
        <a:cs typeface="ＭＳ Ｐゴシック"/>
      </a:defRPr>
    </a:lvl4pPr>
    <a:lvl5pPr marL="1828800" algn="l"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50021"/>
    <a:srgbClr val="ABF3C3"/>
    <a:srgbClr val="CCCCFF"/>
    <a:srgbClr val="FFFF00"/>
    <a:srgbClr val="FFCC00"/>
    <a:srgbClr val="3366FF"/>
    <a:srgbClr val="3399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80" autoAdjust="0"/>
  </p:normalViewPr>
  <p:slideViewPr>
    <p:cSldViewPr>
      <p:cViewPr varScale="1">
        <p:scale>
          <a:sx n="86" d="100"/>
          <a:sy n="86" d="100"/>
        </p:scale>
        <p:origin x="-15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ea typeface="ＭＳ Ｐゴシック" pitchFamily="-1" charset="-128"/>
                <a:cs typeface="+mn-cs"/>
              </a:defRPr>
            </a:lvl1pPr>
          </a:lstStyle>
          <a:p>
            <a:pPr>
              <a:defRPr/>
            </a:pPr>
            <a:fld id="{3A55C2D5-47E5-4CB1-976D-04CE425D535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3"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3"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3"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3"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AA94F0CD-CFF1-400D-83F0-8A915E136921}" type="slidenum">
              <a:rPr lang="en-US" smtClean="0">
                <a:ea typeface="ＭＳ Ｐゴシック"/>
                <a:cs typeface="ＭＳ Ｐゴシック"/>
              </a:rPr>
              <a:pPr/>
              <a:t>1</a:t>
            </a:fld>
            <a:endParaRPr lang="en-US" smtClean="0">
              <a:ea typeface="ＭＳ Ｐゴシック"/>
              <a:cs typeface="ＭＳ Ｐゴシック"/>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r>
              <a:rPr lang="en-US" smtClean="0">
                <a:ea typeface="ＭＳ Ｐゴシック"/>
                <a:cs typeface="ＭＳ Ｐゴシック"/>
              </a:rPr>
              <a:t>We carried out </a:t>
            </a:r>
            <a:r>
              <a:rPr lang="en-US" i="1" smtClean="0">
                <a:ea typeface="ＭＳ Ｐゴシック"/>
                <a:cs typeface="ＭＳ Ｐゴシック"/>
              </a:rPr>
              <a:t>ab initio</a:t>
            </a:r>
            <a:r>
              <a:rPr lang="en-US" smtClean="0">
                <a:ea typeface="ＭＳ Ｐゴシック"/>
                <a:cs typeface="ＭＳ Ｐゴシック"/>
              </a:rPr>
              <a:t> and </a:t>
            </a:r>
            <a:r>
              <a:rPr lang="en-US" b="1" smtClean="0">
                <a:ea typeface="ＭＳ Ｐゴシック"/>
                <a:cs typeface="ＭＳ Ｐゴシック"/>
              </a:rPr>
              <a:t>k·p</a:t>
            </a:r>
            <a:r>
              <a:rPr lang="en-US" smtClean="0">
                <a:ea typeface="ＭＳ Ｐゴシック"/>
                <a:cs typeface="ＭＳ Ｐゴシック"/>
              </a:rPr>
              <a:t> calculations of the spin texture on the Fermi surface of tensile strained HgTe, a material obtained by stretching the zincblende lattice along the (111) axis.  We find that its Fermi surface consists of two ellipsoids which contact at the point where the Fermi level crosses the two-fold degenerate band along the (111) axis.  However, a topological analysis of the spin texture of its bands shows that neither ellipsoid carries a compensating Chern number.  Consequently, the spin texture is locked in the plane perpendicular to the (111) axis with a nonzero winding number in that plane that changes from one end of the Fermi ellipsoids to the other.  This change in the winding number reveals the existence of singular points in the spin texture on its Fermi surface.  We carried out </a:t>
            </a:r>
            <a:r>
              <a:rPr lang="en-US" i="1" smtClean="0">
                <a:ea typeface="ＭＳ Ｐゴシック"/>
                <a:cs typeface="ＭＳ Ｐゴシック"/>
              </a:rPr>
              <a:t>ab initio</a:t>
            </a:r>
            <a:r>
              <a:rPr lang="en-US" smtClean="0">
                <a:ea typeface="ＭＳ Ｐゴシック"/>
                <a:cs typeface="ＭＳ Ｐゴシック"/>
              </a:rPr>
              <a:t> calculations of Hg</a:t>
            </a:r>
            <a:r>
              <a:rPr lang="en-US" baseline="-25000" smtClean="0">
                <a:ea typeface="ＭＳ Ｐゴシック"/>
                <a:cs typeface="ＭＳ Ｐゴシック"/>
              </a:rPr>
              <a:t>½</a:t>
            </a:r>
            <a:r>
              <a:rPr lang="en-US" smtClean="0">
                <a:ea typeface="ＭＳ Ｐゴシック"/>
                <a:cs typeface="ＭＳ Ｐゴシック"/>
              </a:rPr>
              <a:t>Zn</a:t>
            </a:r>
            <a:r>
              <a:rPr lang="en-US" baseline="-25000" smtClean="0">
                <a:ea typeface="ＭＳ Ｐゴシック"/>
                <a:cs typeface="ＭＳ Ｐゴシック"/>
              </a:rPr>
              <a:t>½</a:t>
            </a:r>
            <a:r>
              <a:rPr lang="en-US" smtClean="0">
                <a:ea typeface="ＭＳ Ｐゴシック"/>
                <a:cs typeface="ＭＳ Ｐゴシック"/>
              </a:rPr>
              <a:t>Te, where chemical substitution induces tensile strain and confirmed the existence of a spin texture locked in a 2D plane on the Fermi surface with different winding numbers on either end.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ea typeface="+mn-ea"/>
              <a:cs typeface="+mn-cs"/>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smtClean="0"/>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3000">
          <a:solidFill>
            <a:schemeClr val="bg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2pPr>
      <a:lvl3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3pPr>
      <a:lvl4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4pPr>
      <a:lvl5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83" charset="-128"/>
          <a:cs typeface="ＭＳ Ｐゴシック"/>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83" charset="-128"/>
          <a:cs typeface="ＭＳ Ｐゴシック"/>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83" charset="-128"/>
          <a:cs typeface="ＭＳ Ｐゴシック"/>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83" charset="-128"/>
          <a:cs typeface="ＭＳ Ｐゴシック"/>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3"/>
          <p:cNvSpPr>
            <a:spLocks noChangeArrowheads="1"/>
          </p:cNvSpPr>
          <p:nvPr/>
        </p:nvSpPr>
        <p:spPr bwMode="auto">
          <a:xfrm>
            <a:off x="838200" y="3810000"/>
            <a:ext cx="3905250" cy="2438400"/>
          </a:xfrm>
          <a:prstGeom prst="rect">
            <a:avLst/>
          </a:prstGeom>
          <a:solidFill>
            <a:srgbClr val="A50021"/>
          </a:solidFill>
          <a:ln w="9525">
            <a:solidFill>
              <a:schemeClr val="tx1"/>
            </a:solidFill>
            <a:miter lim="800000"/>
            <a:headEnd/>
            <a:tailEnd/>
          </a:ln>
        </p:spPr>
        <p:txBody>
          <a:bodyPr wrap="none" anchor="ctr"/>
          <a:lstStyle/>
          <a:p>
            <a:pPr algn="ctr"/>
            <a:endParaRPr lang="en-US">
              <a:solidFill>
                <a:srgbClr val="A50021"/>
              </a:solidFill>
            </a:endParaRPr>
          </a:p>
        </p:txBody>
      </p:sp>
      <p:sp>
        <p:nvSpPr>
          <p:cNvPr id="14338" name="Rectangle 5"/>
          <p:cNvSpPr>
            <a:spLocks noChangeArrowheads="1"/>
          </p:cNvSpPr>
          <p:nvPr/>
        </p:nvSpPr>
        <p:spPr bwMode="auto">
          <a:xfrm>
            <a:off x="666750" y="3657600"/>
            <a:ext cx="7105650" cy="2590800"/>
          </a:xfrm>
          <a:prstGeom prst="rect">
            <a:avLst/>
          </a:prstGeom>
          <a:noFill/>
          <a:ln w="12700">
            <a:solidFill>
              <a:schemeClr val="bg1"/>
            </a:solidFill>
            <a:miter lim="800000"/>
            <a:headEnd/>
            <a:tailEnd/>
          </a:ln>
        </p:spPr>
        <p:txBody>
          <a:bodyPr wrap="none" anchor="ctr"/>
          <a:lstStyle/>
          <a:p>
            <a:endParaRPr lang="en-US"/>
          </a:p>
        </p:txBody>
      </p:sp>
      <p:sp>
        <p:nvSpPr>
          <p:cNvPr id="14339" name="Text Box 3"/>
          <p:cNvSpPr txBox="1">
            <a:spLocks noChangeArrowheads="1"/>
          </p:cNvSpPr>
          <p:nvPr/>
        </p:nvSpPr>
        <p:spPr bwMode="auto">
          <a:xfrm>
            <a:off x="2057400" y="6473825"/>
            <a:ext cx="4800600" cy="307975"/>
          </a:xfrm>
          <a:prstGeom prst="rect">
            <a:avLst/>
          </a:prstGeom>
          <a:solidFill>
            <a:srgbClr val="0066CC"/>
          </a:solidFill>
          <a:ln w="9525">
            <a:noFill/>
            <a:miter lim="800000"/>
            <a:headEnd/>
            <a:tailEnd/>
          </a:ln>
        </p:spPr>
        <p:txBody>
          <a:bodyPr>
            <a:spAutoFit/>
          </a:bodyPr>
          <a:lstStyle/>
          <a:p>
            <a:pPr>
              <a:spcBef>
                <a:spcPct val="50000"/>
              </a:spcBef>
            </a:pPr>
            <a:r>
              <a:rPr lang="en-US" sz="1400" b="1">
                <a:solidFill>
                  <a:schemeClr val="bg1"/>
                </a:solidFill>
              </a:rPr>
              <a:t>Support: Primary NSF MRSEC DMR-11-20901</a:t>
            </a:r>
          </a:p>
        </p:txBody>
      </p:sp>
      <p:pic>
        <p:nvPicPr>
          <p:cNvPr id="14340" name="Picture 4" descr="nsf4c"/>
          <p:cNvPicPr>
            <a:picLocks noChangeAspect="1" noChangeArrowheads="1"/>
          </p:cNvPicPr>
          <p:nvPr/>
        </p:nvPicPr>
        <p:blipFill>
          <a:blip r:embed="rId3" cstate="print">
            <a:lum contrast="24000"/>
          </a:blip>
          <a:srcRect/>
          <a:stretch>
            <a:fillRect/>
          </a:stretch>
        </p:blipFill>
        <p:spPr bwMode="auto">
          <a:xfrm>
            <a:off x="8001000" y="5572125"/>
            <a:ext cx="609600" cy="609600"/>
          </a:xfrm>
          <a:prstGeom prst="rect">
            <a:avLst/>
          </a:prstGeom>
          <a:noFill/>
          <a:ln w="9525">
            <a:noFill/>
            <a:miter lim="800000"/>
            <a:headEnd/>
            <a:tailEnd/>
          </a:ln>
        </p:spPr>
      </p:pic>
      <p:sp>
        <p:nvSpPr>
          <p:cNvPr id="14342" name="Rectangle 8"/>
          <p:cNvSpPr>
            <a:spLocks noChangeArrowheads="1"/>
          </p:cNvSpPr>
          <p:nvPr/>
        </p:nvSpPr>
        <p:spPr bwMode="auto">
          <a:xfrm>
            <a:off x="152400" y="914400"/>
            <a:ext cx="8839200" cy="2606675"/>
          </a:xfrm>
          <a:prstGeom prst="rect">
            <a:avLst/>
          </a:prstGeom>
          <a:noFill/>
          <a:ln w="9525">
            <a:noFill/>
            <a:miter lim="800000"/>
            <a:headEnd/>
            <a:tailEnd/>
          </a:ln>
        </p:spPr>
        <p:txBody>
          <a:bodyPr anchor="ctr">
            <a:spAutoFit/>
          </a:bodyPr>
          <a:lstStyle/>
          <a:p>
            <a:pPr algn="just"/>
            <a:r>
              <a:rPr lang="en-US" sz="1500" dirty="0">
                <a:solidFill>
                  <a:schemeClr val="bg1"/>
                </a:solidFill>
                <a:latin typeface="Times New Roman" pitchFamily="18" charset="0"/>
                <a:cs typeface="Times New Roman" pitchFamily="18" charset="0"/>
              </a:rPr>
              <a:t>In the past few years, the theory of topological band structures has been generalized beyond topological insulators to include topological semimetals, including </a:t>
            </a:r>
            <a:r>
              <a:rPr lang="en-US" sz="1500" dirty="0" err="1">
                <a:solidFill>
                  <a:schemeClr val="bg1"/>
                </a:solidFill>
                <a:latin typeface="Times New Roman" pitchFamily="18" charset="0"/>
                <a:cs typeface="Times New Roman" pitchFamily="18" charset="0"/>
              </a:rPr>
              <a:t>Weyl</a:t>
            </a:r>
            <a:r>
              <a:rPr lang="en-US" sz="1500" dirty="0">
                <a:solidFill>
                  <a:schemeClr val="bg1"/>
                </a:solidFill>
                <a:latin typeface="Times New Roman" pitchFamily="18" charset="0"/>
                <a:cs typeface="Times New Roman" pitchFamily="18" charset="0"/>
              </a:rPr>
              <a:t> semimetals, Dirac semimetals and other “symmetry protected” topological states.  </a:t>
            </a:r>
            <a:r>
              <a:rPr lang="en-US" sz="1500" dirty="0" err="1">
                <a:solidFill>
                  <a:schemeClr val="bg1"/>
                </a:solidFill>
                <a:latin typeface="Times New Roman" pitchFamily="18" charset="0"/>
                <a:cs typeface="Times New Roman" pitchFamily="18" charset="0"/>
              </a:rPr>
              <a:t>HgTe</a:t>
            </a:r>
            <a:r>
              <a:rPr lang="en-US" sz="1500" dirty="0">
                <a:solidFill>
                  <a:schemeClr val="bg1"/>
                </a:solidFill>
                <a:latin typeface="Times New Roman" pitchFamily="18" charset="0"/>
                <a:cs typeface="Times New Roman" pitchFamily="18" charset="0"/>
              </a:rPr>
              <a:t> is a semimetal in which the degeneracy of the conduction and valence band at the </a:t>
            </a:r>
            <a:r>
              <a:rPr lang="en-US" sz="1500" dirty="0">
                <a:solidFill>
                  <a:schemeClr val="bg1"/>
                </a:solidFill>
                <a:latin typeface="Symbol" pitchFamily="18" charset="2"/>
                <a:cs typeface="Times New Roman" pitchFamily="18" charset="0"/>
              </a:rPr>
              <a:t>G</a:t>
            </a:r>
            <a:r>
              <a:rPr lang="en-US" sz="1500" dirty="0">
                <a:solidFill>
                  <a:schemeClr val="bg1"/>
                </a:solidFill>
                <a:latin typeface="Times New Roman" pitchFamily="18" charset="0"/>
                <a:cs typeface="Times New Roman" pitchFamily="18" charset="0"/>
              </a:rPr>
              <a:t> point is protected by symmetry.  In their early work on topological insulators, Fu and Kane showed that straining </a:t>
            </a:r>
            <a:r>
              <a:rPr lang="en-US" sz="1500" dirty="0" err="1">
                <a:solidFill>
                  <a:schemeClr val="bg1"/>
                </a:solidFill>
                <a:latin typeface="Times New Roman" pitchFamily="18" charset="0"/>
                <a:cs typeface="Times New Roman" pitchFamily="18" charset="0"/>
              </a:rPr>
              <a:t>HgTe</a:t>
            </a:r>
            <a:r>
              <a:rPr lang="en-US" sz="1500" dirty="0">
                <a:solidFill>
                  <a:schemeClr val="bg1"/>
                </a:solidFill>
                <a:latin typeface="Times New Roman" pitchFamily="18" charset="0"/>
                <a:cs typeface="Times New Roman" pitchFamily="18" charset="0"/>
              </a:rPr>
              <a:t> opens a gap at </a:t>
            </a:r>
            <a:r>
              <a:rPr lang="en-US" sz="1500" dirty="0">
                <a:solidFill>
                  <a:schemeClr val="bg1"/>
                </a:solidFill>
                <a:latin typeface="Symbol" pitchFamily="18" charset="2"/>
                <a:cs typeface="Times New Roman" pitchFamily="18" charset="0"/>
              </a:rPr>
              <a:t>G</a:t>
            </a:r>
            <a:r>
              <a:rPr lang="en-US" sz="1500" dirty="0">
                <a:solidFill>
                  <a:schemeClr val="bg1"/>
                </a:solidFill>
                <a:latin typeface="Times New Roman" pitchFamily="18" charset="0"/>
                <a:cs typeface="Times New Roman" pitchFamily="18" charset="0"/>
              </a:rPr>
              <a:t>, resulting in a topological insulator.  Here we showed that the situation in </a:t>
            </a:r>
            <a:r>
              <a:rPr lang="en-US" sz="1500" dirty="0" err="1">
                <a:solidFill>
                  <a:schemeClr val="bg1"/>
                </a:solidFill>
                <a:latin typeface="Times New Roman" pitchFamily="18" charset="0"/>
                <a:cs typeface="Times New Roman" pitchFamily="18" charset="0"/>
              </a:rPr>
              <a:t>HgTe</a:t>
            </a:r>
            <a:r>
              <a:rPr lang="en-US" sz="1500" dirty="0">
                <a:solidFill>
                  <a:schemeClr val="bg1"/>
                </a:solidFill>
                <a:latin typeface="Times New Roman" pitchFamily="18" charset="0"/>
                <a:cs typeface="Times New Roman" pitchFamily="18" charset="0"/>
              </a:rPr>
              <a:t> is a bit more complicated – and interesting.  For tensile strain, while the degeneracy at </a:t>
            </a:r>
            <a:r>
              <a:rPr lang="en-US" sz="1500" dirty="0">
                <a:solidFill>
                  <a:schemeClr val="bg1"/>
                </a:solidFill>
                <a:latin typeface="Symbol" pitchFamily="18" charset="2"/>
                <a:cs typeface="Times New Roman" pitchFamily="18" charset="0"/>
              </a:rPr>
              <a:t>G</a:t>
            </a:r>
            <a:r>
              <a:rPr lang="en-US" sz="1500" dirty="0">
                <a:solidFill>
                  <a:schemeClr val="bg1"/>
                </a:solidFill>
                <a:latin typeface="Times New Roman" pitchFamily="18" charset="0"/>
                <a:cs typeface="Times New Roman" pitchFamily="18" charset="0"/>
              </a:rPr>
              <a:t> is lifted, away from </a:t>
            </a:r>
            <a:r>
              <a:rPr lang="en-US" sz="1500" dirty="0">
                <a:solidFill>
                  <a:schemeClr val="bg1"/>
                </a:solidFill>
                <a:latin typeface="Symbol" pitchFamily="18" charset="2"/>
                <a:cs typeface="Times New Roman" pitchFamily="18" charset="0"/>
              </a:rPr>
              <a:t>G</a:t>
            </a:r>
            <a:r>
              <a:rPr lang="en-US" sz="1500" dirty="0">
                <a:solidFill>
                  <a:schemeClr val="bg1"/>
                </a:solidFill>
                <a:latin typeface="Times New Roman" pitchFamily="18" charset="0"/>
                <a:cs typeface="Times New Roman" pitchFamily="18" charset="0"/>
              </a:rPr>
              <a:t> bands must cross the Fermi energy, resulting in an unusual kind of Fermi surface that is protected by mirror symmetry and features doubly degenerate bands that cross two singly degenerate bands.   The band crossing is neither a </a:t>
            </a:r>
            <a:r>
              <a:rPr lang="en-US" sz="1500" dirty="0" err="1">
                <a:solidFill>
                  <a:schemeClr val="bg1"/>
                </a:solidFill>
                <a:latin typeface="Times New Roman" pitchFamily="18" charset="0"/>
                <a:cs typeface="Times New Roman" pitchFamily="18" charset="0"/>
              </a:rPr>
              <a:t>Weyl</a:t>
            </a:r>
            <a:r>
              <a:rPr lang="en-US" sz="1500" dirty="0">
                <a:solidFill>
                  <a:schemeClr val="bg1"/>
                </a:solidFill>
                <a:latin typeface="Times New Roman" pitchFamily="18" charset="0"/>
                <a:cs typeface="Times New Roman" pitchFamily="18" charset="0"/>
              </a:rPr>
              <a:t> point (a singly degenerate crossing) nor a Dirac point (a doubly degenerate crossing), but rather a hybrid between the two. This leads to a nontrivial texture for the electronic spin on the Fermi surface.  We combined first principles calculation with a systematic </a:t>
            </a:r>
            <a:r>
              <a:rPr lang="en-US" sz="1500" b="1" dirty="0" err="1">
                <a:solidFill>
                  <a:schemeClr val="bg1"/>
                </a:solidFill>
                <a:latin typeface="Times New Roman" pitchFamily="18" charset="0"/>
                <a:cs typeface="Times New Roman" pitchFamily="18" charset="0"/>
              </a:rPr>
              <a:t>k·p</a:t>
            </a:r>
            <a:r>
              <a:rPr lang="en-US" sz="1500" dirty="0">
                <a:solidFill>
                  <a:schemeClr val="bg1"/>
                </a:solidFill>
                <a:latin typeface="Times New Roman" pitchFamily="18" charset="0"/>
                <a:cs typeface="Times New Roman" pitchFamily="18" charset="0"/>
              </a:rPr>
              <a:t> analysis to map out these properties in detail.</a:t>
            </a:r>
          </a:p>
        </p:txBody>
      </p:sp>
      <p:sp>
        <p:nvSpPr>
          <p:cNvPr id="31" name="Rectangle 2"/>
          <p:cNvSpPr txBox="1">
            <a:spLocks noChangeArrowheads="1"/>
          </p:cNvSpPr>
          <p:nvPr/>
        </p:nvSpPr>
        <p:spPr bwMode="auto">
          <a:xfrm>
            <a:off x="0" y="152400"/>
            <a:ext cx="9144000" cy="603250"/>
          </a:xfrm>
          <a:prstGeom prst="rect">
            <a:avLst/>
          </a:prstGeom>
          <a:solidFill>
            <a:srgbClr val="A50021"/>
          </a:solidFill>
          <a:ln w="9525">
            <a:noFill/>
            <a:miter lim="800000"/>
            <a:headEnd/>
            <a:tailEnd/>
          </a:ln>
          <a:effectLst/>
        </p:spPr>
        <p:txBody>
          <a:bodyPr tIns="9144" bIns="9144">
            <a:spAutoFit/>
          </a:bodyPr>
          <a:lstStyle/>
          <a:p>
            <a:pPr algn="ctr">
              <a:defRPr/>
            </a:pPr>
            <a:r>
              <a:rPr lang="en-US" sz="2400" b="1" dirty="0">
                <a:solidFill>
                  <a:schemeClr val="bg1"/>
                </a:solidFill>
                <a:effectLst>
                  <a:outerShdw blurRad="38100" dist="38100" dir="2700000" algn="tl">
                    <a:srgbClr val="000000"/>
                  </a:outerShdw>
                </a:effectLst>
                <a:latin typeface="Arial" pitchFamily="-1" charset="0"/>
                <a:ea typeface="+mn-ea"/>
                <a:cs typeface="+mn-cs"/>
              </a:rPr>
              <a:t>Topological Semimetal in Tensile Strained </a:t>
            </a:r>
            <a:r>
              <a:rPr lang="en-US" sz="2400" b="1" dirty="0" err="1">
                <a:solidFill>
                  <a:schemeClr val="bg1"/>
                </a:solidFill>
                <a:effectLst>
                  <a:outerShdw blurRad="38100" dist="38100" dir="2700000" algn="tl">
                    <a:srgbClr val="000000"/>
                  </a:outerShdw>
                </a:effectLst>
                <a:latin typeface="Arial" pitchFamily="-1" charset="0"/>
                <a:ea typeface="+mn-ea"/>
                <a:cs typeface="+mn-cs"/>
              </a:rPr>
              <a:t>HgTe</a:t>
            </a:r>
            <a:endParaRPr lang="en-US" sz="2400" b="1" dirty="0">
              <a:solidFill>
                <a:schemeClr val="bg1"/>
              </a:solidFill>
              <a:effectLst>
                <a:outerShdw blurRad="38100" dist="38100" dir="2700000" algn="tl">
                  <a:srgbClr val="000000"/>
                </a:outerShdw>
              </a:effectLst>
              <a:latin typeface="Arial" pitchFamily="-1" charset="0"/>
              <a:ea typeface="+mn-ea"/>
              <a:cs typeface="+mn-cs"/>
            </a:endParaRPr>
          </a:p>
          <a:p>
            <a:pPr algn="ctr">
              <a:defRPr/>
            </a:pPr>
            <a:r>
              <a:rPr lang="en-US" sz="1400" b="1" dirty="0">
                <a:solidFill>
                  <a:schemeClr val="bg1"/>
                </a:solidFill>
                <a:effectLst>
                  <a:outerShdw blurRad="38100" dist="38100" dir="2700000" algn="tl">
                    <a:srgbClr val="000000"/>
                  </a:outerShdw>
                </a:effectLst>
                <a:latin typeface="Arial" pitchFamily="-1" charset="0"/>
                <a:ea typeface="+mn-ea"/>
                <a:cs typeface="+mn-cs"/>
              </a:rPr>
              <a:t>C.L. Kane, E.J. </a:t>
            </a:r>
            <a:r>
              <a:rPr lang="en-US" sz="1400" b="1" dirty="0" err="1">
                <a:solidFill>
                  <a:schemeClr val="bg1"/>
                </a:solidFill>
                <a:effectLst>
                  <a:outerShdw blurRad="38100" dist="38100" dir="2700000" algn="tl">
                    <a:srgbClr val="000000"/>
                  </a:outerShdw>
                </a:effectLst>
                <a:latin typeface="Arial" pitchFamily="-1" charset="0"/>
                <a:ea typeface="+mn-ea"/>
                <a:cs typeface="+mn-cs"/>
              </a:rPr>
              <a:t>Mele</a:t>
            </a:r>
            <a:r>
              <a:rPr lang="en-US" sz="1400" b="1" dirty="0">
                <a:solidFill>
                  <a:schemeClr val="bg1"/>
                </a:solidFill>
                <a:effectLst>
                  <a:outerShdw blurRad="38100" dist="38100" dir="2700000" algn="tl">
                    <a:srgbClr val="000000"/>
                  </a:outerShdw>
                </a:effectLst>
                <a:latin typeface="Arial" pitchFamily="-1" charset="0"/>
                <a:ea typeface="+mn-ea"/>
                <a:cs typeface="+mn-cs"/>
              </a:rPr>
              <a:t> and A.M. </a:t>
            </a:r>
            <a:r>
              <a:rPr lang="en-US" sz="1400" b="1" dirty="0" err="1">
                <a:solidFill>
                  <a:schemeClr val="bg1"/>
                </a:solidFill>
                <a:effectLst>
                  <a:outerShdw blurRad="38100" dist="38100" dir="2700000" algn="tl">
                    <a:srgbClr val="000000"/>
                  </a:outerShdw>
                </a:effectLst>
                <a:latin typeface="Arial" pitchFamily="-1" charset="0"/>
                <a:ea typeface="+mn-ea"/>
                <a:cs typeface="+mn-cs"/>
              </a:rPr>
              <a:t>Rappe</a:t>
            </a:r>
            <a:endParaRPr lang="en-US" sz="1400" b="1" dirty="0">
              <a:solidFill>
                <a:schemeClr val="bg1"/>
              </a:solidFill>
              <a:effectLst>
                <a:outerShdw blurRad="38100" dist="38100" dir="2700000" algn="tl">
                  <a:srgbClr val="000000"/>
                </a:outerShdw>
              </a:effectLst>
              <a:latin typeface="Arial" pitchFamily="-1" charset="0"/>
              <a:ea typeface="+mn-ea"/>
              <a:cs typeface="+mn-cs"/>
            </a:endParaRPr>
          </a:p>
        </p:txBody>
      </p:sp>
      <p:pic>
        <p:nvPicPr>
          <p:cNvPr id="14345" name="Picture 1"/>
          <p:cNvPicPr>
            <a:picLocks noChangeAspect="1" noChangeArrowheads="1"/>
          </p:cNvPicPr>
          <p:nvPr/>
        </p:nvPicPr>
        <p:blipFill>
          <a:blip r:embed="rId4" cstate="print">
            <a:lum contrast="10000"/>
          </a:blip>
          <a:srcRect l="1839" t="3154" r="3020"/>
          <a:stretch>
            <a:fillRect/>
          </a:stretch>
        </p:blipFill>
        <p:spPr bwMode="auto">
          <a:xfrm>
            <a:off x="742950" y="3714750"/>
            <a:ext cx="3938588" cy="2457450"/>
          </a:xfrm>
          <a:prstGeom prst="rect">
            <a:avLst/>
          </a:prstGeom>
          <a:noFill/>
          <a:ln w="9525">
            <a:noFill/>
            <a:miter lim="800000"/>
            <a:headEnd/>
            <a:tailEnd/>
          </a:ln>
        </p:spPr>
      </p:pic>
      <p:sp>
        <p:nvSpPr>
          <p:cNvPr id="14346" name="Rectangle 3"/>
          <p:cNvSpPr>
            <a:spLocks noChangeArrowheads="1"/>
          </p:cNvSpPr>
          <p:nvPr/>
        </p:nvSpPr>
        <p:spPr bwMode="auto">
          <a:xfrm>
            <a:off x="4781550" y="3878263"/>
            <a:ext cx="2990850" cy="2111375"/>
          </a:xfrm>
          <a:prstGeom prst="rect">
            <a:avLst/>
          </a:prstGeom>
          <a:noFill/>
          <a:ln w="9525">
            <a:noFill/>
            <a:miter lim="800000"/>
            <a:headEnd/>
            <a:tailEnd/>
          </a:ln>
        </p:spPr>
        <p:txBody>
          <a:bodyPr anchor="ctr">
            <a:spAutoFit/>
          </a:bodyPr>
          <a:lstStyle/>
          <a:p>
            <a:r>
              <a:rPr lang="en-US" sz="1100" b="1">
                <a:solidFill>
                  <a:schemeClr val="bg1"/>
                </a:solidFill>
                <a:ea typeface="Times New Roman" pitchFamily="18" charset="0"/>
                <a:cs typeface="Arial" charset="0"/>
              </a:rPr>
              <a:t>Spin Texture on the Fermi Surface of a Toplogical semimetal:</a:t>
            </a:r>
            <a:r>
              <a:rPr lang="en-US" sz="1100">
                <a:solidFill>
                  <a:schemeClr val="bg1"/>
                </a:solidFill>
                <a:ea typeface="Times New Roman" pitchFamily="18" charset="0"/>
                <a:cs typeface="Arial" charset="0"/>
              </a:rPr>
              <a:t>  </a:t>
            </a:r>
          </a:p>
          <a:p>
            <a:pPr eaLnBrk="0" hangingPunct="0"/>
            <a:r>
              <a:rPr lang="en-US" sz="1100">
                <a:solidFill>
                  <a:schemeClr val="bg1"/>
                </a:solidFill>
                <a:ea typeface="Times New Roman" pitchFamily="18" charset="0"/>
                <a:cs typeface="Arial" charset="0"/>
              </a:rPr>
              <a:t>Top left: Band dispersion in the </a:t>
            </a:r>
            <a:r>
              <a:rPr lang="en-US" sz="1100" b="1">
                <a:solidFill>
                  <a:schemeClr val="bg1"/>
                </a:solidFill>
                <a:ea typeface="Times New Roman" pitchFamily="18" charset="0"/>
                <a:cs typeface="Arial" charset="0"/>
              </a:rPr>
              <a:t>k·p</a:t>
            </a:r>
            <a:r>
              <a:rPr lang="en-US" sz="1100">
                <a:solidFill>
                  <a:schemeClr val="bg1"/>
                </a:solidFill>
                <a:ea typeface="Times New Roman" pitchFamily="18" charset="0"/>
                <a:cs typeface="Arial" charset="0"/>
              </a:rPr>
              <a:t> theory of strained HgTe as a function of momentum along the (111) axis, featuring an unusual band crossing.  The Fermi surface (bottom left) consists of two spherical shells that touch on the </a:t>
            </a:r>
            <a:r>
              <a:rPr lang="en-US" sz="1100" i="1">
                <a:solidFill>
                  <a:schemeClr val="bg1"/>
                </a:solidFill>
                <a:ea typeface="Times New Roman" pitchFamily="18" charset="0"/>
                <a:cs typeface="Arial" charset="0"/>
              </a:rPr>
              <a:t>z</a:t>
            </a:r>
            <a:r>
              <a:rPr lang="en-US" sz="1100">
                <a:solidFill>
                  <a:schemeClr val="bg1"/>
                </a:solidFill>
                <a:ea typeface="Times New Roman" pitchFamily="18" charset="0"/>
                <a:cs typeface="Arial" charset="0"/>
              </a:rPr>
              <a:t> axis.  The right panels show the spin texture and spin winding numbers of the valence band states on the red (blue) Fermi surfaces.  There are three points indicated where the spin texture vanishes.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1183</TotalTime>
  <Words>526</Words>
  <Application>Microsoft Office PowerPoint</Application>
  <PresentationFormat>On-screen Show (4:3)</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DOROTHEA COLEMAN</dc:creator>
  <cp:lastModifiedBy>Felice Macera</cp:lastModifiedBy>
  <cp:revision>170</cp:revision>
  <dcterms:created xsi:type="dcterms:W3CDTF">2008-05-07T14:22:50Z</dcterms:created>
  <dcterms:modified xsi:type="dcterms:W3CDTF">2013-01-12T00:58:07Z</dcterms:modified>
</cp:coreProperties>
</file>