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1" r:id="rId2"/>
  </p:sldIdLst>
  <p:sldSz cx="9144000" cy="6858000" type="screen4x3"/>
  <p:notesSz cx="6400800" cy="8686800"/>
  <p:defaultTextStyle>
    <a:defPPr>
      <a:defRPr lang="en-US"/>
    </a:defPPr>
    <a:lvl1pPr algn="l" rtl="0" fontAlgn="base">
      <a:spcBef>
        <a:spcPct val="0"/>
      </a:spcBef>
      <a:spcAft>
        <a:spcPct val="0"/>
      </a:spcAft>
      <a:defRPr kern="1200">
        <a:solidFill>
          <a:schemeClr val="tx1"/>
        </a:solidFill>
        <a:latin typeface="Arial" charset="0"/>
        <a:ea typeface="ＭＳ Ｐゴシック" pitchFamily="-1"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1"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1"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1"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1" charset="-128"/>
        <a:cs typeface="+mn-cs"/>
      </a:defRPr>
    </a:lvl5pPr>
    <a:lvl6pPr marL="2286000" algn="l" defTabSz="914400" rtl="0" eaLnBrk="1" latinLnBrk="0" hangingPunct="1">
      <a:defRPr kern="1200">
        <a:solidFill>
          <a:schemeClr val="tx1"/>
        </a:solidFill>
        <a:latin typeface="Arial" charset="0"/>
        <a:ea typeface="ＭＳ Ｐゴシック" pitchFamily="-1" charset="-128"/>
        <a:cs typeface="+mn-cs"/>
      </a:defRPr>
    </a:lvl6pPr>
    <a:lvl7pPr marL="2743200" algn="l" defTabSz="914400" rtl="0" eaLnBrk="1" latinLnBrk="0" hangingPunct="1">
      <a:defRPr kern="1200">
        <a:solidFill>
          <a:schemeClr val="tx1"/>
        </a:solidFill>
        <a:latin typeface="Arial" charset="0"/>
        <a:ea typeface="ＭＳ Ｐゴシック" pitchFamily="-1" charset="-128"/>
        <a:cs typeface="+mn-cs"/>
      </a:defRPr>
    </a:lvl7pPr>
    <a:lvl8pPr marL="3200400" algn="l" defTabSz="914400" rtl="0" eaLnBrk="1" latinLnBrk="0" hangingPunct="1">
      <a:defRPr kern="1200">
        <a:solidFill>
          <a:schemeClr val="tx1"/>
        </a:solidFill>
        <a:latin typeface="Arial" charset="0"/>
        <a:ea typeface="ＭＳ Ｐゴシック" pitchFamily="-1" charset="-128"/>
        <a:cs typeface="+mn-cs"/>
      </a:defRPr>
    </a:lvl8pPr>
    <a:lvl9pPr marL="3657600" algn="l" defTabSz="914400" rtl="0" eaLnBrk="1" latinLnBrk="0" hangingPunct="1">
      <a:defRPr kern="1200">
        <a:solidFill>
          <a:schemeClr val="tx1"/>
        </a:solidFill>
        <a:latin typeface="Arial" charset="0"/>
        <a:ea typeface="ＭＳ Ｐゴシック" pitchFamily="-1"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A50021"/>
    <a:srgbClr val="ABF3C3"/>
    <a:srgbClr val="CCCCFF"/>
    <a:srgbClr val="FFFF00"/>
    <a:srgbClr val="FFCC00"/>
    <a:srgbClr val="3366FF"/>
    <a:srgbClr val="3399FF"/>
    <a:srgbClr val="0000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880" autoAdjust="0"/>
  </p:normalViewPr>
  <p:slideViewPr>
    <p:cSldViewPr>
      <p:cViewPr varScale="1">
        <p:scale>
          <a:sx n="86" d="100"/>
          <a:sy n="86" d="100"/>
        </p:scale>
        <p:origin x="-1530"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773363" cy="434975"/>
          </a:xfrm>
          <a:prstGeom prst="rect">
            <a:avLst/>
          </a:prstGeom>
          <a:noFill/>
          <a:ln w="9525">
            <a:noFill/>
            <a:miter lim="800000"/>
            <a:headEnd/>
            <a:tailEnd/>
          </a:ln>
          <a:effectLst/>
        </p:spPr>
        <p:txBody>
          <a:bodyPr vert="horz" wrap="square" lIns="86210" tIns="43105" rIns="86210" bIns="43105" numCol="1" anchor="t" anchorCtr="0" compatLnSpc="1">
            <a:prstTxWarp prst="textNoShape">
              <a:avLst/>
            </a:prstTxWarp>
          </a:bodyPr>
          <a:lstStyle>
            <a:lvl1pPr defTabSz="862013">
              <a:defRPr sz="1100">
                <a:latin typeface="Arial" charset="0"/>
                <a:ea typeface="+mn-ea"/>
              </a:defRPr>
            </a:lvl1pPr>
          </a:lstStyle>
          <a:p>
            <a:pPr>
              <a:defRPr/>
            </a:pPr>
            <a:endParaRPr lang="en-US"/>
          </a:p>
        </p:txBody>
      </p:sp>
      <p:sp>
        <p:nvSpPr>
          <p:cNvPr id="3075" name="Rectangle 3"/>
          <p:cNvSpPr>
            <a:spLocks noGrp="1" noChangeArrowheads="1"/>
          </p:cNvSpPr>
          <p:nvPr>
            <p:ph type="dt" idx="1"/>
          </p:nvPr>
        </p:nvSpPr>
        <p:spPr bwMode="auto">
          <a:xfrm>
            <a:off x="3625850" y="0"/>
            <a:ext cx="2773363" cy="434975"/>
          </a:xfrm>
          <a:prstGeom prst="rect">
            <a:avLst/>
          </a:prstGeom>
          <a:noFill/>
          <a:ln w="9525">
            <a:noFill/>
            <a:miter lim="800000"/>
            <a:headEnd/>
            <a:tailEnd/>
          </a:ln>
          <a:effectLst/>
        </p:spPr>
        <p:txBody>
          <a:bodyPr vert="horz" wrap="square" lIns="86210" tIns="43105" rIns="86210" bIns="43105" numCol="1" anchor="t" anchorCtr="0" compatLnSpc="1">
            <a:prstTxWarp prst="textNoShape">
              <a:avLst/>
            </a:prstTxWarp>
          </a:bodyPr>
          <a:lstStyle>
            <a:lvl1pPr algn="r" defTabSz="862013">
              <a:defRPr sz="1100">
                <a:latin typeface="Arial" charset="0"/>
                <a:ea typeface="+mn-ea"/>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028700" y="650875"/>
            <a:ext cx="4343400" cy="32575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39763" y="4125913"/>
            <a:ext cx="5121275" cy="3910012"/>
          </a:xfrm>
          <a:prstGeom prst="rect">
            <a:avLst/>
          </a:prstGeom>
          <a:noFill/>
          <a:ln w="9525">
            <a:noFill/>
            <a:miter lim="800000"/>
            <a:headEnd/>
            <a:tailEnd/>
          </a:ln>
          <a:effectLst/>
        </p:spPr>
        <p:txBody>
          <a:bodyPr vert="horz" wrap="square" lIns="86210" tIns="43105" rIns="86210" bIns="4310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250238"/>
            <a:ext cx="2773363" cy="434975"/>
          </a:xfrm>
          <a:prstGeom prst="rect">
            <a:avLst/>
          </a:prstGeom>
          <a:noFill/>
          <a:ln w="9525">
            <a:noFill/>
            <a:miter lim="800000"/>
            <a:headEnd/>
            <a:tailEnd/>
          </a:ln>
          <a:effectLst/>
        </p:spPr>
        <p:txBody>
          <a:bodyPr vert="horz" wrap="square" lIns="86210" tIns="43105" rIns="86210" bIns="43105" numCol="1" anchor="b" anchorCtr="0" compatLnSpc="1">
            <a:prstTxWarp prst="textNoShape">
              <a:avLst/>
            </a:prstTxWarp>
          </a:bodyPr>
          <a:lstStyle>
            <a:lvl1pPr defTabSz="862013">
              <a:defRPr sz="1100">
                <a:latin typeface="Arial" charset="0"/>
                <a:ea typeface="+mn-ea"/>
              </a:defRPr>
            </a:lvl1pPr>
          </a:lstStyle>
          <a:p>
            <a:pPr>
              <a:defRPr/>
            </a:pPr>
            <a:endParaRPr lang="en-US"/>
          </a:p>
        </p:txBody>
      </p:sp>
      <p:sp>
        <p:nvSpPr>
          <p:cNvPr id="3079" name="Rectangle 7"/>
          <p:cNvSpPr>
            <a:spLocks noGrp="1" noChangeArrowheads="1"/>
          </p:cNvSpPr>
          <p:nvPr>
            <p:ph type="sldNum" sz="quarter" idx="5"/>
          </p:nvPr>
        </p:nvSpPr>
        <p:spPr bwMode="auto">
          <a:xfrm>
            <a:off x="3625850" y="8250238"/>
            <a:ext cx="2773363" cy="434975"/>
          </a:xfrm>
          <a:prstGeom prst="rect">
            <a:avLst/>
          </a:prstGeom>
          <a:noFill/>
          <a:ln w="9525">
            <a:noFill/>
            <a:miter lim="800000"/>
            <a:headEnd/>
            <a:tailEnd/>
          </a:ln>
          <a:effectLst/>
        </p:spPr>
        <p:txBody>
          <a:bodyPr vert="horz" wrap="square" lIns="86210" tIns="43105" rIns="86210" bIns="43105" numCol="1" anchor="b" anchorCtr="0" compatLnSpc="1">
            <a:prstTxWarp prst="textNoShape">
              <a:avLst/>
            </a:prstTxWarp>
          </a:bodyPr>
          <a:lstStyle>
            <a:lvl1pPr algn="r" defTabSz="862013">
              <a:defRPr sz="1100"/>
            </a:lvl1pPr>
          </a:lstStyle>
          <a:p>
            <a:fld id="{F0E0C882-82A2-4AE6-A45E-9CDD6A74B083}" type="slidenum">
              <a:rPr lang="en-US"/>
              <a:pPr/>
              <a:t>‹#›</a:t>
            </a:fld>
            <a:endParaRPr lang="en-US"/>
          </a:p>
        </p:txBody>
      </p:sp>
    </p:spTree>
    <p:extLst>
      <p:ext uri="{BB962C8B-B14F-4D97-AF65-F5344CB8AC3E}">
        <p14:creationId xmlns="" xmlns:p14="http://schemas.microsoft.com/office/powerpoint/2010/main" val="19652798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 charset="-128"/>
        <a:cs typeface="ＭＳ Ｐゴシック" pitchFamily="-1"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83"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83"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83"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83"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3B6CD7FE-1095-440C-BE4D-AFD148D89E8D}" type="slidenum">
              <a:rPr lang="en-US"/>
              <a:pPr/>
              <a:t>1</a:t>
            </a:fld>
            <a:endParaRPr lang="en-US"/>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r>
              <a:rPr lang="en-US" dirty="0" smtClean="0"/>
              <a:t>We have studied a coarse-grained polymer very</a:t>
            </a:r>
            <a:r>
              <a:rPr lang="en-US" baseline="0" dirty="0" smtClean="0"/>
              <a:t> similar to the canonical Kremer-</a:t>
            </a:r>
            <a:r>
              <a:rPr lang="en-US" baseline="0" dirty="0" err="1" smtClean="0"/>
              <a:t>Grest</a:t>
            </a:r>
            <a:r>
              <a:rPr lang="en-US" baseline="0" dirty="0" smtClean="0"/>
              <a:t> model, which consists of </a:t>
            </a:r>
            <a:r>
              <a:rPr lang="en-US" baseline="0" dirty="0" err="1" smtClean="0"/>
              <a:t>Lennard</a:t>
            </a:r>
            <a:r>
              <a:rPr lang="en-US" baseline="0" dirty="0" smtClean="0"/>
              <a:t>-Jones spheres connected by stiff harmonic bonds. To prepare our thin film samples, we began with bulk materials that were equilibrated with periodic boundary conditions (PBCs). We then compressed the simulation box in the z-direction until the length of the simulation box in that direction was approximately the desired film thickness and subsequently removed the periodic boundary conditions in the z-direction, creating two free surfaces. We then equilibrated our model polymer at temperatures far above the glass transition temperature </a:t>
            </a:r>
            <a:r>
              <a:rPr lang="en-US" baseline="0" dirty="0" err="1" smtClean="0"/>
              <a:t>Tg</a:t>
            </a:r>
            <a:r>
              <a:rPr lang="en-US" baseline="0" dirty="0" smtClean="0"/>
              <a:t> and performed rapid quenches to just below the bulk </a:t>
            </a:r>
            <a:r>
              <a:rPr lang="en-US" baseline="0" dirty="0" err="1" smtClean="0"/>
              <a:t>Tg</a:t>
            </a:r>
            <a:r>
              <a:rPr lang="en-US" baseline="0" dirty="0" smtClean="0"/>
              <a:t>, where our samples were held at constant T. Finally, we studied the time evolution of several material properties as our glasses underwent physical aging. Shown in the main figure is the internal energy of the bulk sample and the local internal energy resolved locally in our thin film samples. In the center of the film, we find a bulk-like aging process despite the fact that the average </a:t>
            </a:r>
            <a:r>
              <a:rPr lang="en-US" baseline="0" dirty="0" err="1" smtClean="0"/>
              <a:t>Tg</a:t>
            </a:r>
            <a:r>
              <a:rPr lang="en-US" baseline="0" dirty="0" smtClean="0"/>
              <a:t> of the film is reduced relative to the bulk. </a:t>
            </a:r>
            <a:r>
              <a:rPr lang="en-US" baseline="0" smtClean="0"/>
              <a:t>This bulk-like aging process coexists with a free-surface that rapidly reaches equilibrium, as demonstrated by the average internal energy no longer changing with increased aging time. </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304800"/>
            <a:ext cx="207645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304800"/>
            <a:ext cx="60769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3366FF"/>
            </a:gs>
            <a:gs pos="100000">
              <a:srgbClr val="182F76"/>
            </a:gs>
          </a:gsLst>
          <a:lin ang="2700000" scaled="1"/>
        </a:gradFill>
        <a:effectLst/>
      </p:bgPr>
    </p:bg>
    <p:spTree>
      <p:nvGrpSpPr>
        <p:cNvPr id="1" name=""/>
        <p:cNvGrpSpPr/>
        <p:nvPr/>
      </p:nvGrpSpPr>
      <p:grpSpPr>
        <a:xfrm>
          <a:off x="0" y="0"/>
          <a:ext cx="0" cy="0"/>
          <a:chOff x="0" y="0"/>
          <a:chExt cx="0" cy="0"/>
        </a:xfrm>
      </p:grpSpPr>
      <p:sp>
        <p:nvSpPr>
          <p:cNvPr id="1035" name="Rectangle 11"/>
          <p:cNvSpPr>
            <a:spLocks noChangeArrowheads="1"/>
          </p:cNvSpPr>
          <p:nvPr userDrawn="1"/>
        </p:nvSpPr>
        <p:spPr bwMode="auto">
          <a:xfrm>
            <a:off x="587375" y="6553200"/>
            <a:ext cx="8556625" cy="271463"/>
          </a:xfrm>
          <a:prstGeom prst="rect">
            <a:avLst/>
          </a:prstGeom>
          <a:gradFill rotWithShape="0">
            <a:gsLst>
              <a:gs pos="0">
                <a:srgbClr val="573B9D"/>
              </a:gs>
              <a:gs pos="100000">
                <a:srgbClr val="000050"/>
              </a:gs>
            </a:gsLst>
            <a:lin ang="0" scaled="1"/>
          </a:gradFill>
          <a:ln w="9525">
            <a:noFill/>
            <a:miter lim="800000"/>
            <a:headEnd/>
            <a:tailEnd/>
          </a:ln>
          <a:effectLst/>
        </p:spPr>
        <p:txBody>
          <a:bodyPr wrap="none" anchor="ctr"/>
          <a:lstStyle/>
          <a:p>
            <a:pPr>
              <a:defRPr/>
            </a:pPr>
            <a:endParaRPr lang="en-US">
              <a:ea typeface="+mn-ea"/>
            </a:endParaRPr>
          </a:p>
        </p:txBody>
      </p:sp>
      <p:sp>
        <p:nvSpPr>
          <p:cNvPr id="1027" name="Rectangle 12"/>
          <p:cNvSpPr>
            <a:spLocks noGrp="1" noChangeArrowheads="1"/>
          </p:cNvSpPr>
          <p:nvPr>
            <p:ph type="title"/>
          </p:nvPr>
        </p:nvSpPr>
        <p:spPr bwMode="auto">
          <a:xfrm>
            <a:off x="381000" y="304800"/>
            <a:ext cx="8305800" cy="685800"/>
          </a:xfrm>
          <a:prstGeom prst="rect">
            <a:avLst/>
          </a:prstGeom>
          <a:noFill/>
          <a:ln w="9525">
            <a:noFill/>
            <a:miter lim="800000"/>
            <a:headEnd/>
            <a:tailEnd/>
          </a:ln>
        </p:spPr>
        <p:txBody>
          <a:bodyPr vert="horz" wrap="square" lIns="91440" tIns="9144" rIns="91440" bIns="9144" numCol="1" anchor="t" anchorCtr="0" compatLnSpc="1">
            <a:prstTxWarp prst="textNoShape">
              <a:avLst/>
            </a:prstTxWarp>
          </a:bodyPr>
          <a:lstStyle/>
          <a:p>
            <a:pPr lvl="0"/>
            <a:r>
              <a:rPr lang="en-US" smtClean="0"/>
              <a:t>Click to edit Master title style</a:t>
            </a:r>
          </a:p>
        </p:txBody>
      </p:sp>
      <p:sp>
        <p:nvSpPr>
          <p:cNvPr id="1028" name="Rectangle 1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29" name="Picture 14" descr="lrsm_footer_logo"/>
          <p:cNvPicPr>
            <a:picLocks noChangeAspect="1" noChangeArrowheads="1"/>
          </p:cNvPicPr>
          <p:nvPr userDrawn="1"/>
        </p:nvPicPr>
        <p:blipFill>
          <a:blip r:embed="rId13" cstate="print"/>
          <a:srcRect/>
          <a:stretch>
            <a:fillRect/>
          </a:stretch>
        </p:blipFill>
        <p:spPr bwMode="auto">
          <a:xfrm>
            <a:off x="0" y="6016625"/>
            <a:ext cx="1752600" cy="841375"/>
          </a:xfrm>
          <a:prstGeom prst="rect">
            <a:avLst/>
          </a:prstGeom>
          <a:noFill/>
          <a:ln w="9525">
            <a:noFill/>
            <a:miter lim="800000"/>
            <a:headEnd/>
            <a:tailEnd/>
          </a:ln>
        </p:spPr>
      </p:pic>
      <p:pic>
        <p:nvPicPr>
          <p:cNvPr id="1030" name="Picture 15" descr="PENN_MRSEC_logo"/>
          <p:cNvPicPr>
            <a:picLocks noChangeAspect="1" noChangeArrowheads="1"/>
          </p:cNvPicPr>
          <p:nvPr userDrawn="1"/>
        </p:nvPicPr>
        <p:blipFill>
          <a:blip r:embed="rId14" cstate="print">
            <a:lum contrast="-12000"/>
          </a:blip>
          <a:srcRect/>
          <a:stretch>
            <a:fillRect/>
          </a:stretch>
        </p:blipFill>
        <p:spPr bwMode="auto">
          <a:xfrm>
            <a:off x="7543800" y="6324600"/>
            <a:ext cx="1509713" cy="4254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3000">
          <a:solidFill>
            <a:schemeClr val="bg1"/>
          </a:solidFill>
          <a:latin typeface="+mj-lt"/>
          <a:ea typeface="ＭＳ Ｐゴシック" pitchFamily="-1" charset="-128"/>
          <a:cs typeface="ＭＳ Ｐゴシック" pitchFamily="-1" charset="-128"/>
        </a:defRPr>
      </a:lvl1pPr>
      <a:lvl2pPr algn="ctr" rtl="0" eaLnBrk="0" fontAlgn="base" hangingPunct="0">
        <a:spcBef>
          <a:spcPct val="0"/>
        </a:spcBef>
        <a:spcAft>
          <a:spcPct val="0"/>
        </a:spcAft>
        <a:defRPr sz="3000">
          <a:solidFill>
            <a:schemeClr val="bg1"/>
          </a:solidFill>
          <a:latin typeface="Arial" charset="0"/>
          <a:ea typeface="ＭＳ Ｐゴシック" pitchFamily="-1" charset="-128"/>
          <a:cs typeface="ＭＳ Ｐゴシック" pitchFamily="-1" charset="-128"/>
        </a:defRPr>
      </a:lvl2pPr>
      <a:lvl3pPr algn="ctr" rtl="0" eaLnBrk="0" fontAlgn="base" hangingPunct="0">
        <a:spcBef>
          <a:spcPct val="0"/>
        </a:spcBef>
        <a:spcAft>
          <a:spcPct val="0"/>
        </a:spcAft>
        <a:defRPr sz="3000">
          <a:solidFill>
            <a:schemeClr val="bg1"/>
          </a:solidFill>
          <a:latin typeface="Arial" charset="0"/>
          <a:ea typeface="ＭＳ Ｐゴシック" pitchFamily="-1" charset="-128"/>
          <a:cs typeface="ＭＳ Ｐゴシック" pitchFamily="-1" charset="-128"/>
        </a:defRPr>
      </a:lvl3pPr>
      <a:lvl4pPr algn="ctr" rtl="0" eaLnBrk="0" fontAlgn="base" hangingPunct="0">
        <a:spcBef>
          <a:spcPct val="0"/>
        </a:spcBef>
        <a:spcAft>
          <a:spcPct val="0"/>
        </a:spcAft>
        <a:defRPr sz="3000">
          <a:solidFill>
            <a:schemeClr val="bg1"/>
          </a:solidFill>
          <a:latin typeface="Arial" charset="0"/>
          <a:ea typeface="ＭＳ Ｐゴシック" pitchFamily="-1" charset="-128"/>
          <a:cs typeface="ＭＳ Ｐゴシック" pitchFamily="-1" charset="-128"/>
        </a:defRPr>
      </a:lvl4pPr>
      <a:lvl5pPr algn="ctr" rtl="0" eaLnBrk="0" fontAlgn="base" hangingPunct="0">
        <a:spcBef>
          <a:spcPct val="0"/>
        </a:spcBef>
        <a:spcAft>
          <a:spcPct val="0"/>
        </a:spcAft>
        <a:defRPr sz="3000">
          <a:solidFill>
            <a:schemeClr val="bg1"/>
          </a:solidFill>
          <a:latin typeface="Arial" charset="0"/>
          <a:ea typeface="ＭＳ Ｐゴシック" pitchFamily="-1" charset="-128"/>
          <a:cs typeface="ＭＳ Ｐゴシック" pitchFamily="-1" charset="-128"/>
        </a:defRPr>
      </a:lvl5pPr>
      <a:lvl6pPr marL="457200" algn="ctr" rtl="0" fontAlgn="base">
        <a:spcBef>
          <a:spcPct val="0"/>
        </a:spcBef>
        <a:spcAft>
          <a:spcPct val="0"/>
        </a:spcAft>
        <a:defRPr sz="3000">
          <a:solidFill>
            <a:schemeClr val="bg1"/>
          </a:solidFill>
          <a:latin typeface="Arial" charset="0"/>
        </a:defRPr>
      </a:lvl6pPr>
      <a:lvl7pPr marL="914400" algn="ctr" rtl="0" fontAlgn="base">
        <a:spcBef>
          <a:spcPct val="0"/>
        </a:spcBef>
        <a:spcAft>
          <a:spcPct val="0"/>
        </a:spcAft>
        <a:defRPr sz="3000">
          <a:solidFill>
            <a:schemeClr val="bg1"/>
          </a:solidFill>
          <a:latin typeface="Arial" charset="0"/>
        </a:defRPr>
      </a:lvl7pPr>
      <a:lvl8pPr marL="1371600" algn="ctr" rtl="0" fontAlgn="base">
        <a:spcBef>
          <a:spcPct val="0"/>
        </a:spcBef>
        <a:spcAft>
          <a:spcPct val="0"/>
        </a:spcAft>
        <a:defRPr sz="3000">
          <a:solidFill>
            <a:schemeClr val="bg1"/>
          </a:solidFill>
          <a:latin typeface="Arial" charset="0"/>
        </a:defRPr>
      </a:lvl8pPr>
      <a:lvl9pPr marL="1828800" algn="ctr" rtl="0" fontAlgn="base">
        <a:spcBef>
          <a:spcPct val="0"/>
        </a:spcBef>
        <a:spcAft>
          <a:spcPct val="0"/>
        </a:spcAft>
        <a:defRPr sz="3000">
          <a:solidFill>
            <a:schemeClr val="bg1"/>
          </a:solidFill>
          <a:latin typeface="Arial" charset="0"/>
        </a:defRPr>
      </a:lvl9pPr>
    </p:titleStyle>
    <p:bodyStyle>
      <a:lvl1pPr marL="342900" indent="-342900" algn="l" rtl="0" eaLnBrk="0" fontAlgn="base" hangingPunct="0">
        <a:spcBef>
          <a:spcPct val="20000"/>
        </a:spcBef>
        <a:spcAft>
          <a:spcPct val="0"/>
        </a:spcAft>
        <a:buChar char="•"/>
        <a:defRPr sz="3200">
          <a:solidFill>
            <a:schemeClr val="bg1"/>
          </a:solidFill>
          <a:latin typeface="+mn-lt"/>
          <a:ea typeface="ＭＳ Ｐゴシック" pitchFamily="-1" charset="-128"/>
          <a:cs typeface="ＭＳ Ｐゴシック" pitchFamily="-1" charset="-128"/>
        </a:defRPr>
      </a:lvl1pPr>
      <a:lvl2pPr marL="742950" indent="-285750" algn="l" rtl="0" eaLnBrk="0" fontAlgn="base" hangingPunct="0">
        <a:spcBef>
          <a:spcPct val="20000"/>
        </a:spcBef>
        <a:spcAft>
          <a:spcPct val="0"/>
        </a:spcAft>
        <a:buChar char="–"/>
        <a:defRPr sz="2800">
          <a:solidFill>
            <a:schemeClr val="bg1"/>
          </a:solidFill>
          <a:latin typeface="+mn-lt"/>
          <a:ea typeface="ＭＳ Ｐゴシック" pitchFamily="-83" charset="-128"/>
        </a:defRPr>
      </a:lvl2pPr>
      <a:lvl3pPr marL="1143000" indent="-228600" algn="l" rtl="0" eaLnBrk="0" fontAlgn="base" hangingPunct="0">
        <a:spcBef>
          <a:spcPct val="20000"/>
        </a:spcBef>
        <a:spcAft>
          <a:spcPct val="0"/>
        </a:spcAft>
        <a:buChar char="•"/>
        <a:defRPr sz="2400">
          <a:solidFill>
            <a:schemeClr val="bg1"/>
          </a:solidFill>
          <a:latin typeface="+mn-lt"/>
          <a:ea typeface="ＭＳ Ｐゴシック" pitchFamily="-83" charset="-128"/>
        </a:defRPr>
      </a:lvl3pPr>
      <a:lvl4pPr marL="1600200" indent="-228600" algn="l" rtl="0" eaLnBrk="0" fontAlgn="base" hangingPunct="0">
        <a:spcBef>
          <a:spcPct val="20000"/>
        </a:spcBef>
        <a:spcAft>
          <a:spcPct val="0"/>
        </a:spcAft>
        <a:buChar char="–"/>
        <a:defRPr sz="2000">
          <a:solidFill>
            <a:schemeClr val="bg1"/>
          </a:solidFill>
          <a:latin typeface="+mn-lt"/>
          <a:ea typeface="ＭＳ Ｐゴシック" pitchFamily="-83" charset="-128"/>
        </a:defRPr>
      </a:lvl4pPr>
      <a:lvl5pPr marL="2057400" indent="-228600" algn="l" rtl="0" eaLnBrk="0" fontAlgn="base" hangingPunct="0">
        <a:spcBef>
          <a:spcPct val="20000"/>
        </a:spcBef>
        <a:spcAft>
          <a:spcPct val="0"/>
        </a:spcAft>
        <a:buChar char="»"/>
        <a:defRPr sz="2000">
          <a:solidFill>
            <a:schemeClr val="bg1"/>
          </a:solidFill>
          <a:latin typeface="+mn-lt"/>
          <a:ea typeface="ＭＳ Ｐゴシック" pitchFamily="-83" charset="-128"/>
        </a:defRPr>
      </a:lvl5pPr>
      <a:lvl6pPr marL="2514600" indent="-228600" algn="l" rtl="0" fontAlgn="base">
        <a:spcBef>
          <a:spcPct val="20000"/>
        </a:spcBef>
        <a:spcAft>
          <a:spcPct val="0"/>
        </a:spcAft>
        <a:buChar char="»"/>
        <a:defRPr sz="2000">
          <a:solidFill>
            <a:schemeClr val="bg1"/>
          </a:solidFill>
          <a:latin typeface="+mn-lt"/>
        </a:defRPr>
      </a:lvl6pPr>
      <a:lvl7pPr marL="2971800" indent="-228600" algn="l" rtl="0" fontAlgn="base">
        <a:spcBef>
          <a:spcPct val="20000"/>
        </a:spcBef>
        <a:spcAft>
          <a:spcPct val="0"/>
        </a:spcAft>
        <a:buChar char="»"/>
        <a:defRPr sz="2000">
          <a:solidFill>
            <a:schemeClr val="bg1"/>
          </a:solidFill>
          <a:latin typeface="+mn-lt"/>
        </a:defRPr>
      </a:lvl7pPr>
      <a:lvl8pPr marL="3429000" indent="-228600" algn="l" rtl="0" fontAlgn="base">
        <a:spcBef>
          <a:spcPct val="20000"/>
        </a:spcBef>
        <a:spcAft>
          <a:spcPct val="0"/>
        </a:spcAft>
        <a:buChar char="»"/>
        <a:defRPr sz="2000">
          <a:solidFill>
            <a:schemeClr val="bg1"/>
          </a:solidFill>
          <a:latin typeface="+mn-lt"/>
        </a:defRPr>
      </a:lvl8pPr>
      <a:lvl9pPr marL="3886200"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7" name="Rectangle 33"/>
          <p:cNvSpPr>
            <a:spLocks noChangeArrowheads="1"/>
          </p:cNvSpPr>
          <p:nvPr/>
        </p:nvSpPr>
        <p:spPr bwMode="auto">
          <a:xfrm>
            <a:off x="495759" y="990600"/>
            <a:ext cx="8442501" cy="2711067"/>
          </a:xfrm>
          <a:prstGeom prst="rect">
            <a:avLst/>
          </a:prstGeom>
          <a:solidFill>
            <a:srgbClr val="A50021"/>
          </a:solidFill>
          <a:ln w="9525">
            <a:solidFill>
              <a:schemeClr val="tx1"/>
            </a:solidFill>
            <a:miter lim="800000"/>
            <a:headEnd/>
            <a:tailEnd/>
          </a:ln>
        </p:spPr>
        <p:txBody>
          <a:bodyPr wrap="none" anchor="ctr"/>
          <a:lstStyle/>
          <a:p>
            <a:pPr algn="ctr"/>
            <a:endParaRPr lang="en-US">
              <a:solidFill>
                <a:srgbClr val="A50021"/>
              </a:solidFill>
            </a:endParaRPr>
          </a:p>
        </p:txBody>
      </p:sp>
      <p:sp>
        <p:nvSpPr>
          <p:cNvPr id="14353" name="Rectangle 5"/>
          <p:cNvSpPr>
            <a:spLocks noChangeArrowheads="1"/>
          </p:cNvSpPr>
          <p:nvPr/>
        </p:nvSpPr>
        <p:spPr bwMode="auto">
          <a:xfrm>
            <a:off x="297456" y="860042"/>
            <a:ext cx="8725358" cy="2918744"/>
          </a:xfrm>
          <a:prstGeom prst="rect">
            <a:avLst/>
          </a:prstGeom>
          <a:noFill/>
          <a:ln w="12700">
            <a:solidFill>
              <a:schemeClr val="bg1"/>
            </a:solidFill>
            <a:miter lim="800000"/>
            <a:headEnd/>
            <a:tailEnd/>
          </a:ln>
        </p:spPr>
        <p:txBody>
          <a:bodyPr wrap="none" anchor="ctr"/>
          <a:lstStyle/>
          <a:p>
            <a:endParaRPr lang="en-US" dirty="0"/>
          </a:p>
        </p:txBody>
      </p:sp>
      <p:sp>
        <p:nvSpPr>
          <p:cNvPr id="14339" name="Text Box 3"/>
          <p:cNvSpPr txBox="1">
            <a:spLocks noChangeArrowheads="1"/>
          </p:cNvSpPr>
          <p:nvPr/>
        </p:nvSpPr>
        <p:spPr bwMode="auto">
          <a:xfrm>
            <a:off x="2057400" y="6473825"/>
            <a:ext cx="4800600" cy="307975"/>
          </a:xfrm>
          <a:prstGeom prst="rect">
            <a:avLst/>
          </a:prstGeom>
          <a:solidFill>
            <a:srgbClr val="0066CC"/>
          </a:solidFill>
          <a:ln w="9525">
            <a:noFill/>
            <a:miter lim="800000"/>
            <a:headEnd/>
            <a:tailEnd/>
          </a:ln>
        </p:spPr>
        <p:txBody>
          <a:bodyPr>
            <a:spAutoFit/>
          </a:bodyPr>
          <a:lstStyle/>
          <a:p>
            <a:pPr>
              <a:spcBef>
                <a:spcPct val="50000"/>
              </a:spcBef>
            </a:pPr>
            <a:r>
              <a:rPr lang="en-US" sz="1400" b="1" dirty="0">
                <a:solidFill>
                  <a:schemeClr val="bg1"/>
                </a:solidFill>
              </a:rPr>
              <a:t>Support: </a:t>
            </a:r>
            <a:r>
              <a:rPr lang="en-US" sz="1400" b="1" dirty="0" smtClean="0">
                <a:solidFill>
                  <a:schemeClr val="bg1"/>
                </a:solidFill>
              </a:rPr>
              <a:t>Primary </a:t>
            </a:r>
            <a:r>
              <a:rPr lang="en-US" sz="1400" b="1" dirty="0">
                <a:solidFill>
                  <a:schemeClr val="bg1"/>
                </a:solidFill>
              </a:rPr>
              <a:t>NSF MRSEC </a:t>
            </a:r>
            <a:r>
              <a:rPr lang="en-US" sz="1400" b="1" dirty="0" smtClean="0">
                <a:solidFill>
                  <a:schemeClr val="bg1"/>
                </a:solidFill>
              </a:rPr>
              <a:t>DMR-11-20901</a:t>
            </a:r>
            <a:endParaRPr lang="en-US" sz="1400" b="1" dirty="0">
              <a:solidFill>
                <a:schemeClr val="bg1"/>
              </a:solidFill>
            </a:endParaRPr>
          </a:p>
        </p:txBody>
      </p:sp>
      <p:pic>
        <p:nvPicPr>
          <p:cNvPr id="14340" name="Picture 4" descr="nsf4c"/>
          <p:cNvPicPr>
            <a:picLocks noChangeAspect="1" noChangeArrowheads="1"/>
          </p:cNvPicPr>
          <p:nvPr/>
        </p:nvPicPr>
        <p:blipFill>
          <a:blip r:embed="rId3" cstate="print">
            <a:lum contrast="24000"/>
          </a:blip>
          <a:srcRect/>
          <a:stretch>
            <a:fillRect/>
          </a:stretch>
        </p:blipFill>
        <p:spPr bwMode="auto">
          <a:xfrm>
            <a:off x="8400956" y="5724477"/>
            <a:ext cx="609600" cy="609600"/>
          </a:xfrm>
          <a:prstGeom prst="rect">
            <a:avLst/>
          </a:prstGeom>
          <a:noFill/>
          <a:ln w="9525">
            <a:noFill/>
            <a:miter lim="800000"/>
            <a:headEnd/>
            <a:tailEnd/>
          </a:ln>
        </p:spPr>
      </p:pic>
      <p:sp>
        <p:nvSpPr>
          <p:cNvPr id="14342" name="TextBox 55"/>
          <p:cNvSpPr txBox="1">
            <a:spLocks noChangeArrowheads="1"/>
          </p:cNvSpPr>
          <p:nvPr/>
        </p:nvSpPr>
        <p:spPr bwMode="auto">
          <a:xfrm>
            <a:off x="1371600" y="4760357"/>
            <a:ext cx="2109788" cy="244475"/>
          </a:xfrm>
          <a:prstGeom prst="rect">
            <a:avLst/>
          </a:prstGeom>
          <a:noFill/>
          <a:ln w="9525">
            <a:noFill/>
            <a:miter lim="800000"/>
            <a:headEnd/>
            <a:tailEnd/>
          </a:ln>
        </p:spPr>
        <p:txBody>
          <a:bodyPr>
            <a:spAutoFit/>
          </a:bodyPr>
          <a:lstStyle/>
          <a:p>
            <a:r>
              <a:rPr lang="en-US" sz="1000">
                <a:solidFill>
                  <a:schemeClr val="bg1"/>
                </a:solidFill>
              </a:rPr>
              <a:t> </a:t>
            </a:r>
          </a:p>
        </p:txBody>
      </p:sp>
      <p:sp>
        <p:nvSpPr>
          <p:cNvPr id="14344" name="Rectangle 8"/>
          <p:cNvSpPr>
            <a:spLocks noChangeArrowheads="1"/>
          </p:cNvSpPr>
          <p:nvPr/>
        </p:nvSpPr>
        <p:spPr bwMode="auto">
          <a:xfrm>
            <a:off x="304800" y="3810000"/>
            <a:ext cx="8534400" cy="2185214"/>
          </a:xfrm>
          <a:prstGeom prst="rect">
            <a:avLst/>
          </a:prstGeom>
          <a:noFill/>
          <a:ln w="9525">
            <a:noFill/>
            <a:miter lim="800000"/>
            <a:headEnd/>
            <a:tailEnd/>
          </a:ln>
        </p:spPr>
        <p:txBody>
          <a:bodyPr wrap="square" anchor="ctr">
            <a:spAutoFit/>
          </a:bodyPr>
          <a:lstStyle/>
          <a:p>
            <a:pPr algn="just"/>
            <a:r>
              <a:rPr lang="en-US" sz="1700" dirty="0" smtClean="0">
                <a:solidFill>
                  <a:schemeClr val="bg1"/>
                </a:solidFill>
                <a:latin typeface="Times New Roman" pitchFamily="-1" charset="0"/>
                <a:cs typeface="Times New Roman" pitchFamily="-1" charset="0"/>
              </a:rPr>
              <a:t>Using Monte Carlo and molecular dynamics simulations, we have investigated the dynamics of a model glass-forming polymer undergoing physical aging confined to a free-standing thin film. When a glass-forming material is cooled below its glass transition temperature </a:t>
            </a:r>
            <a:r>
              <a:rPr lang="en-US" sz="1700" dirty="0" err="1" smtClean="0">
                <a:solidFill>
                  <a:schemeClr val="bg1"/>
                </a:solidFill>
                <a:latin typeface="Times New Roman" pitchFamily="-1" charset="0"/>
                <a:cs typeface="Times New Roman" pitchFamily="-1" charset="0"/>
              </a:rPr>
              <a:t>Tg</a:t>
            </a:r>
            <a:r>
              <a:rPr lang="en-US" sz="1700" dirty="0" smtClean="0">
                <a:solidFill>
                  <a:schemeClr val="bg1"/>
                </a:solidFill>
                <a:latin typeface="Times New Roman" pitchFamily="-1" charset="0"/>
                <a:cs typeface="Times New Roman" pitchFamily="-1" charset="0"/>
              </a:rPr>
              <a:t> it falls out of equilibrium, and its physical properties (internal energy, dynamic properties) will gradually evolve towards their equilibrium values in a process known as physical aging. We have found that in free-standing thin films of polymer glasses, which have a </a:t>
            </a:r>
            <a:r>
              <a:rPr lang="en-US" sz="1700" dirty="0" err="1" smtClean="0">
                <a:solidFill>
                  <a:schemeClr val="bg1"/>
                </a:solidFill>
                <a:latin typeface="Times New Roman" pitchFamily="-1" charset="0"/>
                <a:cs typeface="Times New Roman" pitchFamily="-1" charset="0"/>
              </a:rPr>
              <a:t>Tg</a:t>
            </a:r>
            <a:r>
              <a:rPr lang="en-US" sz="1700" dirty="0" smtClean="0">
                <a:solidFill>
                  <a:schemeClr val="bg1"/>
                </a:solidFill>
                <a:latin typeface="Times New Roman" pitchFamily="-1" charset="0"/>
                <a:cs typeface="Times New Roman" pitchFamily="-1" charset="0"/>
              </a:rPr>
              <a:t> reduced from the bulk polymer, the free surface can rapidly reach equilibrium while material that is only approximately 10 nm from the surface exhibits a bulk-like equilibration process.</a:t>
            </a:r>
          </a:p>
        </p:txBody>
      </p:sp>
      <p:sp>
        <p:nvSpPr>
          <p:cNvPr id="31" name="Rectangle 2"/>
          <p:cNvSpPr txBox="1">
            <a:spLocks noChangeArrowheads="1"/>
          </p:cNvSpPr>
          <p:nvPr/>
        </p:nvSpPr>
        <p:spPr bwMode="auto">
          <a:xfrm>
            <a:off x="0" y="152400"/>
            <a:ext cx="9144000" cy="603242"/>
          </a:xfrm>
          <a:prstGeom prst="rect">
            <a:avLst/>
          </a:prstGeom>
          <a:solidFill>
            <a:srgbClr val="A50021"/>
          </a:solidFill>
          <a:ln w="9525">
            <a:noFill/>
            <a:miter lim="800000"/>
            <a:headEnd/>
            <a:tailEnd/>
          </a:ln>
          <a:effectLst/>
        </p:spPr>
        <p:txBody>
          <a:bodyPr tIns="9144" bIns="9144">
            <a:spAutoFit/>
          </a:bodyPr>
          <a:lstStyle/>
          <a:p>
            <a:pPr algn="ctr">
              <a:defRPr/>
            </a:pPr>
            <a:r>
              <a:rPr lang="en-US" sz="2400" b="1" dirty="0" smtClean="0">
                <a:solidFill>
                  <a:schemeClr val="bg1"/>
                </a:solidFill>
                <a:effectLst>
                  <a:outerShdw blurRad="38100" dist="38100" dir="2700000" algn="tl">
                    <a:srgbClr val="000000"/>
                  </a:outerShdw>
                </a:effectLst>
                <a:latin typeface="Arial" pitchFamily="-1" charset="0"/>
                <a:ea typeface="+mn-ea"/>
              </a:rPr>
              <a:t>Physical </a:t>
            </a:r>
            <a:r>
              <a:rPr lang="en-US" sz="2400" b="1" dirty="0" smtClean="0">
                <a:solidFill>
                  <a:schemeClr val="bg1"/>
                </a:solidFill>
                <a:effectLst>
                  <a:outerShdw blurRad="38100" dist="38100" dir="2700000" algn="tl">
                    <a:srgbClr val="000000"/>
                  </a:outerShdw>
                </a:effectLst>
                <a:latin typeface="Arial" pitchFamily="-1" charset="0"/>
                <a:ea typeface="+mn-ea"/>
              </a:rPr>
              <a:t>Aging </a:t>
            </a:r>
            <a:r>
              <a:rPr lang="en-US" sz="2400" b="1" dirty="0" smtClean="0">
                <a:solidFill>
                  <a:schemeClr val="bg1"/>
                </a:solidFill>
                <a:effectLst>
                  <a:outerShdw blurRad="38100" dist="38100" dir="2700000" algn="tl">
                    <a:srgbClr val="000000"/>
                  </a:outerShdw>
                </a:effectLst>
                <a:latin typeface="Arial" pitchFamily="-1" charset="0"/>
                <a:ea typeface="+mn-ea"/>
              </a:rPr>
              <a:t>in </a:t>
            </a:r>
            <a:r>
              <a:rPr lang="en-US" sz="2400" b="1" dirty="0" smtClean="0">
                <a:solidFill>
                  <a:schemeClr val="bg1"/>
                </a:solidFill>
                <a:effectLst>
                  <a:outerShdw blurRad="38100" dist="38100" dir="2700000" algn="tl">
                    <a:srgbClr val="000000"/>
                  </a:outerShdw>
                </a:effectLst>
                <a:latin typeface="Arial" pitchFamily="-1" charset="0"/>
                <a:ea typeface="+mn-ea"/>
              </a:rPr>
              <a:t>Thin Polymer Films</a:t>
            </a:r>
            <a:endParaRPr lang="en-US" sz="2400" b="1" dirty="0" smtClean="0">
              <a:solidFill>
                <a:schemeClr val="bg1"/>
              </a:solidFill>
              <a:effectLst>
                <a:outerShdw blurRad="38100" dist="38100" dir="2700000" algn="tl">
                  <a:srgbClr val="000000"/>
                </a:outerShdw>
              </a:effectLst>
              <a:latin typeface="Arial" pitchFamily="-1" charset="0"/>
              <a:ea typeface="+mn-ea"/>
            </a:endParaRPr>
          </a:p>
          <a:p>
            <a:pPr algn="ctr">
              <a:defRPr/>
            </a:pPr>
            <a:r>
              <a:rPr lang="en-US" sz="1400" b="1" dirty="0" smtClean="0">
                <a:solidFill>
                  <a:schemeClr val="bg1"/>
                </a:solidFill>
                <a:effectLst>
                  <a:outerShdw blurRad="38100" dist="38100" dir="2700000" algn="tl">
                    <a:srgbClr val="000000"/>
                  </a:outerShdw>
                </a:effectLst>
                <a:latin typeface="Arial" pitchFamily="-1" charset="0"/>
                <a:ea typeface="+mn-ea"/>
              </a:rPr>
              <a:t>Rob </a:t>
            </a:r>
            <a:r>
              <a:rPr lang="en-US" sz="1400" b="1" dirty="0" err="1" smtClean="0">
                <a:solidFill>
                  <a:schemeClr val="bg1"/>
                </a:solidFill>
                <a:effectLst>
                  <a:outerShdw blurRad="38100" dist="38100" dir="2700000" algn="tl">
                    <a:srgbClr val="000000"/>
                  </a:outerShdw>
                </a:effectLst>
                <a:latin typeface="Arial" pitchFamily="-1" charset="0"/>
                <a:ea typeface="+mn-ea"/>
              </a:rPr>
              <a:t>Riggleman</a:t>
            </a:r>
            <a:r>
              <a:rPr lang="en-US" sz="1400" b="1" dirty="0" smtClean="0">
                <a:solidFill>
                  <a:schemeClr val="bg1"/>
                </a:solidFill>
                <a:effectLst>
                  <a:outerShdw blurRad="38100" dist="38100" dir="2700000" algn="tl">
                    <a:srgbClr val="000000"/>
                  </a:outerShdw>
                </a:effectLst>
                <a:latin typeface="Arial" pitchFamily="-1" charset="0"/>
                <a:ea typeface="+mn-ea"/>
              </a:rPr>
              <a:t>, Zahra </a:t>
            </a:r>
            <a:r>
              <a:rPr lang="en-US" sz="1400" b="1" dirty="0" err="1" smtClean="0">
                <a:solidFill>
                  <a:schemeClr val="bg1"/>
                </a:solidFill>
                <a:effectLst>
                  <a:outerShdw blurRad="38100" dist="38100" dir="2700000" algn="tl">
                    <a:srgbClr val="000000"/>
                  </a:outerShdw>
                </a:effectLst>
                <a:latin typeface="Arial" pitchFamily="-1" charset="0"/>
                <a:ea typeface="+mn-ea"/>
              </a:rPr>
              <a:t>Fakhraai</a:t>
            </a:r>
            <a:endParaRPr lang="en-US" sz="1400" b="1" dirty="0" smtClean="0">
              <a:solidFill>
                <a:schemeClr val="bg1"/>
              </a:solidFill>
              <a:effectLst>
                <a:outerShdw blurRad="38100" dist="38100" dir="2700000" algn="tl">
                  <a:srgbClr val="000000"/>
                </a:outerShdw>
              </a:effectLst>
              <a:latin typeface="Arial" pitchFamily="-1" charset="0"/>
              <a:ea typeface="+mn-ea"/>
            </a:endParaRPr>
          </a:p>
        </p:txBody>
      </p:sp>
      <p:sp>
        <p:nvSpPr>
          <p:cNvPr id="7" name="TextBox 6"/>
          <p:cNvSpPr txBox="1"/>
          <p:nvPr/>
        </p:nvSpPr>
        <p:spPr>
          <a:xfrm>
            <a:off x="2819400" y="5779532"/>
            <a:ext cx="184666" cy="369332"/>
          </a:xfrm>
          <a:prstGeom prst="rect">
            <a:avLst/>
          </a:prstGeom>
          <a:noFill/>
        </p:spPr>
        <p:txBody>
          <a:bodyPr wrap="none" rtlCol="0">
            <a:spAutoFit/>
          </a:bodyPr>
          <a:lstStyle/>
          <a:p>
            <a:endParaRPr lang="en-US" dirty="0"/>
          </a:p>
        </p:txBody>
      </p:sp>
      <p:grpSp>
        <p:nvGrpSpPr>
          <p:cNvPr id="37" name="Group 36"/>
          <p:cNvGrpSpPr/>
          <p:nvPr/>
        </p:nvGrpSpPr>
        <p:grpSpPr>
          <a:xfrm>
            <a:off x="381000" y="914400"/>
            <a:ext cx="8458200" cy="2695469"/>
            <a:chOff x="121186" y="1255923"/>
            <a:chExt cx="9022814" cy="2875401"/>
          </a:xfrm>
        </p:grpSpPr>
        <p:sp>
          <p:nvSpPr>
            <p:cNvPr id="36" name="Rectangle 35"/>
            <p:cNvSpPr/>
            <p:nvPr/>
          </p:nvSpPr>
          <p:spPr>
            <a:xfrm>
              <a:off x="121186" y="1255923"/>
              <a:ext cx="9022814" cy="28754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5" name="Group 34"/>
            <p:cNvGrpSpPr/>
            <p:nvPr/>
          </p:nvGrpSpPr>
          <p:grpSpPr>
            <a:xfrm>
              <a:off x="124058" y="1299535"/>
              <a:ext cx="8947936" cy="2811632"/>
              <a:chOff x="124058" y="1299535"/>
              <a:chExt cx="8947936" cy="2811632"/>
            </a:xfrm>
          </p:grpSpPr>
          <p:pic>
            <p:nvPicPr>
              <p:cNvPr id="18" name="Picture 17" descr="Macintosh HD:Users:rrig:Documents:2012:Proposals:NSF Zahra DMR:aging_sims.png"/>
              <p:cNvPicPr>
                <a:picLocks noChangeAspect="1"/>
              </p:cNvPicPr>
              <p:nvPr/>
            </p:nvPicPr>
            <p:blipFill rotWithShape="1">
              <a:blip r:embed="rId4" cstate="print">
                <a:extLst>
                  <a:ext uri="{28A0092B-C50C-407E-A947-70E740481C1C}">
                    <a14:useLocalDpi xmlns:a14="http://schemas.microsoft.com/office/drawing/2010/main" xmlns="" val="0"/>
                  </a:ext>
                </a:extLst>
              </a:blip>
              <a:srcRect l="4604" b="8408"/>
              <a:stretch/>
            </p:blipFill>
            <p:spPr bwMode="auto">
              <a:xfrm>
                <a:off x="5261984" y="1299535"/>
                <a:ext cx="3810010" cy="2523017"/>
              </a:xfrm>
              <a:prstGeom prst="rect">
                <a:avLst/>
              </a:prstGeom>
              <a:noFill/>
              <a:ln>
                <a:noFill/>
              </a:ln>
            </p:spPr>
          </p:pic>
          <p:sp>
            <p:nvSpPr>
              <p:cNvPr id="19" name="TextBox 18"/>
              <p:cNvSpPr txBox="1"/>
              <p:nvPr/>
            </p:nvSpPr>
            <p:spPr>
              <a:xfrm rot="16200000">
                <a:off x="4224270" y="2326062"/>
                <a:ext cx="1736874" cy="338554"/>
              </a:xfrm>
              <a:prstGeom prst="rect">
                <a:avLst/>
              </a:prstGeom>
              <a:noFill/>
            </p:spPr>
            <p:txBody>
              <a:bodyPr wrap="none" rtlCol="0">
                <a:spAutoFit/>
              </a:bodyPr>
              <a:lstStyle/>
              <a:p>
                <a:pPr algn="ctr"/>
                <a:r>
                  <a:rPr lang="en-US" sz="1600" dirty="0" smtClean="0">
                    <a:latin typeface="Times New Roman"/>
                    <a:cs typeface="Times New Roman"/>
                  </a:rPr>
                  <a:t>Internal Energy [</a:t>
                </a:r>
                <a:r>
                  <a:rPr lang="el-GR" sz="1600" dirty="0" smtClean="0">
                    <a:latin typeface="Times New Roman"/>
                    <a:cs typeface="Times New Roman"/>
                  </a:rPr>
                  <a:t>ε</a:t>
                </a:r>
                <a:r>
                  <a:rPr lang="en-US" sz="1600" dirty="0" smtClean="0">
                    <a:latin typeface="Times New Roman"/>
                    <a:cs typeface="Times New Roman"/>
                  </a:rPr>
                  <a:t>]</a:t>
                </a:r>
                <a:endParaRPr lang="en-US" sz="1600" dirty="0">
                  <a:latin typeface="Times New Roman"/>
                  <a:cs typeface="Times New Roman"/>
                </a:endParaRPr>
              </a:p>
            </p:txBody>
          </p:sp>
          <p:sp>
            <p:nvSpPr>
              <p:cNvPr id="20" name="TextBox 19"/>
              <p:cNvSpPr txBox="1"/>
              <p:nvPr/>
            </p:nvSpPr>
            <p:spPr>
              <a:xfrm>
                <a:off x="6595089" y="3772613"/>
                <a:ext cx="1578210" cy="338554"/>
              </a:xfrm>
              <a:prstGeom prst="rect">
                <a:avLst/>
              </a:prstGeom>
              <a:noFill/>
            </p:spPr>
            <p:txBody>
              <a:bodyPr wrap="none" rtlCol="0">
                <a:spAutoFit/>
              </a:bodyPr>
              <a:lstStyle/>
              <a:p>
                <a:pPr algn="ctr"/>
                <a:r>
                  <a:rPr lang="en-US" sz="1600" dirty="0" smtClean="0">
                    <a:latin typeface="Times New Roman"/>
                    <a:cs typeface="Times New Roman"/>
                  </a:rPr>
                  <a:t>Aging Time [</a:t>
                </a:r>
                <a:r>
                  <a:rPr lang="el-GR" sz="1600" dirty="0" smtClean="0">
                    <a:latin typeface="Times New Roman"/>
                    <a:cs typeface="Times New Roman"/>
                  </a:rPr>
                  <a:t>τ</a:t>
                </a:r>
                <a:r>
                  <a:rPr lang="en-US" sz="1600" baseline="-25000" dirty="0" smtClean="0">
                    <a:latin typeface="Times New Roman"/>
                    <a:cs typeface="Times New Roman"/>
                  </a:rPr>
                  <a:t>LJ</a:t>
                </a:r>
                <a:r>
                  <a:rPr lang="en-US" sz="1600" dirty="0" smtClean="0">
                    <a:latin typeface="Times New Roman"/>
                    <a:cs typeface="Times New Roman"/>
                  </a:rPr>
                  <a:t>]</a:t>
                </a:r>
                <a:endParaRPr lang="en-US" sz="1600" dirty="0">
                  <a:latin typeface="Times New Roman"/>
                  <a:cs typeface="Times New Roman"/>
                </a:endParaRPr>
              </a:p>
            </p:txBody>
          </p:sp>
          <p:pic>
            <p:nvPicPr>
              <p:cNvPr id="21" name="Picture 20" descr="for rob.png"/>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124058" y="1459542"/>
                <a:ext cx="3662488" cy="2177275"/>
              </a:xfrm>
              <a:prstGeom prst="rect">
                <a:avLst/>
              </a:prstGeom>
            </p:spPr>
          </p:pic>
          <p:sp>
            <p:nvSpPr>
              <p:cNvPr id="22" name="TextBox 21"/>
              <p:cNvSpPr txBox="1"/>
              <p:nvPr/>
            </p:nvSpPr>
            <p:spPr>
              <a:xfrm>
                <a:off x="3671045" y="1955257"/>
                <a:ext cx="1146868" cy="307777"/>
              </a:xfrm>
              <a:prstGeom prst="rect">
                <a:avLst/>
              </a:prstGeom>
              <a:noFill/>
            </p:spPr>
            <p:txBody>
              <a:bodyPr wrap="none" rtlCol="0">
                <a:spAutoFit/>
              </a:bodyPr>
              <a:lstStyle/>
              <a:p>
                <a:r>
                  <a:rPr lang="en-US" sz="1400" b="1" dirty="0" smtClean="0">
                    <a:solidFill>
                      <a:srgbClr val="3366FF"/>
                    </a:solidFill>
                    <a:latin typeface="Times New Roman"/>
                    <a:cs typeface="Times New Roman"/>
                  </a:rPr>
                  <a:t>Film surface</a:t>
                </a:r>
                <a:endParaRPr lang="en-US" sz="1400" b="1" dirty="0">
                  <a:solidFill>
                    <a:srgbClr val="3366FF"/>
                  </a:solidFill>
                  <a:latin typeface="Times New Roman"/>
                  <a:cs typeface="Times New Roman"/>
                </a:endParaRPr>
              </a:p>
            </p:txBody>
          </p:sp>
          <p:sp>
            <p:nvSpPr>
              <p:cNvPr id="26" name="TextBox 25"/>
              <p:cNvSpPr txBox="1"/>
              <p:nvPr/>
            </p:nvSpPr>
            <p:spPr>
              <a:xfrm>
                <a:off x="3682749" y="2333459"/>
                <a:ext cx="1120820" cy="307777"/>
              </a:xfrm>
              <a:prstGeom prst="rect">
                <a:avLst/>
              </a:prstGeom>
              <a:noFill/>
            </p:spPr>
            <p:txBody>
              <a:bodyPr wrap="none" rtlCol="0">
                <a:spAutoFit/>
              </a:bodyPr>
              <a:lstStyle/>
              <a:p>
                <a:r>
                  <a:rPr lang="en-US" sz="1400" b="1" dirty="0" smtClean="0">
                    <a:solidFill>
                      <a:srgbClr val="FF0000"/>
                    </a:solidFill>
                    <a:latin typeface="Times New Roman"/>
                    <a:cs typeface="Times New Roman"/>
                  </a:rPr>
                  <a:t>Film middle</a:t>
                </a:r>
                <a:endParaRPr lang="en-US" sz="1400" b="1" dirty="0">
                  <a:solidFill>
                    <a:srgbClr val="FF0000"/>
                  </a:solidFill>
                  <a:latin typeface="Times New Roman"/>
                  <a:cs typeface="Times New Roman"/>
                </a:endParaRPr>
              </a:p>
            </p:txBody>
          </p:sp>
          <p:sp>
            <p:nvSpPr>
              <p:cNvPr id="27" name="Parallelogram 26"/>
              <p:cNvSpPr/>
              <p:nvPr/>
            </p:nvSpPr>
            <p:spPr>
              <a:xfrm rot="5400000" flipV="1">
                <a:off x="3074354" y="2252266"/>
                <a:ext cx="472558" cy="814702"/>
              </a:xfrm>
              <a:prstGeom prst="parallelogram">
                <a:avLst>
                  <a:gd name="adj" fmla="val 62000"/>
                </a:avLst>
              </a:prstGeom>
              <a:solidFill>
                <a:srgbClr val="FF0000">
                  <a:alpha val="52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Parallelogram 27"/>
              <p:cNvSpPr/>
              <p:nvPr/>
            </p:nvSpPr>
            <p:spPr>
              <a:xfrm rot="5400000" flipV="1">
                <a:off x="1437612" y="1455626"/>
                <a:ext cx="180458" cy="2706432"/>
              </a:xfrm>
              <a:prstGeom prst="parallelogram">
                <a:avLst>
                  <a:gd name="adj" fmla="val 0"/>
                </a:avLst>
              </a:prstGeom>
              <a:solidFill>
                <a:srgbClr val="FF0000">
                  <a:alpha val="52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Parallelogram 28"/>
              <p:cNvSpPr/>
              <p:nvPr/>
            </p:nvSpPr>
            <p:spPr>
              <a:xfrm rot="5400000" flipV="1">
                <a:off x="3074354" y="1867112"/>
                <a:ext cx="472558" cy="814702"/>
              </a:xfrm>
              <a:prstGeom prst="parallelogram">
                <a:avLst>
                  <a:gd name="adj" fmla="val 62000"/>
                </a:avLst>
              </a:prstGeom>
              <a:solidFill>
                <a:schemeClr val="accent1">
                  <a:alpha val="52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Parallelogram 29"/>
              <p:cNvSpPr/>
              <p:nvPr/>
            </p:nvSpPr>
            <p:spPr>
              <a:xfrm rot="5400000" flipV="1">
                <a:off x="1437612" y="1070472"/>
                <a:ext cx="180458" cy="2706432"/>
              </a:xfrm>
              <a:prstGeom prst="parallelogram">
                <a:avLst>
                  <a:gd name="adj" fmla="val 0"/>
                </a:avLst>
              </a:prstGeom>
              <a:solidFill>
                <a:schemeClr val="accent1">
                  <a:alpha val="52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Parallelogram 31"/>
              <p:cNvSpPr/>
              <p:nvPr/>
            </p:nvSpPr>
            <p:spPr>
              <a:xfrm rot="5400000" flipV="1">
                <a:off x="3074354" y="2583590"/>
                <a:ext cx="472558" cy="814702"/>
              </a:xfrm>
              <a:prstGeom prst="parallelogram">
                <a:avLst>
                  <a:gd name="adj" fmla="val 62000"/>
                </a:avLst>
              </a:prstGeom>
              <a:solidFill>
                <a:schemeClr val="accent1">
                  <a:alpha val="52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Parallelogram 32"/>
              <p:cNvSpPr/>
              <p:nvPr/>
            </p:nvSpPr>
            <p:spPr>
              <a:xfrm rot="5400000" flipV="1">
                <a:off x="1437612" y="1786950"/>
                <a:ext cx="180458" cy="2706432"/>
              </a:xfrm>
              <a:prstGeom prst="parallelogram">
                <a:avLst>
                  <a:gd name="adj" fmla="val 0"/>
                </a:avLst>
              </a:prstGeom>
              <a:solidFill>
                <a:schemeClr val="accent1">
                  <a:alpha val="52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1163</TotalTime>
  <Words>377</Words>
  <Application>Microsoft Office PowerPoint</Application>
  <PresentationFormat>On-screen Show (4:3)</PresentationFormat>
  <Paragraphs>11</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DOROTHEA COLEMAN</dc:creator>
  <cp:lastModifiedBy>Felice Macera</cp:lastModifiedBy>
  <cp:revision>169</cp:revision>
  <dcterms:created xsi:type="dcterms:W3CDTF">2008-05-07T14:22:50Z</dcterms:created>
  <dcterms:modified xsi:type="dcterms:W3CDTF">2013-01-10T17:24:07Z</dcterms:modified>
</cp:coreProperties>
</file>