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4" d="100"/>
          <a:sy n="74" d="100"/>
        </p:scale>
        <p:origin x="3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5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5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5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5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5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F16D94A1-FBA5-4740-8332-F1A548CCE5B4}"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laceHolder 1"/>
          <p:cNvSpPr>
            <a:spLocks noGrp="1" noRot="1" noChangeAspect="1"/>
          </p:cNvSpPr>
          <p:nvPr>
            <p:ph type="sldImg"/>
          </p:nvPr>
        </p:nvSpPr>
        <p:spPr>
          <a:xfrm>
            <a:off x="717550" y="1162050"/>
            <a:ext cx="5575300" cy="3136900"/>
          </a:xfrm>
          <a:prstGeom prst="rect">
            <a:avLst/>
          </a:prstGeom>
          <a:ln w="0">
            <a:noFill/>
          </a:ln>
        </p:spPr>
      </p:sp>
      <p:sp>
        <p:nvSpPr>
          <p:cNvPr id="7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marL="216000" indent="-216000">
              <a:lnSpc>
                <a:spcPct val="100000"/>
              </a:lnSpc>
              <a:buNone/>
            </a:pPr>
            <a:r>
              <a:rPr lang="en-US" sz="1200" b="1" strike="noStrike" spc="-1">
                <a:solidFill>
                  <a:srgbClr val="000000"/>
                </a:solidFill>
                <a:latin typeface="+mn-lt"/>
              </a:rPr>
              <a:t>What Has Been Achieved: </a:t>
            </a:r>
            <a:r>
              <a:rPr lang="en-US" sz="2000" b="0" strike="noStrike" spc="-1">
                <a:latin typeface="Arial"/>
              </a:rPr>
              <a:t>The relationship between a machine-learned structural quantity (softness) and excess entropy in simulations of supercooled liquids has been explored. Excess entropy is known to scale well the dynamical properties of liquids, but this quasi-universal scaling is known to breakdown in supercooled and glassy regimes. Using numerical simulations, we test whether a local form of the excess entropy can lead to predictions similar to those made by softness, such as the strong correlation with particles’ tendency to rearrange. In addition, we explore leveraging softness to compute excess entropy in the traditional fashion over softness groupings. Our results show that the excess entropy computed over softness-binned groupings is correlated with activation barriers to rearrangement.</a:t>
            </a:r>
          </a:p>
          <a:p>
            <a:pPr marL="216000" indent="-216000">
              <a:lnSpc>
                <a:spcPct val="100000"/>
              </a:lnSpc>
              <a:buNone/>
            </a:pPr>
            <a:r>
              <a:rPr lang="en-US" sz="1200" b="1" strike="noStrike" spc="-1">
                <a:solidFill>
                  <a:srgbClr val="000000"/>
                </a:solidFill>
                <a:latin typeface="+mn-lt"/>
                <a:ea typeface="Helvetica Neue"/>
              </a:rPr>
              <a:t>Importance of the Achievement:</a:t>
            </a:r>
            <a:r>
              <a:rPr lang="en-US" sz="1200" b="0" strike="noStrike" spc="-1">
                <a:solidFill>
                  <a:srgbClr val="000000"/>
                </a:solidFill>
                <a:latin typeface="+mn-lt"/>
                <a:ea typeface="Helvetica Neue"/>
              </a:rPr>
              <a:t> Machine-learning derived descriptors of the properties and response of materials such as softness have demonstrated impressive predictive power across multiple fields of materials science. But they do not provide a fundamental physical description. This study showed how excess entropy – a thermodynamic property - could be used to understand softness in a more fundamental way.</a:t>
            </a:r>
            <a:endParaRPr lang="en-US" sz="1200" b="0" strike="noStrike" spc="-1">
              <a:latin typeface="Arial"/>
            </a:endParaRPr>
          </a:p>
          <a:p>
            <a:pPr>
              <a:lnSpc>
                <a:spcPct val="100000"/>
              </a:lnSpc>
              <a:buNone/>
              <a:tabLst>
                <a:tab pos="0" algn="l"/>
              </a:tabLst>
            </a:pPr>
            <a:r>
              <a:rPr lang="en-US" sz="1200" b="1" strike="noStrike" spc="-1">
                <a:solidFill>
                  <a:srgbClr val="000000"/>
                </a:solidFill>
                <a:latin typeface="+mn-lt"/>
                <a:ea typeface="Helvetica Neue"/>
              </a:rPr>
              <a:t>How is the achievement related to the IRG, and how does it help it achieve its goals? </a:t>
            </a:r>
            <a:r>
              <a:rPr lang="en-US" sz="1200" b="0" strike="noStrike" spc="-1">
                <a:solidFill>
                  <a:srgbClr val="000000"/>
                </a:solidFill>
                <a:latin typeface="Calibri"/>
                <a:ea typeface="Helvetica Neue"/>
              </a:rPr>
              <a:t>Softness and excess entropy have been among the fundamental properties explored in IRG1 of DMR-1720530.  This study provides important new insights that link fundamental thermodynamics (via excess entropy) to a machine-learning based predictive descriptor (softness), and represent a culminating study of the IRG.</a:t>
            </a:r>
            <a:endParaRPr lang="en-US" sz="1200" b="0" strike="noStrike" spc="-1">
              <a:latin typeface="Arial"/>
            </a:endParaRPr>
          </a:p>
          <a:p>
            <a:pPr>
              <a:lnSpc>
                <a:spcPct val="100000"/>
              </a:lnSpc>
              <a:buNone/>
              <a:tabLst>
                <a:tab pos="0" algn="l"/>
              </a:tabLst>
            </a:pPr>
            <a:r>
              <a:rPr lang="en-US" sz="1200" b="1" strike="noStrike" spc="-1">
                <a:solidFill>
                  <a:srgbClr val="000000"/>
                </a:solidFill>
                <a:latin typeface="+mn-lt"/>
                <a:ea typeface="Helvetica Neue"/>
              </a:rPr>
              <a:t>Where the findings are published: </a:t>
            </a:r>
            <a:r>
              <a:rPr lang="en-US" sz="1200" b="0" strike="noStrike" spc="-1">
                <a:latin typeface="Arial"/>
                <a:ea typeface="Calibri"/>
              </a:rPr>
              <a:t>Graham, I. R., </a:t>
            </a:r>
            <a:r>
              <a:rPr lang="en-US" sz="1200" b="1" strike="noStrike" spc="-1">
                <a:latin typeface="Arial"/>
                <a:ea typeface="Calibri"/>
              </a:rPr>
              <a:t>Arratia, P. E.</a:t>
            </a:r>
            <a:r>
              <a:rPr lang="en-US" sz="1200" b="0" strike="noStrike" spc="-1">
                <a:latin typeface="Arial"/>
                <a:ea typeface="Calibri"/>
              </a:rPr>
              <a:t> and </a:t>
            </a:r>
            <a:r>
              <a:rPr lang="en-US" sz="1200" b="1" strike="noStrike" spc="-1">
                <a:latin typeface="Arial"/>
                <a:ea typeface="Calibri"/>
              </a:rPr>
              <a:t>Riggleman, R. A.</a:t>
            </a:r>
            <a:r>
              <a:rPr lang="en-US" sz="1200" b="0" strike="noStrike" spc="-1">
                <a:latin typeface="Arial"/>
                <a:ea typeface="Calibri"/>
              </a:rPr>
              <a:t>, Exploring the relationship between softness and excess entropy in glass-forming systems. </a:t>
            </a:r>
            <a:r>
              <a:rPr lang="en-US" sz="1200" b="0" i="1" strike="noStrike" spc="-1">
                <a:latin typeface="Arial"/>
                <a:ea typeface="Calibri"/>
              </a:rPr>
              <a:t>Journal of Chemical Physics</a:t>
            </a:r>
            <a:r>
              <a:rPr lang="en-US" sz="1200" b="0" strike="noStrike" spc="-1">
                <a:latin typeface="Arial"/>
                <a:ea typeface="Calibri"/>
              </a:rPr>
              <a:t> 158 (20),  (2023) 10.1063/5.0143603</a:t>
            </a:r>
            <a:endParaRPr lang="en-US" sz="1200" b="0" strike="noStrike" spc="-1">
              <a:latin typeface="Arial"/>
            </a:endParaRPr>
          </a:p>
          <a:p>
            <a:pPr>
              <a:lnSpc>
                <a:spcPct val="100000"/>
              </a:lnSpc>
              <a:buNone/>
              <a:tabLst>
                <a:tab pos="0" algn="l"/>
              </a:tabLst>
            </a:pPr>
            <a:endParaRPr lang="en-US" sz="1200" b="0" strike="noStrike" spc="-1">
              <a:latin typeface="Arial"/>
            </a:endParaRPr>
          </a:p>
        </p:txBody>
      </p:sp>
      <p:sp>
        <p:nvSpPr>
          <p:cNvPr id="73" name="PlaceHolder 3"/>
          <p:cNvSpPr>
            <a:spLocks noGrp="1"/>
          </p:cNvSpPr>
          <p:nvPr>
            <p:ph type="sldNum" idx="7"/>
          </p:nvPr>
        </p:nvSpPr>
        <p:spPr>
          <a:xfrm>
            <a:off x="3970800" y="8830080"/>
            <a:ext cx="3037320" cy="466200"/>
          </a:xfrm>
          <a:prstGeom prst="rect">
            <a:avLst/>
          </a:prstGeom>
          <a:noFill/>
          <a:ln w="0">
            <a:noFill/>
          </a:ln>
        </p:spPr>
        <p:txBody>
          <a:bodyPr lIns="93240" tIns="46440" rIns="93240" bIns="46440" anchor="b">
            <a:noAutofit/>
          </a:bodyPr>
          <a:lstStyle>
            <a:lvl1pPr algn="r">
              <a:lnSpc>
                <a:spcPct val="100000"/>
              </a:lnSpc>
              <a:buNone/>
              <a:defRPr lang="en-US" sz="1200" b="0" strike="noStrike" spc="-1">
                <a:latin typeface="Times New Roman"/>
              </a:defRPr>
            </a:lvl1pPr>
          </a:lstStyle>
          <a:p>
            <a:pPr algn="r">
              <a:lnSpc>
                <a:spcPct val="100000"/>
              </a:lnSpc>
              <a:buNone/>
            </a:pPr>
            <a:fld id="{7E5F537D-51F4-4ED6-A977-46311FB5F149}" type="slidenum">
              <a:rPr lang="en-US" sz="1200" b="0" strike="noStrike" spc="-1">
                <a:latin typeface="Times New Roman"/>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C7F3F30-7EDC-4D0C-83DB-3B03616BBCF6}"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9" name="PlaceHolder 2"/>
          <p:cNvSpPr>
            <a:spLocks noGrp="1"/>
          </p:cNvSpPr>
          <p:nvPr>
            <p:ph/>
          </p:nvPr>
        </p:nvSpPr>
        <p:spPr>
          <a:xfrm>
            <a:off x="505440" y="1334160"/>
            <a:ext cx="1096272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0" name="PlaceHolder 3"/>
          <p:cNvSpPr>
            <a:spLocks noGrp="1"/>
          </p:cNvSpPr>
          <p:nvPr>
            <p:ph/>
          </p:nvPr>
        </p:nvSpPr>
        <p:spPr>
          <a:xfrm>
            <a:off x="505440" y="3606840"/>
            <a:ext cx="1096272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341A76A-5FDE-4980-AA83-93ABBD0F56C9}"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42" name="PlaceHolder 2"/>
          <p:cNvSpPr>
            <a:spLocks noGrp="1"/>
          </p:cNvSpPr>
          <p:nvPr>
            <p:ph/>
          </p:nvPr>
        </p:nvSpPr>
        <p:spPr>
          <a:xfrm>
            <a:off x="505440" y="133416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3" name="PlaceHolder 3"/>
          <p:cNvSpPr>
            <a:spLocks noGrp="1"/>
          </p:cNvSpPr>
          <p:nvPr>
            <p:ph/>
          </p:nvPr>
        </p:nvSpPr>
        <p:spPr>
          <a:xfrm>
            <a:off x="6122880" y="133416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4" name="PlaceHolder 4"/>
          <p:cNvSpPr>
            <a:spLocks noGrp="1"/>
          </p:cNvSpPr>
          <p:nvPr>
            <p:ph/>
          </p:nvPr>
        </p:nvSpPr>
        <p:spPr>
          <a:xfrm>
            <a:off x="505440" y="360684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5" name="PlaceHolder 5"/>
          <p:cNvSpPr>
            <a:spLocks noGrp="1"/>
          </p:cNvSpPr>
          <p:nvPr>
            <p:ph/>
          </p:nvPr>
        </p:nvSpPr>
        <p:spPr>
          <a:xfrm>
            <a:off x="6122880" y="360684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BCE9BECC-75E4-4073-9125-07F38050F8F7}"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p:nvPr>
        </p:nvSpPr>
        <p:spPr>
          <a:xfrm>
            <a:off x="505440" y="1334160"/>
            <a:ext cx="3529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8" name="PlaceHolder 3"/>
          <p:cNvSpPr>
            <a:spLocks noGrp="1"/>
          </p:cNvSpPr>
          <p:nvPr>
            <p:ph/>
          </p:nvPr>
        </p:nvSpPr>
        <p:spPr>
          <a:xfrm>
            <a:off x="4212000" y="1334160"/>
            <a:ext cx="3529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9" name="PlaceHolder 4"/>
          <p:cNvSpPr>
            <a:spLocks noGrp="1"/>
          </p:cNvSpPr>
          <p:nvPr>
            <p:ph/>
          </p:nvPr>
        </p:nvSpPr>
        <p:spPr>
          <a:xfrm>
            <a:off x="7918920" y="1334160"/>
            <a:ext cx="3529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0" name="PlaceHolder 5"/>
          <p:cNvSpPr>
            <a:spLocks noGrp="1"/>
          </p:cNvSpPr>
          <p:nvPr>
            <p:ph/>
          </p:nvPr>
        </p:nvSpPr>
        <p:spPr>
          <a:xfrm>
            <a:off x="505440" y="3606840"/>
            <a:ext cx="3529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1" name="PlaceHolder 6"/>
          <p:cNvSpPr>
            <a:spLocks noGrp="1"/>
          </p:cNvSpPr>
          <p:nvPr>
            <p:ph/>
          </p:nvPr>
        </p:nvSpPr>
        <p:spPr>
          <a:xfrm>
            <a:off x="4212000" y="3606840"/>
            <a:ext cx="3529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2" name="PlaceHolder 7"/>
          <p:cNvSpPr>
            <a:spLocks noGrp="1"/>
          </p:cNvSpPr>
          <p:nvPr>
            <p:ph/>
          </p:nvPr>
        </p:nvSpPr>
        <p:spPr>
          <a:xfrm>
            <a:off x="7918920" y="3606840"/>
            <a:ext cx="3529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A0E09A9-48F8-40DC-99B1-3AE40CF2C7B5}"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8" name="PlaceHolder 2"/>
          <p:cNvSpPr>
            <a:spLocks noGrp="1"/>
          </p:cNvSpPr>
          <p:nvPr>
            <p:ph type="subTitle"/>
          </p:nvPr>
        </p:nvSpPr>
        <p:spPr>
          <a:xfrm>
            <a:off x="505440" y="1334160"/>
            <a:ext cx="10962720" cy="4350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096A5AE-6BF4-4A3D-BDDA-75AC66FD960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0" name="PlaceHolder 2"/>
          <p:cNvSpPr>
            <a:spLocks noGrp="1"/>
          </p:cNvSpPr>
          <p:nvPr>
            <p:ph/>
          </p:nvPr>
        </p:nvSpPr>
        <p:spPr>
          <a:xfrm>
            <a:off x="505440" y="1334160"/>
            <a:ext cx="1096272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981D4A0-09D3-46D9-A590-D34F6B4EC131}"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2" name="PlaceHolder 2"/>
          <p:cNvSpPr>
            <a:spLocks noGrp="1"/>
          </p:cNvSpPr>
          <p:nvPr>
            <p:ph/>
          </p:nvPr>
        </p:nvSpPr>
        <p:spPr>
          <a:xfrm>
            <a:off x="505440" y="1334160"/>
            <a:ext cx="534960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3" name="PlaceHolder 3"/>
          <p:cNvSpPr>
            <a:spLocks noGrp="1"/>
          </p:cNvSpPr>
          <p:nvPr>
            <p:ph/>
          </p:nvPr>
        </p:nvSpPr>
        <p:spPr>
          <a:xfrm>
            <a:off x="6122880" y="1334160"/>
            <a:ext cx="534960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5A14B252-5822-42BB-942D-82924A265DC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743C62A4-6346-47F9-8294-FBFC1F5D4B7C}"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227FE9AF-299D-4DB7-BDA6-5EBA25FE9F7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p:nvPr>
        </p:nvSpPr>
        <p:spPr>
          <a:xfrm>
            <a:off x="505440" y="133416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8" name="PlaceHolder 3"/>
          <p:cNvSpPr>
            <a:spLocks noGrp="1"/>
          </p:cNvSpPr>
          <p:nvPr>
            <p:ph/>
          </p:nvPr>
        </p:nvSpPr>
        <p:spPr>
          <a:xfrm>
            <a:off x="6122880" y="1334160"/>
            <a:ext cx="534960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9" name="PlaceHolder 4"/>
          <p:cNvSpPr>
            <a:spLocks noGrp="1"/>
          </p:cNvSpPr>
          <p:nvPr>
            <p:ph/>
          </p:nvPr>
        </p:nvSpPr>
        <p:spPr>
          <a:xfrm>
            <a:off x="505440" y="360684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F7E4248-5687-47B9-98C4-BD5760F2BF5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1" name="PlaceHolder 2"/>
          <p:cNvSpPr>
            <a:spLocks noGrp="1"/>
          </p:cNvSpPr>
          <p:nvPr>
            <p:ph/>
          </p:nvPr>
        </p:nvSpPr>
        <p:spPr>
          <a:xfrm>
            <a:off x="505440" y="1334160"/>
            <a:ext cx="534960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122880" y="133416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122880" y="360684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F4F269B-A049-431A-948E-3C5D306ABCE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p:nvPr>
        </p:nvSpPr>
        <p:spPr>
          <a:xfrm>
            <a:off x="505440" y="133416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6" name="PlaceHolder 3"/>
          <p:cNvSpPr>
            <a:spLocks noGrp="1"/>
          </p:cNvSpPr>
          <p:nvPr>
            <p:ph/>
          </p:nvPr>
        </p:nvSpPr>
        <p:spPr>
          <a:xfrm>
            <a:off x="6122880" y="1334160"/>
            <a:ext cx="53496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7" name="PlaceHolder 4"/>
          <p:cNvSpPr>
            <a:spLocks noGrp="1"/>
          </p:cNvSpPr>
          <p:nvPr>
            <p:ph/>
          </p:nvPr>
        </p:nvSpPr>
        <p:spPr>
          <a:xfrm>
            <a:off x="505440" y="3606840"/>
            <a:ext cx="1096272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57F6849-C6F5-48FD-BEEC-3EA5BB52379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TextBox 13"/>
          <p:cNvSpPr/>
          <p:nvPr/>
        </p:nvSpPr>
        <p:spPr>
          <a:xfrm>
            <a:off x="0" y="3600"/>
            <a:ext cx="12216600" cy="805680"/>
          </a:xfrm>
          <a:prstGeom prst="rect">
            <a:avLst/>
          </a:prstGeom>
          <a:gradFill rotWithShape="0">
            <a:gsLst>
              <a:gs pos="0">
                <a:srgbClr val="FFFFFF"/>
              </a:gs>
              <a:gs pos="100000">
                <a:srgbClr val="4472C4"/>
              </a:gs>
            </a:gsLst>
            <a:path path="circle">
              <a:fillToRect l="50000" r="50000" b="100000"/>
            </a:path>
          </a:gradFill>
          <a:ln w="0">
            <a:noFill/>
          </a:ln>
        </p:spPr>
        <p:style>
          <a:lnRef idx="0">
            <a:scrgbClr r="0" g="0" b="0"/>
          </a:lnRef>
          <a:fillRef idx="0">
            <a:scrgbClr r="0" g="0" b="0"/>
          </a:fillRef>
          <a:effectRef idx="0">
            <a:scrgbClr r="0" g="0" b="0"/>
          </a:effectRef>
          <a:fontRef idx="minor"/>
        </p:style>
      </p:sp>
      <p:sp>
        <p:nvSpPr>
          <p:cNvPr id="18" name="PlaceHolder 1"/>
          <p:cNvSpPr>
            <a:spLocks noGrp="1"/>
          </p:cNvSpPr>
          <p:nvPr>
            <p:ph type="body"/>
          </p:nvPr>
        </p:nvSpPr>
        <p:spPr>
          <a:xfrm>
            <a:off x="505440" y="1334160"/>
            <a:ext cx="10962720" cy="4350960"/>
          </a:xfrm>
          <a:prstGeom prst="rect">
            <a:avLst/>
          </a:prstGeom>
          <a:noFill/>
          <a:ln w="0">
            <a:noFill/>
          </a:ln>
        </p:spPr>
        <p:txBody>
          <a:bodyPr anchor="t">
            <a:noAutofit/>
          </a:bodyPr>
          <a:lstStyle/>
          <a:p>
            <a:pPr marL="341280" indent="-341280">
              <a:lnSpc>
                <a:spcPct val="90000"/>
              </a:lnSpc>
              <a:spcBef>
                <a:spcPts val="1001"/>
              </a:spcBef>
              <a:buClr>
                <a:srgbClr val="BF9000"/>
              </a:buClr>
              <a:buFont typeface="Wingdings" charset="2"/>
              <a:buChar char=""/>
            </a:pPr>
            <a:r>
              <a:rPr lang="en-US" sz="2400" b="0" strike="noStrike" spc="-1">
                <a:solidFill>
                  <a:srgbClr val="000000"/>
                </a:solidFill>
                <a:latin typeface="Calibri"/>
              </a:rPr>
              <a:t>Edit Master text styles</a:t>
            </a:r>
          </a:p>
          <a:p>
            <a:pPr marL="743040" lvl="1" indent="-285840">
              <a:lnSpc>
                <a:spcPct val="90000"/>
              </a:lnSpc>
              <a:spcBef>
                <a:spcPts val="499"/>
              </a:spcBef>
              <a:buClr>
                <a:srgbClr val="00B050"/>
              </a:buClr>
              <a:buSzPct val="88000"/>
              <a:buFont typeface="Wingdings" charset="2"/>
              <a:buChar char=""/>
            </a:pPr>
            <a:r>
              <a:rPr lang="en-US" sz="2000" b="0" strike="noStrike" spc="-1">
                <a:solidFill>
                  <a:srgbClr val="0070C0"/>
                </a:solidFill>
                <a:latin typeface="Calibri"/>
              </a:rPr>
              <a:t>Second level</a:t>
            </a:r>
            <a:endParaRPr lang="en-US" sz="20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US" sz="1800" b="0" strike="noStrike" spc="-1">
                <a:solidFill>
                  <a:srgbClr val="000000"/>
                </a:solidFill>
                <a:latin typeface="Calibri"/>
              </a:rPr>
              <a:t>Third level</a:t>
            </a:r>
          </a:p>
          <a:p>
            <a:pPr marL="1600200" lvl="3" indent="-22860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60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2"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en-US" sz="1200" b="0" strike="noStrike" spc="-1">
                <a:solidFill>
                  <a:srgbClr val="8B8B8B"/>
                </a:solidFill>
                <a:latin typeface="Calibri"/>
              </a:defRPr>
            </a:lvl1pPr>
          </a:lstStyle>
          <a:p>
            <a:pPr>
              <a:lnSpc>
                <a:spcPct val="100000"/>
              </a:lnSpc>
              <a:buNone/>
            </a:pPr>
            <a:r>
              <a:rPr lang="en-US" sz="1200" b="0" strike="noStrike" spc="-1">
                <a:solidFill>
                  <a:srgbClr val="8B8B8B"/>
                </a:solidFill>
                <a:latin typeface="Calibri"/>
              </a:rPr>
              <a:t>&lt;date/time&gt;</a:t>
            </a:r>
            <a:endParaRPr lang="en-US" sz="1200" b="0" strike="noStrike" spc="-1">
              <a:latin typeface="Times New Roman"/>
            </a:endParaRPr>
          </a:p>
        </p:txBody>
      </p:sp>
      <p:sp>
        <p:nvSpPr>
          <p:cNvPr id="3"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4"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D8677194-C70F-40B8-A1DC-D7E7C504D68F}" type="slidenum">
              <a:rPr lang="en-US" sz="1200" b="0" strike="noStrike" spc="-1">
                <a:solidFill>
                  <a:srgbClr val="8B8B8B"/>
                </a:solidFill>
                <a:latin typeface="Calibri"/>
              </a:rPr>
              <a:t>‹#›</a:t>
            </a:fld>
            <a:endParaRPr lang="en-US" sz="1200" b="0" strike="noStrike" spc="-1">
              <a:latin typeface="Times New Roman"/>
            </a:endParaRPr>
          </a:p>
        </p:txBody>
      </p:sp>
      <p:grpSp>
        <p:nvGrpSpPr>
          <p:cNvPr id="5" name="Group 7"/>
          <p:cNvGrpSpPr/>
          <p:nvPr/>
        </p:nvGrpSpPr>
        <p:grpSpPr>
          <a:xfrm>
            <a:off x="0" y="6243840"/>
            <a:ext cx="12191760" cy="653760"/>
            <a:chOff x="0" y="6243840"/>
            <a:chExt cx="12191760" cy="653760"/>
          </a:xfrm>
        </p:grpSpPr>
        <p:sp>
          <p:nvSpPr>
            <p:cNvPr id="6" name="Rectangle 8"/>
            <p:cNvSpPr/>
            <p:nvPr/>
          </p:nvSpPr>
          <p:spPr>
            <a:xfrm>
              <a:off x="0" y="6243840"/>
              <a:ext cx="12191760" cy="653760"/>
            </a:xfrm>
            <a:prstGeom prst="rect">
              <a:avLst/>
            </a:prstGeom>
            <a:gradFill rotWithShape="0">
              <a:gsLst>
                <a:gs pos="0">
                  <a:srgbClr val="F6F8FC"/>
                </a:gs>
                <a:gs pos="100000">
                  <a:srgbClr val="CFAEC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7" name="Picture 9"/>
            <p:cNvPicPr/>
            <p:nvPr/>
          </p:nvPicPr>
          <p:blipFill>
            <a:blip r:embed="rId14"/>
            <a:stretch/>
          </p:blipFill>
          <p:spPr>
            <a:xfrm>
              <a:off x="1228320" y="6272280"/>
              <a:ext cx="2200320" cy="547200"/>
            </a:xfrm>
            <a:prstGeom prst="rect">
              <a:avLst/>
            </a:prstGeom>
            <a:ln w="0">
              <a:noFill/>
            </a:ln>
          </p:spPr>
        </p:pic>
        <p:sp>
          <p:nvSpPr>
            <p:cNvPr id="8" name="Rectangle 10"/>
            <p:cNvSpPr/>
            <p:nvPr/>
          </p:nvSpPr>
          <p:spPr>
            <a:xfrm>
              <a:off x="3639960" y="6470280"/>
              <a:ext cx="4692960" cy="2282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buNone/>
              </a:pPr>
              <a:r>
                <a:rPr lang="en-US" sz="900" b="0" i="1" strike="noStrike" spc="-1">
                  <a:solidFill>
                    <a:srgbClr val="4472C4"/>
                  </a:solidFill>
                  <a:latin typeface="Arial"/>
                </a:rPr>
                <a:t>Where Materials Begin and Society Benefits</a:t>
              </a:r>
              <a:endParaRPr lang="en-US" sz="900" b="0" strike="noStrike" spc="-1">
                <a:latin typeface="Arial"/>
              </a:endParaRPr>
            </a:p>
          </p:txBody>
        </p:sp>
        <p:pic>
          <p:nvPicPr>
            <p:cNvPr id="9" name="Picture 6" descr="G:\Apodaca Work Current\NSF logo\NEW NSF Logo Design\Final\BitmapLogo_NOLayers_F.png"/>
            <p:cNvPicPr/>
            <p:nvPr/>
          </p:nvPicPr>
          <p:blipFill>
            <a:blip r:embed="rId15"/>
            <a:stretch/>
          </p:blipFill>
          <p:spPr>
            <a:xfrm>
              <a:off x="380880" y="6257880"/>
              <a:ext cx="615960" cy="619560"/>
            </a:xfrm>
            <a:prstGeom prst="rect">
              <a:avLst/>
            </a:prstGeom>
            <a:ln w="9525">
              <a:noFill/>
            </a:ln>
          </p:spPr>
        </p:pic>
      </p:grpSp>
      <p:sp>
        <p:nvSpPr>
          <p:cNvPr id="10" name="Slide Number Placeholder 6"/>
          <p:cNvSpPr/>
          <p:nvPr/>
        </p:nvSpPr>
        <p:spPr>
          <a:xfrm>
            <a:off x="8763120" y="6356520"/>
            <a:ext cx="2742840" cy="364680"/>
          </a:xfrm>
          <a:prstGeom prst="rect">
            <a:avLst/>
          </a:prstGeom>
          <a:noFill/>
          <a:ln w="0">
            <a:noFill/>
          </a:ln>
        </p:spPr>
        <p:style>
          <a:lnRef idx="0">
            <a:scrgbClr r="0" g="0" b="0"/>
          </a:lnRef>
          <a:fillRef idx="0">
            <a:scrgbClr r="0" g="0" b="0"/>
          </a:fillRef>
          <a:effectRef idx="0">
            <a:scrgbClr r="0" g="0" b="0"/>
          </a:effectRef>
          <a:fontRef idx="minor"/>
        </p:style>
      </p:sp>
      <p:sp>
        <p:nvSpPr>
          <p:cNvPr id="11" name="Rectangle 17"/>
          <p:cNvSpPr/>
          <p:nvPr/>
        </p:nvSpPr>
        <p:spPr>
          <a:xfrm>
            <a:off x="0" y="262800"/>
            <a:ext cx="2765160" cy="41616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2" name="Right Triangle 18"/>
          <p:cNvSpPr/>
          <p:nvPr/>
        </p:nvSpPr>
        <p:spPr>
          <a:xfrm>
            <a:off x="2762280" y="261360"/>
            <a:ext cx="456840" cy="417240"/>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3" name="Group 19"/>
          <p:cNvGrpSpPr/>
          <p:nvPr/>
        </p:nvGrpSpPr>
        <p:grpSpPr>
          <a:xfrm>
            <a:off x="4708080" y="807120"/>
            <a:ext cx="7483680" cy="444960"/>
            <a:chOff x="4708080" y="807120"/>
            <a:chExt cx="7483680" cy="444960"/>
          </a:xfrm>
        </p:grpSpPr>
        <p:sp>
          <p:nvSpPr>
            <p:cNvPr id="14" name="Rectangle 20"/>
            <p:cNvSpPr/>
            <p:nvPr/>
          </p:nvSpPr>
          <p:spPr>
            <a:xfrm>
              <a:off x="5164920" y="807120"/>
              <a:ext cx="7026840" cy="444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5" name="Right Triangle 21"/>
            <p:cNvSpPr/>
            <p:nvPr/>
          </p:nvSpPr>
          <p:spPr>
            <a:xfrm rot="10800000">
              <a:off x="4708080" y="807480"/>
              <a:ext cx="456840" cy="444600"/>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sp>
        <p:nvSpPr>
          <p:cNvPr id="16" name="PlaceHolder 5"/>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p:nvPr/>
        </p:nvSpPr>
        <p:spPr>
          <a:xfrm>
            <a:off x="3818520" y="151200"/>
            <a:ext cx="8068680" cy="56628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a:bodyPr>
          <a:lstStyle/>
          <a:p>
            <a:pPr>
              <a:lnSpc>
                <a:spcPct val="90000"/>
              </a:lnSpc>
              <a:buNone/>
            </a:pPr>
            <a:r>
              <a:rPr lang="en-US" sz="2400" b="1" strike="noStrike" spc="-1" dirty="0">
                <a:solidFill>
                  <a:srgbClr val="C00000"/>
                </a:solidFill>
                <a:latin typeface="Arial"/>
              </a:rPr>
              <a:t>Predicting the Softness of Glasses from Thermodynamics</a:t>
            </a:r>
            <a:endParaRPr lang="en-US" sz="2400" b="0" strike="noStrike" spc="-1" dirty="0">
              <a:latin typeface="Arial"/>
            </a:endParaRPr>
          </a:p>
        </p:txBody>
      </p:sp>
      <p:sp>
        <p:nvSpPr>
          <p:cNvPr id="60" name="TextBox 8"/>
          <p:cNvSpPr/>
          <p:nvPr/>
        </p:nvSpPr>
        <p:spPr>
          <a:xfrm>
            <a:off x="147960" y="200520"/>
            <a:ext cx="2666520" cy="5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400" b="1" strike="noStrike" spc="-1">
                <a:solidFill>
                  <a:srgbClr val="000000"/>
                </a:solidFill>
                <a:latin typeface="Arial"/>
              </a:rPr>
              <a:t>Penn MRSEC </a:t>
            </a:r>
            <a:endParaRPr lang="en-US" sz="1400" b="0" strike="noStrike" spc="-1">
              <a:latin typeface="Arial"/>
            </a:endParaRPr>
          </a:p>
          <a:p>
            <a:pPr>
              <a:lnSpc>
                <a:spcPct val="100000"/>
              </a:lnSpc>
              <a:buNone/>
            </a:pPr>
            <a:r>
              <a:rPr lang="en-US" sz="1400" b="1" strike="noStrike" spc="-1">
                <a:solidFill>
                  <a:srgbClr val="000000"/>
                </a:solidFill>
                <a:latin typeface="Arial"/>
              </a:rPr>
              <a:t>DMR-1720530</a:t>
            </a:r>
            <a:r>
              <a:rPr lang="en-US" sz="1600" b="1" strike="noStrike" spc="-1">
                <a:solidFill>
                  <a:srgbClr val="000000"/>
                </a:solidFill>
                <a:latin typeface="Arial"/>
              </a:rPr>
              <a:t>	</a:t>
            </a:r>
            <a:endParaRPr lang="en-US" sz="1600" b="0" strike="noStrike" spc="-1">
              <a:latin typeface="Arial"/>
            </a:endParaRPr>
          </a:p>
        </p:txBody>
      </p:sp>
      <p:sp>
        <p:nvSpPr>
          <p:cNvPr id="61" name="TextBox 9"/>
          <p:cNvSpPr/>
          <p:nvPr/>
        </p:nvSpPr>
        <p:spPr>
          <a:xfrm>
            <a:off x="5324040" y="845280"/>
            <a:ext cx="642024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600" b="1" strike="noStrike" spc="-1" dirty="0">
                <a:solidFill>
                  <a:srgbClr val="000000"/>
                </a:solidFill>
                <a:latin typeface="Arial"/>
              </a:rPr>
              <a:t>Paulo Arratia and Robert </a:t>
            </a:r>
            <a:r>
              <a:rPr lang="en-US" sz="1600" b="1" strike="noStrike" spc="-1" dirty="0" err="1">
                <a:solidFill>
                  <a:srgbClr val="000000"/>
                </a:solidFill>
                <a:latin typeface="Arial"/>
              </a:rPr>
              <a:t>Riggleman</a:t>
            </a:r>
            <a:r>
              <a:rPr lang="en-US" sz="1600" b="1" strike="noStrike" spc="-1" dirty="0">
                <a:solidFill>
                  <a:srgbClr val="000000"/>
                </a:solidFill>
                <a:latin typeface="Arial"/>
              </a:rPr>
              <a:t> (University of Pennsylvania)</a:t>
            </a:r>
            <a:endParaRPr lang="en-US" sz="1600" b="0" strike="noStrike" spc="-1" dirty="0">
              <a:latin typeface="Arial"/>
            </a:endParaRPr>
          </a:p>
        </p:txBody>
      </p:sp>
      <p:pic>
        <p:nvPicPr>
          <p:cNvPr id="62" name="Picture 18"/>
          <p:cNvPicPr/>
          <p:nvPr/>
        </p:nvPicPr>
        <p:blipFill>
          <a:blip r:embed="rId3"/>
          <a:stretch/>
        </p:blipFill>
        <p:spPr>
          <a:xfrm rot="5400000">
            <a:off x="10077120" y="5448960"/>
            <a:ext cx="810720" cy="2088360"/>
          </a:xfrm>
          <a:prstGeom prst="rect">
            <a:avLst/>
          </a:prstGeom>
          <a:ln w="0">
            <a:noFill/>
          </a:ln>
        </p:spPr>
      </p:pic>
      <p:sp>
        <p:nvSpPr>
          <p:cNvPr id="63" name="flSlide132Footer"/>
          <p:cNvSpPr/>
          <p:nvPr/>
        </p:nvSpPr>
        <p:spPr>
          <a:xfrm>
            <a:off x="-3960" y="6537960"/>
            <a:ext cx="249840" cy="21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850" b="0" strike="noStrike" spc="-1">
                <a:solidFill>
                  <a:srgbClr val="000000"/>
                </a:solidFill>
                <a:latin typeface="Microsoft Sans Serif"/>
              </a:rPr>
              <a:t>  </a:t>
            </a:r>
            <a:endParaRPr lang="en-US" sz="850" b="0" strike="noStrike" spc="-1">
              <a:latin typeface="Arial"/>
            </a:endParaRPr>
          </a:p>
        </p:txBody>
      </p:sp>
      <p:sp>
        <p:nvSpPr>
          <p:cNvPr id="64" name="hcSlide132Header"/>
          <p:cNvSpPr/>
          <p:nvPr/>
        </p:nvSpPr>
        <p:spPr>
          <a:xfrm>
            <a:off x="5994360" y="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Text Box 28"/>
          <p:cNvSpPr/>
          <p:nvPr/>
        </p:nvSpPr>
        <p:spPr>
          <a:xfrm>
            <a:off x="304800" y="1394672"/>
            <a:ext cx="5720126" cy="41996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spcAft>
                <a:spcPts val="601"/>
              </a:spcAft>
              <a:buNone/>
            </a:pPr>
            <a:r>
              <a:rPr lang="en-US" sz="1400" b="0" strike="noStrike" spc="-1" dirty="0">
                <a:solidFill>
                  <a:srgbClr val="000000"/>
                </a:solidFill>
                <a:latin typeface="Arial"/>
              </a:rPr>
              <a:t>The properties of glasses – disordered, amorphous materials – can be hard to predict because of this lack of long-range order and the associate properties of crystal symmetry.  </a:t>
            </a:r>
            <a:endParaRPr lang="en-US" sz="1400" b="0" strike="noStrike" spc="-1" dirty="0">
              <a:latin typeface="Arial"/>
            </a:endParaRPr>
          </a:p>
          <a:p>
            <a:pPr algn="just">
              <a:lnSpc>
                <a:spcPct val="100000"/>
              </a:lnSpc>
              <a:spcAft>
                <a:spcPts val="601"/>
              </a:spcAft>
              <a:buNone/>
            </a:pPr>
            <a:r>
              <a:rPr lang="en-US" sz="1400" b="0" strike="noStrike" spc="-1" dirty="0">
                <a:solidFill>
                  <a:srgbClr val="000000"/>
                </a:solidFill>
                <a:latin typeface="Arial"/>
              </a:rPr>
              <a:t>Work in this IRG has developed two fundamental descriptors to describe glass properties.  The first of these – </a:t>
            </a:r>
            <a:r>
              <a:rPr lang="en-US" sz="1400" b="0" i="1" strike="noStrike" spc="-1" dirty="0">
                <a:solidFill>
                  <a:srgbClr val="000000"/>
                </a:solidFill>
                <a:latin typeface="Arial"/>
              </a:rPr>
              <a:t>softness</a:t>
            </a:r>
            <a:r>
              <a:rPr lang="en-US" sz="1400" b="0" strike="noStrike" spc="-1" dirty="0">
                <a:solidFill>
                  <a:srgbClr val="000000"/>
                </a:solidFill>
                <a:latin typeface="Arial"/>
              </a:rPr>
              <a:t> – is a machine-learning derived descriptor that characterizes structural defects in glasses and predicts rearrangements or yield that will occur in disordered materials in response to applied loads. The second – </a:t>
            </a:r>
            <a:r>
              <a:rPr lang="en-US" sz="1400" b="0" i="1" strike="noStrike" spc="-1" dirty="0">
                <a:solidFill>
                  <a:srgbClr val="000000"/>
                </a:solidFill>
                <a:latin typeface="Arial"/>
              </a:rPr>
              <a:t>excess entropy</a:t>
            </a:r>
            <a:r>
              <a:rPr lang="en-US" sz="1400" b="0" strike="noStrike" spc="-1" dirty="0">
                <a:solidFill>
                  <a:srgbClr val="000000"/>
                </a:solidFill>
                <a:latin typeface="Arial"/>
              </a:rPr>
              <a:t> – is a thermodynamic quantity that is a simple function of that describes the deviation of atomic arrangements from what would be predicated from ideal gas theory.</a:t>
            </a:r>
            <a:endParaRPr lang="en-US" sz="1400" b="0" strike="noStrike" spc="-1" dirty="0">
              <a:latin typeface="Arial"/>
            </a:endParaRPr>
          </a:p>
          <a:p>
            <a:pPr algn="just">
              <a:lnSpc>
                <a:spcPct val="100000"/>
              </a:lnSpc>
              <a:spcAft>
                <a:spcPts val="601"/>
              </a:spcAft>
              <a:buNone/>
            </a:pPr>
            <a:r>
              <a:rPr lang="en-US" sz="1400" b="0" strike="noStrike" spc="-1" dirty="0">
                <a:solidFill>
                  <a:srgbClr val="000000"/>
                </a:solidFill>
                <a:latin typeface="Arial"/>
              </a:rPr>
              <a:t>This study explored the relationship between these two parameters, in an effort to understand how fundamental thermodynamics via </a:t>
            </a:r>
            <a:r>
              <a:rPr lang="en-US" sz="1400" b="0" i="1" strike="noStrike" spc="-1" dirty="0">
                <a:solidFill>
                  <a:srgbClr val="000000"/>
                </a:solidFill>
                <a:latin typeface="Arial"/>
              </a:rPr>
              <a:t>excess entropy </a:t>
            </a:r>
            <a:r>
              <a:rPr lang="en-US" sz="1400" b="0" strike="noStrike" spc="-1" dirty="0">
                <a:solidFill>
                  <a:srgbClr val="000000"/>
                </a:solidFill>
                <a:latin typeface="Arial"/>
              </a:rPr>
              <a:t>can provide insight into a machine-learned, predictive descriptor, </a:t>
            </a:r>
            <a:r>
              <a:rPr lang="en-US" sz="1400" b="0" i="1" strike="noStrike" spc="-1" dirty="0">
                <a:solidFill>
                  <a:srgbClr val="000000"/>
                </a:solidFill>
                <a:latin typeface="Arial"/>
              </a:rPr>
              <a:t>softness</a:t>
            </a:r>
            <a:r>
              <a:rPr lang="en-US" sz="1400" b="0" strike="noStrike" spc="-1" dirty="0">
                <a:solidFill>
                  <a:srgbClr val="000000"/>
                </a:solidFill>
                <a:latin typeface="Arial"/>
              </a:rPr>
              <a:t>.</a:t>
            </a:r>
            <a:endParaRPr lang="en-US" sz="1400" b="0" strike="noStrike" spc="-1" dirty="0">
              <a:latin typeface="Arial"/>
            </a:endParaRPr>
          </a:p>
          <a:p>
            <a:pPr algn="just">
              <a:lnSpc>
                <a:spcPct val="100000"/>
              </a:lnSpc>
              <a:spcAft>
                <a:spcPts val="601"/>
              </a:spcAft>
              <a:buNone/>
            </a:pPr>
            <a:r>
              <a:rPr lang="en-US" sz="1400" b="0" strike="noStrike" spc="-1" dirty="0">
                <a:solidFill>
                  <a:srgbClr val="000000"/>
                </a:solidFill>
                <a:latin typeface="Arial"/>
              </a:rPr>
              <a:t>Numerical simulations showed that excess entropy can describe many of the same features as softness, providing a new framework to describe supercooled liquids such as glasses.</a:t>
            </a:r>
            <a:endParaRPr lang="en-US" sz="1400" b="0" strike="noStrike" spc="-1" dirty="0">
              <a:latin typeface="Arial"/>
            </a:endParaRPr>
          </a:p>
        </p:txBody>
      </p:sp>
      <p:sp>
        <p:nvSpPr>
          <p:cNvPr id="66" name="TextBox 2"/>
          <p:cNvSpPr/>
          <p:nvPr/>
        </p:nvSpPr>
        <p:spPr>
          <a:xfrm>
            <a:off x="121320" y="5810760"/>
            <a:ext cx="6279120" cy="69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000" b="0" strike="noStrike" spc="-1">
                <a:solidFill>
                  <a:srgbClr val="000000"/>
                </a:solidFill>
                <a:latin typeface="Arial"/>
                <a:ea typeface="Calibri"/>
              </a:rPr>
              <a:t>Graham, I. R., </a:t>
            </a:r>
            <a:r>
              <a:rPr lang="en-US" sz="1000" b="1" strike="noStrike" spc="-1">
                <a:solidFill>
                  <a:srgbClr val="000000"/>
                </a:solidFill>
                <a:latin typeface="Arial"/>
                <a:ea typeface="Calibri"/>
              </a:rPr>
              <a:t>Arratia, P. E.</a:t>
            </a:r>
            <a:r>
              <a:rPr lang="en-US" sz="1000" b="0" strike="noStrike" spc="-1">
                <a:solidFill>
                  <a:srgbClr val="000000"/>
                </a:solidFill>
                <a:latin typeface="Arial"/>
                <a:ea typeface="Calibri"/>
              </a:rPr>
              <a:t> and </a:t>
            </a:r>
            <a:r>
              <a:rPr lang="en-US" sz="1000" b="1" strike="noStrike" spc="-1">
                <a:solidFill>
                  <a:srgbClr val="000000"/>
                </a:solidFill>
                <a:latin typeface="Arial"/>
                <a:ea typeface="Calibri"/>
              </a:rPr>
              <a:t>Riggleman, R. A.</a:t>
            </a:r>
            <a:r>
              <a:rPr lang="en-US" sz="1000" b="0" strike="noStrike" spc="-1">
                <a:solidFill>
                  <a:srgbClr val="000000"/>
                </a:solidFill>
                <a:latin typeface="Arial"/>
                <a:ea typeface="Calibri"/>
              </a:rPr>
              <a:t>, Exploring the relationship between softness and excess entropy in glass-forming systems. </a:t>
            </a:r>
            <a:r>
              <a:rPr lang="en-US" sz="1000" b="0" i="1" strike="noStrike" spc="-1">
                <a:solidFill>
                  <a:srgbClr val="000000"/>
                </a:solidFill>
                <a:latin typeface="Arial"/>
                <a:ea typeface="Calibri"/>
              </a:rPr>
              <a:t>Journal of Chemical Physics</a:t>
            </a:r>
            <a:r>
              <a:rPr lang="en-US" sz="1000" b="0" strike="noStrike" spc="-1">
                <a:solidFill>
                  <a:srgbClr val="000000"/>
                </a:solidFill>
                <a:latin typeface="Arial"/>
                <a:ea typeface="Calibri"/>
              </a:rPr>
              <a:t> 158 (20),  (2023) 10.1063/5.0143603</a:t>
            </a:r>
            <a:endParaRPr lang="en-US" sz="1000" b="0" strike="noStrike" spc="-1">
              <a:latin typeface="Arial"/>
            </a:endParaRPr>
          </a:p>
          <a:p>
            <a:pPr>
              <a:lnSpc>
                <a:spcPct val="100000"/>
              </a:lnSpc>
              <a:buNone/>
            </a:pPr>
            <a:endParaRPr lang="en-US" sz="1000" b="0" strike="noStrike" spc="-1">
              <a:latin typeface="Arial"/>
            </a:endParaRPr>
          </a:p>
          <a:p>
            <a:pPr>
              <a:lnSpc>
                <a:spcPct val="100000"/>
              </a:lnSpc>
              <a:buNone/>
            </a:pPr>
            <a:endParaRPr lang="en-US" sz="1000" b="0" strike="noStrike" spc="-1">
              <a:latin typeface="Arial"/>
            </a:endParaRPr>
          </a:p>
        </p:txBody>
      </p:sp>
      <p:sp>
        <p:nvSpPr>
          <p:cNvPr id="67" name="Rectangle 37"/>
          <p:cNvSpPr/>
          <p:nvPr/>
        </p:nvSpPr>
        <p:spPr>
          <a:xfrm>
            <a:off x="6611040" y="1471320"/>
            <a:ext cx="5133240" cy="4339440"/>
          </a:xfrm>
          <a:prstGeom prst="rect">
            <a:avLst/>
          </a:prstGeom>
          <a:noFill/>
          <a:ln w="9525">
            <a:solidFill>
              <a:srgbClr val="000000"/>
            </a:solidFill>
            <a:miter/>
          </a:ln>
        </p:spPr>
        <p:style>
          <a:lnRef idx="0">
            <a:scrgbClr r="0" g="0" b="0"/>
          </a:lnRef>
          <a:fillRef idx="0">
            <a:scrgbClr r="0" g="0" b="0"/>
          </a:fillRef>
          <a:effectRef idx="0">
            <a:scrgbClr r="0" g="0" b="0"/>
          </a:effectRef>
          <a:fontRef idx="minor"/>
        </p:style>
      </p:sp>
      <p:pic>
        <p:nvPicPr>
          <p:cNvPr id="68" name="Picture 67" descr="At left, a cube with many small balls showing spatial distribution of particles and at right 2 graphs illustrating rearrangement barriers"/>
          <p:cNvPicPr/>
          <p:nvPr/>
        </p:nvPicPr>
        <p:blipFill>
          <a:blip r:embed="rId4"/>
          <a:srcRect r="4950"/>
          <a:stretch/>
        </p:blipFill>
        <p:spPr>
          <a:xfrm>
            <a:off x="6750000" y="1484640"/>
            <a:ext cx="4800600" cy="2971800"/>
          </a:xfrm>
          <a:prstGeom prst="rect">
            <a:avLst/>
          </a:prstGeom>
          <a:ln w="0">
            <a:noFill/>
          </a:ln>
        </p:spPr>
      </p:pic>
      <p:sp>
        <p:nvSpPr>
          <p:cNvPr id="69" name="Text Box 2"/>
          <p:cNvSpPr/>
          <p:nvPr/>
        </p:nvSpPr>
        <p:spPr>
          <a:xfrm>
            <a:off x="6629400" y="3861720"/>
            <a:ext cx="5257800" cy="2539080"/>
          </a:xfrm>
          <a:prstGeom prst="rect">
            <a:avLst/>
          </a:prstGeom>
          <a:noFill/>
          <a:ln w="0">
            <a:noFill/>
          </a:ln>
        </p:spPr>
        <p:style>
          <a:lnRef idx="0">
            <a:scrgbClr r="0" g="0" b="0"/>
          </a:lnRef>
          <a:fillRef idx="0">
            <a:scrgbClr r="0" g="0" b="0"/>
          </a:fillRef>
          <a:effectRef idx="0">
            <a:scrgbClr r="0" g="0" b="0"/>
          </a:effectRef>
          <a:fontRef idx="minor"/>
        </p:style>
      </p:sp>
      <p:sp>
        <p:nvSpPr>
          <p:cNvPr id="70" name="Text Box 1"/>
          <p:cNvSpPr/>
          <p:nvPr/>
        </p:nvSpPr>
        <p:spPr>
          <a:xfrm>
            <a:off x="6611040" y="4430520"/>
            <a:ext cx="5133240" cy="162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Aft>
                <a:spcPts val="601"/>
              </a:spcAft>
              <a:buNone/>
            </a:pPr>
            <a:r>
              <a:rPr lang="en-US" sz="1200" b="0" strike="noStrike" spc="-1" dirty="0">
                <a:solidFill>
                  <a:srgbClr val="000000"/>
                </a:solidFill>
                <a:latin typeface="Arial"/>
              </a:rPr>
              <a:t>(A) Spatial distribution of particles with different machine-learned </a:t>
            </a:r>
            <a:r>
              <a:rPr lang="en-US" sz="1200" b="0" i="1" strike="noStrike" spc="-1" dirty="0">
                <a:solidFill>
                  <a:srgbClr val="000000"/>
                </a:solidFill>
                <a:latin typeface="Arial"/>
              </a:rPr>
              <a:t>softness</a:t>
            </a:r>
            <a:r>
              <a:rPr lang="en-US" sz="1200" b="0" strike="noStrike" spc="-1" dirty="0">
                <a:solidFill>
                  <a:srgbClr val="000000"/>
                </a:solidFill>
                <a:latin typeface="Arial"/>
              </a:rPr>
              <a:t>, strongly correlated with localized particle rearrangements within the glass. (B,C) Rearrangement barriers (entropic and energetic), rescaled to be dimensionless, against the ML-informed </a:t>
            </a:r>
            <a:r>
              <a:rPr lang="en-US" sz="1200" b="0" i="1" strike="noStrike" spc="-1" dirty="0">
                <a:solidFill>
                  <a:srgbClr val="000000"/>
                </a:solidFill>
                <a:latin typeface="Arial"/>
              </a:rPr>
              <a:t>excess entropy</a:t>
            </a:r>
            <a:r>
              <a:rPr lang="en-US" sz="1200" b="0" strike="noStrike" spc="-1" dirty="0">
                <a:solidFill>
                  <a:srgbClr val="000000"/>
                </a:solidFill>
                <a:latin typeface="Arial"/>
              </a:rPr>
              <a:t> of thermal configurations. Approximate collapse is observed in the data at the same temperatures relative to the onset of glassy dynamics. Agreement improves as one moves deeper into the supercooled regime.</a:t>
            </a:r>
            <a:endParaRPr lang="en-US" sz="1200" b="0" strike="noStrike" spc="-1" dirty="0">
              <a:latin typeface="Arial"/>
            </a:endParaRPr>
          </a:p>
          <a:p>
            <a:pPr>
              <a:lnSpc>
                <a:spcPct val="100000"/>
              </a:lnSpc>
              <a:spcAft>
                <a:spcPts val="601"/>
              </a:spcAft>
              <a:buNone/>
            </a:pPr>
            <a:endParaRPr lang="en-US" sz="12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D51C9-FFF3-4BE1-81D3-259F2FDD0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FB1BFD-1115-46BE-ACF0-CDB03A6C1310}">
  <ds:schemaRefs>
    <ds:schemaRef ds:uri="http://schemas.microsoft.com/office/2006/metadata/properties"/>
    <ds:schemaRef ds:uri="http://schemas.microsoft.com/office/infopath/2007/PartnerControls"/>
    <ds:schemaRef ds:uri="56adf694-15e9-4d71-8e50-50117366a586"/>
    <ds:schemaRef ds:uri="116ee817-c198-43a2-9f4d-5f1562156b4a"/>
  </ds:schemaRefs>
</ds:datastoreItem>
</file>

<file path=customXml/itemProps3.xml><?xml version="1.0" encoding="utf-8"?>
<ds:datastoreItem xmlns:ds="http://schemas.openxmlformats.org/officeDocument/2006/customXml" ds:itemID="{75098816-DD5D-4F7E-B505-E0705C876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6276</TotalTime>
  <Words>627</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Microsoft Sans Serif</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TD</dc:creator>
  <dc:description/>
  <cp:lastModifiedBy>Macera, Felice</cp:lastModifiedBy>
  <cp:revision>290</cp:revision>
  <cp:lastPrinted>2018-03-20T12:31:18Z</cp:lastPrinted>
  <dcterms:created xsi:type="dcterms:W3CDTF">2017-10-05T17:34:54Z</dcterms:created>
  <dcterms:modified xsi:type="dcterms:W3CDTF">2024-05-15T13:47:53Z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ainsCUI">
    <vt:lpwstr>No</vt:lpwstr>
  </property>
  <property fmtid="{D5CDD505-2E9C-101B-9397-08002B2CF9AE}" pid="3" name="ContentTypeId">
    <vt:lpwstr>0x010100D686333CEA9DAB48A70A400D82EC208D</vt:lpwstr>
  </property>
  <property fmtid="{D5CDD505-2E9C-101B-9397-08002B2CF9AE}" pid="4" name="MediaServiceImageTags">
    <vt:lpwstr/>
  </property>
  <property fmtid="{D5CDD505-2E9C-101B-9397-08002B2CF9AE}" pid="5" name="Notes">
    <vt:i4>1</vt:i4>
  </property>
  <property fmtid="{D5CDD505-2E9C-101B-9397-08002B2CF9AE}" pid="6" name="PresentationFormat">
    <vt:lpwstr>Widescreen</vt:lpwstr>
  </property>
  <property fmtid="{D5CDD505-2E9C-101B-9397-08002B2CF9AE}" pid="7" name="Slides">
    <vt:i4>1</vt:i4>
  </property>
  <property fmtid="{D5CDD505-2E9C-101B-9397-08002B2CF9AE}" pid="8" name="TitusGUID">
    <vt:lpwstr>9b3d174c-23b2-471b-a915-ef0585a807c5</vt:lpwstr>
  </property>
</Properties>
</file>