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6"/>
  </p:notesMasterIdLst>
  <p:handoutMasterIdLst>
    <p:handoutMasterId r:id="rId7"/>
  </p:handoutMasterIdLst>
  <p:sldIdLst>
    <p:sldId id="387" r:id="rId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30" autoAdjust="0"/>
    <p:restoredTop sz="81633" autoAdjust="0"/>
  </p:normalViewPr>
  <p:slideViewPr>
    <p:cSldViewPr snapToGrid="0" snapToObjects="1">
      <p:cViewPr varScale="1">
        <p:scale>
          <a:sx n="63" d="100"/>
          <a:sy n="63" d="100"/>
        </p:scale>
        <p:origin x="240" y="72"/>
      </p:cViewPr>
      <p:guideLst/>
    </p:cSldViewPr>
  </p:slid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5/15/2024</a:t>
            </a:fld>
            <a:endParaRPr lang="en-US"/>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5/15/2024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latin typeface="+mn-lt"/>
              </a:rPr>
              <a:t>What Has Been Achieved: </a:t>
            </a:r>
            <a:r>
              <a:rPr lang="en-US" sz="1200" dirty="0">
                <a:solidFill>
                  <a:schemeClr val="tx1"/>
                </a:solidFill>
                <a:latin typeface="+mn-lt"/>
              </a:rPr>
              <a:t>IRG researchers have </a:t>
            </a:r>
            <a:r>
              <a:rPr lang="en-US" sz="1600" dirty="0">
                <a:solidFill>
                  <a:schemeClr val="tx1"/>
                </a:solidFill>
                <a:latin typeface="+mn-lt"/>
              </a:rPr>
              <a:t>developed a new model that allows them to </a:t>
            </a:r>
            <a:r>
              <a:rPr lang="en-US" sz="1600" dirty="0"/>
              <a:t>understand how disordered solids, such as glasses and granular materials, deform under stress. They studied three different types of disordered solids and found ways to tune each system to exhibit different degrees of strain localization.</a:t>
            </a:r>
          </a:p>
          <a:p>
            <a:endParaRPr lang="en-US" sz="1600" dirty="0"/>
          </a:p>
          <a:p>
            <a:r>
              <a:rPr lang="en-US" sz="1600" dirty="0"/>
              <a:t>The researchers developed </a:t>
            </a:r>
            <a:r>
              <a:rPr lang="en-US" sz="1600" dirty="0" err="1"/>
              <a:t>structuro</a:t>
            </a:r>
            <a:r>
              <a:rPr lang="en-US" sz="1600" dirty="0"/>
              <a:t>-elastoplastic (</a:t>
            </a:r>
            <a:r>
              <a:rPr lang="en-US" sz="1600" dirty="0" err="1"/>
              <a:t>StEP</a:t>
            </a:r>
            <a:r>
              <a:rPr lang="en-US" sz="1600" dirty="0"/>
              <a:t>) models that reduce the complex behavior of the systems to a few key microscopic features that control strain localization. These models use a machine learning-based descriptor called "softness" to represent the stability of the local structure within the materials.</a:t>
            </a:r>
          </a:p>
          <a:p>
            <a:endParaRPr lang="en-US" sz="1600" dirty="0"/>
          </a:p>
          <a:p>
            <a:r>
              <a:rPr lang="en-US" sz="1600" dirty="0"/>
              <a:t>The </a:t>
            </a:r>
            <a:r>
              <a:rPr lang="en-US" sz="1600" dirty="0" err="1"/>
              <a:t>StEP</a:t>
            </a:r>
            <a:r>
              <a:rPr lang="en-US" sz="1600" dirty="0"/>
              <a:t> models revealed that the initial structure, the near-field effect of rearrangements on local structure, and rearrangement size were responsible for the changes in ductility observed in the three systems. This work provides a new theoretical framework for understanding how strain localization in disordered solids depends on the interplay between structure, plasticity, and elasticity.</a:t>
            </a:r>
          </a:p>
          <a:p>
            <a:pPr defTabSz="914400">
              <a:defRPr sz="1400">
                <a:latin typeface="Helvetica Neue"/>
                <a:ea typeface="Helvetica Neue"/>
                <a:cs typeface="Helvetica Neue"/>
                <a:sym typeface="Helvetica Neue"/>
              </a:defRPr>
            </a:pPr>
            <a:endParaRPr lang="en-US" sz="1200" dirty="0">
              <a:solidFill>
                <a:schemeClr val="tx1"/>
              </a:solidFill>
              <a:latin typeface="+mn-lt"/>
            </a:endParaRPr>
          </a:p>
          <a:p>
            <a:r>
              <a:rPr lang="en-US" sz="1200" b="1" dirty="0">
                <a:solidFill>
                  <a:schemeClr val="tx1"/>
                </a:solidFill>
                <a:latin typeface="+mn-lt"/>
              </a:rPr>
              <a:t>Importance of the Achievement: </a:t>
            </a:r>
            <a:r>
              <a:rPr lang="en-US" sz="1600" i="0" dirty="0">
                <a:effectLst/>
                <a:latin typeface="Helvetica" pitchFamily="2" charset="0"/>
              </a:rPr>
              <a:t>Disordered solids are ubiquitous, with many useful mechanical, thermal, and optical properties, but differ in their responses to large deformations. While shaving cream is ductile, able to deform indefinitely, many disordered solids, such as window glass, are brittle. This limits applications. Empirical research has uncovered ways to improve ductility but offers little insight into their success or how to generalize to new materials. Here, we study three very different systems whose ductility is tuned differently. Previous theoretical approaches focused on interactions between plasticity with elasticity. To go further, we construct models that incorporate structure into this interplay. Our theory captures behaviors we observe experimentally and by computer simulations and yields insight into microscopic mechanisms underlying empirical strategies for tuning ductility.</a:t>
            </a:r>
          </a:p>
          <a:p>
            <a:pPr defTabSz="914400">
              <a:defRPr sz="1400">
                <a:latin typeface="Helvetica Neue"/>
                <a:ea typeface="Helvetica Neue"/>
                <a:cs typeface="Helvetica Neue"/>
                <a:sym typeface="Helvetica Neue"/>
              </a:defRPr>
            </a:pPr>
            <a:endParaRPr lang="en-US"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r>
              <a:rPr lang="en-US" sz="1200" b="1" dirty="0">
                <a:solidFill>
                  <a:schemeClr val="tx1"/>
                </a:solidFill>
                <a:latin typeface="+mn-lt"/>
              </a:rPr>
              <a:t>How is the achievement related to the IRG, and how does it help it achieve its goals? </a:t>
            </a:r>
            <a:r>
              <a:rPr lang="en-US" sz="1200" b="1" dirty="0" err="1">
                <a:solidFill>
                  <a:schemeClr val="tx1"/>
                </a:solidFill>
                <a:latin typeface="+mn-lt"/>
              </a:rPr>
              <a:t>Understs</a:t>
            </a:r>
            <a:endParaRPr lang="en-US" sz="1200" b="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endParaRPr lang="en-US"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Where the findings are published: </a:t>
            </a:r>
            <a:r>
              <a:rPr lang="en-US" b="0" i="0" dirty="0">
                <a:solidFill>
                  <a:srgbClr val="222222"/>
                </a:solidFill>
                <a:effectLst/>
                <a:highlight>
                  <a:srgbClr val="FFFFFF"/>
                </a:highlight>
                <a:latin typeface="Arial" panose="020B0604020202020204" pitchFamily="34" charset="0"/>
              </a:rPr>
              <a:t>Xiao, </a:t>
            </a:r>
            <a:r>
              <a:rPr lang="en-US" b="0" i="0" dirty="0" err="1">
                <a:solidFill>
                  <a:srgbClr val="222222"/>
                </a:solidFill>
                <a:effectLst/>
                <a:highlight>
                  <a:srgbClr val="FFFFFF"/>
                </a:highlight>
                <a:latin typeface="Arial" panose="020B0604020202020204" pitchFamily="34" charset="0"/>
              </a:rPr>
              <a:t>Hongyi</a:t>
            </a:r>
            <a:r>
              <a:rPr lang="en-US" b="0" i="0" dirty="0">
                <a:solidFill>
                  <a:srgbClr val="222222"/>
                </a:solidFill>
                <a:effectLst/>
                <a:highlight>
                  <a:srgbClr val="FFFFFF"/>
                </a:highlight>
                <a:latin typeface="Arial" panose="020B0604020202020204" pitchFamily="34" charset="0"/>
              </a:rPr>
              <a:t>, et al. "Identifying microscopic factors that influence ductility in disordered solids." </a:t>
            </a:r>
            <a:r>
              <a:rPr lang="en-US" b="0" i="1" dirty="0">
                <a:solidFill>
                  <a:srgbClr val="222222"/>
                </a:solidFill>
                <a:effectLst/>
                <a:highlight>
                  <a:srgbClr val="FFFFFF"/>
                </a:highlight>
                <a:latin typeface="Arial" panose="020B0604020202020204" pitchFamily="34" charset="0"/>
              </a:rPr>
              <a:t>Proceedings of the National Academy of Sciences</a:t>
            </a:r>
            <a:r>
              <a:rPr lang="en-US" b="0" i="0" dirty="0">
                <a:solidFill>
                  <a:srgbClr val="222222"/>
                </a:solidFill>
                <a:effectLst/>
                <a:highlight>
                  <a:srgbClr val="FFFFFF"/>
                </a:highlight>
                <a:latin typeface="Arial" panose="020B0604020202020204" pitchFamily="34" charset="0"/>
              </a:rPr>
              <a:t> 120.42 (2023): e2307552120.</a:t>
            </a:r>
            <a:endParaRPr lang="en-US" dirty="0"/>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a:p>
        </p:txBody>
      </p:sp>
    </p:spTree>
    <p:extLst>
      <p:ext uri="{BB962C8B-B14F-4D97-AF65-F5344CB8AC3E}">
        <p14:creationId xmlns:p14="http://schemas.microsoft.com/office/powerpoint/2010/main" val="248700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D55EAFC1-6677-C402-F523-AA055515E857}"/>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9B41BAF7-2C55-9AAA-EA0B-CFCEEDA335E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hcSlideMaster.Title and ContentHeader">
            <a:extLst>
              <a:ext uri="{FF2B5EF4-FFF2-40B4-BE49-F238E27FC236}">
                <a16:creationId xmlns:a16="http://schemas.microsoft.com/office/drawing/2014/main" id="{935B9966-9F10-34D3-B98C-E010585E904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3952240" y="807282"/>
            <a:ext cx="8239760"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390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0F10F7D9-9545-70EC-36A7-C1567C3AB29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5/15/2024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a:p>
        </p:txBody>
      </p:sp>
      <p:sp>
        <p:nvSpPr>
          <p:cNvPr id="5" name="hcSlideMaster.BlankHeader">
            <a:extLst>
              <a:ext uri="{FF2B5EF4-FFF2-40B4-BE49-F238E27FC236}">
                <a16:creationId xmlns:a16="http://schemas.microsoft.com/office/drawing/2014/main" id="{F41EB265-4203-FF1B-9937-8E54D3A8607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5/15/2024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59F56C-CEF7-F252-EC1B-9B65C3815178}"/>
              </a:ext>
            </a:extLst>
          </p:cNvPr>
          <p:cNvSpPr txBox="1">
            <a:spLocks/>
          </p:cNvSpPr>
          <p:nvPr/>
        </p:nvSpPr>
        <p:spPr>
          <a:xfrm>
            <a:off x="3784000" y="151087"/>
            <a:ext cx="7850611" cy="5667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C00000"/>
                </a:solidFill>
                <a:latin typeface="Arial" panose="020B0604020202020204" pitchFamily="34" charset="0"/>
                <a:cs typeface="Arial" panose="020B0604020202020204" pitchFamily="34" charset="0"/>
              </a:rPr>
              <a:t>Understanding Deformation in Disordered Materials</a:t>
            </a:r>
          </a:p>
        </p:txBody>
      </p:sp>
      <p:sp>
        <p:nvSpPr>
          <p:cNvPr id="9" name="TextBox 8">
            <a:extLst>
              <a:ext uri="{FF2B5EF4-FFF2-40B4-BE49-F238E27FC236}">
                <a16:creationId xmlns:a16="http://schemas.microsoft.com/office/drawing/2014/main" id="{7AC7D99B-1EFC-61F2-9703-F085A3591D9E}"/>
              </a:ext>
            </a:extLst>
          </p:cNvPr>
          <p:cNvSpPr txBox="1"/>
          <p:nvPr/>
        </p:nvSpPr>
        <p:spPr>
          <a:xfrm>
            <a:off x="147781" y="200554"/>
            <a:ext cx="2666780" cy="553998"/>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Penn MRSEC </a:t>
            </a:r>
          </a:p>
          <a:p>
            <a:r>
              <a:rPr lang="en-US" sz="1400" b="1" dirty="0">
                <a:latin typeface="Arial" panose="020B0604020202020204" pitchFamily="34" charset="0"/>
                <a:cs typeface="Arial" panose="020B0604020202020204" pitchFamily="34" charset="0"/>
              </a:rPr>
              <a:t>DMR-1720530</a:t>
            </a:r>
            <a:r>
              <a:rPr lang="en-US" sz="1600" b="1" dirty="0">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A3FA201F-7E38-222E-3666-0F5295187A8C}"/>
              </a:ext>
            </a:extLst>
          </p:cNvPr>
          <p:cNvSpPr txBox="1"/>
          <p:nvPr/>
        </p:nvSpPr>
        <p:spPr>
          <a:xfrm>
            <a:off x="4408840" y="862085"/>
            <a:ext cx="7850611"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Robert </a:t>
            </a:r>
            <a:r>
              <a:rPr lang="en-US" sz="1600" b="1" dirty="0" err="1">
                <a:latin typeface="Arial" panose="020B0604020202020204" pitchFamily="34" charset="0"/>
                <a:cs typeface="Arial" panose="020B0604020202020204" pitchFamily="34" charset="0"/>
              </a:rPr>
              <a:t>Riggleman</a:t>
            </a:r>
            <a:r>
              <a:rPr lang="en-US" sz="1600" b="1" dirty="0">
                <a:latin typeface="Arial" panose="020B0604020202020204" pitchFamily="34" charset="0"/>
                <a:cs typeface="Arial" panose="020B0604020202020204" pitchFamily="34" charset="0"/>
              </a:rPr>
              <a:t>, Douglas Durian and Andrea Liu, University of Pennsylvania</a:t>
            </a:r>
          </a:p>
        </p:txBody>
      </p:sp>
      <p:sp>
        <p:nvSpPr>
          <p:cNvPr id="11" name="Text Box 28">
            <a:extLst>
              <a:ext uri="{FF2B5EF4-FFF2-40B4-BE49-F238E27FC236}">
                <a16:creationId xmlns:a16="http://schemas.microsoft.com/office/drawing/2014/main" id="{497B452A-7E74-750D-1BF9-14450F9B5C39}"/>
              </a:ext>
            </a:extLst>
          </p:cNvPr>
          <p:cNvSpPr txBox="1">
            <a:spLocks noChangeArrowheads="1"/>
          </p:cNvSpPr>
          <p:nvPr/>
        </p:nvSpPr>
        <p:spPr bwMode="auto">
          <a:xfrm>
            <a:off x="126934" y="1436874"/>
            <a:ext cx="5867466" cy="4239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algn="just">
              <a:spcBef>
                <a:spcPts val="0"/>
              </a:spcBef>
              <a:spcAft>
                <a:spcPts val="0"/>
              </a:spcAft>
            </a:pPr>
            <a:r>
              <a:rPr lang="en-US" sz="1225" b="0" i="0" u="none" strike="noStrike" dirty="0">
                <a:solidFill>
                  <a:srgbClr val="000000"/>
                </a:solidFill>
                <a:effectLst/>
                <a:latin typeface="Arial" panose="020B0604020202020204" pitchFamily="34" charset="0"/>
                <a:cs typeface="Arial" panose="020B0604020202020204" pitchFamily="34" charset="0"/>
              </a:rPr>
              <a:t>Disordered particulate solids are ubiquitous in items ranging from plastic to concrete. Despite their prevalence, applications can be limited because they are often brittle. In contrast, ductile materials can be deformed smoothly and significantly without fracturing. Strategies for tuning ductility of disordered solids are empirical and system-specific. </a:t>
            </a:r>
          </a:p>
          <a:p>
            <a:pPr marL="0" marR="0" algn="just">
              <a:spcBef>
                <a:spcPts val="0"/>
              </a:spcBef>
              <a:spcAft>
                <a:spcPts val="0"/>
              </a:spcAft>
            </a:pPr>
            <a:endParaRPr lang="en-US" sz="1225" dirty="0">
              <a:solidFill>
                <a:srgbClr val="000000"/>
              </a:solidFill>
              <a:latin typeface="Arial" panose="020B0604020202020204" pitchFamily="34" charset="0"/>
              <a:cs typeface="Arial" panose="020B0604020202020204" pitchFamily="34" charset="0"/>
            </a:endParaRPr>
          </a:p>
          <a:p>
            <a:pPr marL="0" marR="0" algn="just">
              <a:spcBef>
                <a:spcPts val="0"/>
              </a:spcBef>
              <a:spcAft>
                <a:spcPts val="0"/>
              </a:spcAft>
            </a:pPr>
            <a:r>
              <a:rPr lang="en-US" sz="1225" b="1" i="0" u="none" strike="noStrike" dirty="0">
                <a:solidFill>
                  <a:srgbClr val="000000"/>
                </a:solidFill>
                <a:effectLst/>
                <a:latin typeface="Arial" panose="020B0604020202020204" pitchFamily="34" charset="0"/>
                <a:cs typeface="Arial" panose="020B0604020202020204" pitchFamily="34" charset="0"/>
              </a:rPr>
              <a:t>Liu, </a:t>
            </a:r>
            <a:r>
              <a:rPr lang="en-US" sz="1225" b="1" i="0" u="none" strike="noStrike" dirty="0" err="1">
                <a:solidFill>
                  <a:srgbClr val="000000"/>
                </a:solidFill>
                <a:effectLst/>
                <a:latin typeface="Arial" panose="020B0604020202020204" pitchFamily="34" charset="0"/>
                <a:cs typeface="Arial" panose="020B0604020202020204" pitchFamily="34" charset="0"/>
              </a:rPr>
              <a:t>Riggleman</a:t>
            </a:r>
            <a:r>
              <a:rPr lang="en-US" sz="1225" b="1" i="0" u="none" strike="noStrike" dirty="0">
                <a:solidFill>
                  <a:srgbClr val="000000"/>
                </a:solidFill>
                <a:effectLst/>
                <a:latin typeface="Arial" panose="020B0604020202020204" pitchFamily="34" charset="0"/>
                <a:cs typeface="Arial" panose="020B0604020202020204" pitchFamily="34" charset="0"/>
              </a:rPr>
              <a:t> </a:t>
            </a:r>
            <a:r>
              <a:rPr lang="en-US" sz="1225" b="0" i="0" u="none" strike="noStrike" dirty="0">
                <a:solidFill>
                  <a:srgbClr val="000000"/>
                </a:solidFill>
                <a:effectLst/>
                <a:latin typeface="Arial" panose="020B0604020202020204" pitchFamily="34" charset="0"/>
                <a:cs typeface="Arial" panose="020B0604020202020204" pitchFamily="34" charset="0"/>
              </a:rPr>
              <a:t>and </a:t>
            </a:r>
            <a:r>
              <a:rPr lang="en-US" sz="1225" b="1" i="0" u="none" strike="noStrike" dirty="0">
                <a:solidFill>
                  <a:srgbClr val="000000"/>
                </a:solidFill>
                <a:effectLst/>
                <a:latin typeface="Arial" panose="020B0604020202020204" pitchFamily="34" charset="0"/>
                <a:cs typeface="Arial" panose="020B0604020202020204" pitchFamily="34" charset="0"/>
              </a:rPr>
              <a:t>Durian</a:t>
            </a:r>
            <a:r>
              <a:rPr lang="en-US" sz="1225" b="0" i="0" u="none" strike="noStrike" dirty="0">
                <a:solidFill>
                  <a:srgbClr val="000000"/>
                </a:solidFill>
                <a:effectLst/>
                <a:latin typeface="Arial" panose="020B0604020202020204" pitchFamily="34" charset="0"/>
                <a:cs typeface="Arial" panose="020B0604020202020204" pitchFamily="34" charset="0"/>
              </a:rPr>
              <a:t> used computer simulations of atomic and polymeric glasses and laboratory experiments on granular packings to develop a general </a:t>
            </a:r>
            <a:r>
              <a:rPr lang="en-US" sz="1225" b="0" i="0" u="none" strike="noStrike" dirty="0" err="1">
                <a:solidFill>
                  <a:srgbClr val="000000"/>
                </a:solidFill>
                <a:effectLst/>
                <a:latin typeface="Arial" panose="020B0604020202020204" pitchFamily="34" charset="0"/>
                <a:cs typeface="Arial" panose="020B0604020202020204" pitchFamily="34" charset="0"/>
              </a:rPr>
              <a:t>Structuro</a:t>
            </a:r>
            <a:r>
              <a:rPr lang="en-US" sz="1225" b="0" i="0" u="none" strike="noStrike" dirty="0">
                <a:solidFill>
                  <a:srgbClr val="000000"/>
                </a:solidFill>
                <a:effectLst/>
                <a:latin typeface="Arial" panose="020B0604020202020204" pitchFamily="34" charset="0"/>
                <a:cs typeface="Arial" panose="020B0604020202020204" pitchFamily="34" charset="0"/>
              </a:rPr>
              <a:t>-</a:t>
            </a:r>
            <a:r>
              <a:rPr lang="en-US" sz="1225" b="0" i="0" u="none" strike="noStrike" dirty="0" err="1">
                <a:solidFill>
                  <a:srgbClr val="000000"/>
                </a:solidFill>
                <a:effectLst/>
                <a:latin typeface="Arial" panose="020B0604020202020204" pitchFamily="34" charset="0"/>
                <a:cs typeface="Arial" panose="020B0604020202020204" pitchFamily="34" charset="0"/>
              </a:rPr>
              <a:t>Elasto</a:t>
            </a:r>
            <a:r>
              <a:rPr lang="en-US" sz="1225" b="0" i="0" u="none" strike="noStrike" dirty="0">
                <a:solidFill>
                  <a:srgbClr val="000000"/>
                </a:solidFill>
                <a:effectLst/>
                <a:latin typeface="Arial" panose="020B0604020202020204" pitchFamily="34" charset="0"/>
                <a:cs typeface="Arial" panose="020B0604020202020204" pitchFamily="34" charset="0"/>
              </a:rPr>
              <a:t>-Plastic (</a:t>
            </a:r>
            <a:r>
              <a:rPr lang="en-US" sz="1225" b="0" i="0" u="none" strike="noStrike" dirty="0" err="1">
                <a:solidFill>
                  <a:srgbClr val="000000"/>
                </a:solidFill>
                <a:effectLst/>
                <a:latin typeface="Arial" panose="020B0604020202020204" pitchFamily="34" charset="0"/>
                <a:cs typeface="Arial" panose="020B0604020202020204" pitchFamily="34" charset="0"/>
              </a:rPr>
              <a:t>StEP</a:t>
            </a:r>
            <a:r>
              <a:rPr lang="en-US" sz="1225" b="0" i="0" u="none" strike="noStrike" dirty="0">
                <a:solidFill>
                  <a:srgbClr val="000000"/>
                </a:solidFill>
                <a:effectLst/>
                <a:latin typeface="Arial" panose="020B0604020202020204" pitchFamily="34" charset="0"/>
                <a:cs typeface="Arial" panose="020B0604020202020204" pitchFamily="34" charset="0"/>
              </a:rPr>
              <a:t>) framework for understanding large-scale deformation of disordered solids in terms of the system-specific interplay between local structure, local rearrangements and larger-scale elasticity. </a:t>
            </a:r>
          </a:p>
          <a:p>
            <a:pPr marL="0" marR="0" algn="just">
              <a:spcBef>
                <a:spcPts val="0"/>
              </a:spcBef>
              <a:spcAft>
                <a:spcPts val="0"/>
              </a:spcAft>
            </a:pPr>
            <a:r>
              <a:rPr lang="en-US" sz="1225" b="0" i="0" u="none" strike="noStrike" dirty="0">
                <a:solidFill>
                  <a:srgbClr val="000000"/>
                </a:solidFill>
                <a:effectLst/>
                <a:latin typeface="Arial" panose="020B0604020202020204" pitchFamily="34" charset="0"/>
                <a:cs typeface="Arial" panose="020B0604020202020204" pitchFamily="34" charset="0"/>
              </a:rPr>
              <a:t> </a:t>
            </a:r>
          </a:p>
          <a:p>
            <a:pPr algn="just"/>
            <a:r>
              <a:rPr lang="en-US" sz="1225" b="0" i="0" u="none" strike="noStrike" dirty="0">
                <a:solidFill>
                  <a:srgbClr val="000000"/>
                </a:solidFill>
                <a:effectLst/>
                <a:latin typeface="Arial" panose="020B0604020202020204" pitchFamily="34" charset="0"/>
                <a:cs typeface="Arial" panose="020B0604020202020204" pitchFamily="34" charset="0"/>
              </a:rPr>
              <a:t>The researchers first used known empirical strategies to tune each system to </a:t>
            </a:r>
            <a:r>
              <a:rPr lang="en-US" sz="1225" b="0" i="0" u="none" strike="noStrike" dirty="0">
                <a:effectLst/>
                <a:latin typeface="Arial" panose="020B0604020202020204" pitchFamily="34" charset="0"/>
                <a:cs typeface="Arial" panose="020B0604020202020204" pitchFamily="34" charset="0"/>
              </a:rPr>
              <a:t>tune each system to exhibit different degrees of strain localization, which is the tendency for deformation to concentrate in specific areas rather than being evenly distributed throughout the material. </a:t>
            </a:r>
            <a:r>
              <a:rPr lang="en-US" sz="1225" b="0" i="0" u="none" strike="noStrike" dirty="0">
                <a:solidFill>
                  <a:srgbClr val="000000"/>
                </a:solidFill>
                <a:effectLst/>
                <a:latin typeface="Arial" panose="020B0604020202020204" pitchFamily="34" charset="0"/>
                <a:cs typeface="Arial" panose="020B0604020202020204" pitchFamily="34" charset="0"/>
              </a:rPr>
              <a:t>Then they used a machine learning-based descriptor (‘softness’) as a key new quantity. All inputs to their model were independently measured and used to predict the stress-strain curves and the degrees of strain localization without adjustable fitting parameters. </a:t>
            </a:r>
          </a:p>
          <a:p>
            <a:pPr algn="just"/>
            <a:endParaRPr lang="en-US" sz="1225" dirty="0">
              <a:solidFill>
                <a:srgbClr val="000000"/>
              </a:solidFill>
              <a:latin typeface="Arial" panose="020B0604020202020204" pitchFamily="34" charset="0"/>
              <a:cs typeface="Arial" panose="020B0604020202020204" pitchFamily="34" charset="0"/>
            </a:endParaRPr>
          </a:p>
          <a:p>
            <a:pPr algn="just"/>
            <a:r>
              <a:rPr lang="en-US" sz="1225" b="0" i="0" u="none" strike="noStrike" dirty="0">
                <a:solidFill>
                  <a:srgbClr val="000000"/>
                </a:solidFill>
                <a:effectLst/>
                <a:latin typeface="Arial" panose="020B0604020202020204" pitchFamily="34" charset="0"/>
                <a:cs typeface="Arial" panose="020B0604020202020204" pitchFamily="34" charset="0"/>
              </a:rPr>
              <a:t>This work could lead to quantitative approaches to designing disordered materials that are more resistant to fracture, a significant advance in materials science.</a:t>
            </a:r>
          </a:p>
        </p:txBody>
      </p:sp>
      <p:sp>
        <p:nvSpPr>
          <p:cNvPr id="12" name="Text Box 34">
            <a:extLst>
              <a:ext uri="{FF2B5EF4-FFF2-40B4-BE49-F238E27FC236}">
                <a16:creationId xmlns:a16="http://schemas.microsoft.com/office/drawing/2014/main" id="{CE6048A3-AEC8-2F76-073A-A6282D051B35}"/>
              </a:ext>
            </a:extLst>
          </p:cNvPr>
          <p:cNvSpPr txBox="1">
            <a:spLocks noChangeArrowheads="1"/>
          </p:cNvSpPr>
          <p:nvPr/>
        </p:nvSpPr>
        <p:spPr bwMode="auto">
          <a:xfrm>
            <a:off x="6485206" y="4318070"/>
            <a:ext cx="544419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200" dirty="0"/>
              <a:t>Shear bands formation in different disordered solids are well-captured by our mesoscopic </a:t>
            </a:r>
            <a:r>
              <a:rPr lang="en-US" sz="1200" dirty="0" err="1"/>
              <a:t>StEP</a:t>
            </a:r>
            <a:r>
              <a:rPr lang="en-US" sz="1200" dirty="0"/>
              <a:t> model. From left to right: simulated atomic glasses (left), experimental granular packing (middle), and a simulated polymer glass (right). The particles are colored according to their local strain with darker red indicating higher strain, and the applied strain localizes in all three cases. The bottom row has the stress/strain response of the three systems measured in simulations or experiments compared to the </a:t>
            </a:r>
            <a:r>
              <a:rPr lang="en-US" sz="1200" dirty="0" err="1"/>
              <a:t>StEP</a:t>
            </a:r>
            <a:r>
              <a:rPr lang="en-US" sz="1200" dirty="0"/>
              <a:t> model for the same three systems, showing very good agreement.</a:t>
            </a:r>
          </a:p>
        </p:txBody>
      </p:sp>
      <p:sp>
        <p:nvSpPr>
          <p:cNvPr id="13" name="Rectangle 37">
            <a:extLst>
              <a:ext uri="{FF2B5EF4-FFF2-40B4-BE49-F238E27FC236}">
                <a16:creationId xmlns:a16="http://schemas.microsoft.com/office/drawing/2014/main" id="{42533880-C9A3-31C5-2550-1719D9FB82EC}"/>
              </a:ext>
            </a:extLst>
          </p:cNvPr>
          <p:cNvSpPr>
            <a:spLocks noChangeArrowheads="1"/>
          </p:cNvSpPr>
          <p:nvPr/>
        </p:nvSpPr>
        <p:spPr bwMode="auto">
          <a:xfrm>
            <a:off x="6296296" y="1603856"/>
            <a:ext cx="5759716" cy="4339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9" name="Picture 18">
            <a:extLst>
              <a:ext uri="{FF2B5EF4-FFF2-40B4-BE49-F238E27FC236}">
                <a16:creationId xmlns:a16="http://schemas.microsoft.com/office/drawing/2014/main" id="{3807BB26-4F6B-EEA1-E89E-33CFB931E873}"/>
              </a:ext>
            </a:extLst>
          </p:cNvPr>
          <p:cNvPicPr>
            <a:picLocks noChangeAspect="1"/>
          </p:cNvPicPr>
          <p:nvPr/>
        </p:nvPicPr>
        <p:blipFill>
          <a:blip r:embed="rId3"/>
          <a:stretch>
            <a:fillRect/>
          </a:stretch>
        </p:blipFill>
        <p:spPr>
          <a:xfrm rot="5400000">
            <a:off x="10076981" y="5449001"/>
            <a:ext cx="811215" cy="2088783"/>
          </a:xfrm>
          <a:prstGeom prst="rect">
            <a:avLst/>
          </a:prstGeom>
        </p:spPr>
      </p:pic>
      <p:sp>
        <p:nvSpPr>
          <p:cNvPr id="24" name="flSlide132Footer" descr="  ">
            <a:extLst>
              <a:ext uri="{FF2B5EF4-FFF2-40B4-BE49-F238E27FC236}">
                <a16:creationId xmlns:a16="http://schemas.microsoft.com/office/drawing/2014/main" id="{B923A301-1B35-76BE-D5D0-B71DB711A487}"/>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25" name="hcSlide132Header">
            <a:extLst>
              <a:ext uri="{FF2B5EF4-FFF2-40B4-BE49-F238E27FC236}">
                <a16:creationId xmlns:a16="http://schemas.microsoft.com/office/drawing/2014/main" id="{D1B9DD72-0991-8E27-8B97-CE240360EC1C}"/>
              </a:ext>
            </a:extLst>
          </p:cNvPr>
          <p:cNvSpPr txBox="1"/>
          <p:nvPr/>
        </p:nvSpPr>
        <p:spPr>
          <a:xfrm>
            <a:off x="5994400" y="0"/>
            <a:ext cx="184731" cy="369332"/>
          </a:xfrm>
          <a:prstGeom prst="rect">
            <a:avLst/>
          </a:prstGeom>
          <a:noFill/>
        </p:spPr>
        <p:txBody>
          <a:bodyPr vert="horz" wrap="none" rtlCol="0">
            <a:spAutoFit/>
          </a:bodyPr>
          <a:lstStyle/>
          <a:p>
            <a:endParaRPr lang="en-US"/>
          </a:p>
        </p:txBody>
      </p:sp>
      <p:sp>
        <p:nvSpPr>
          <p:cNvPr id="2" name="TextBox 1">
            <a:extLst>
              <a:ext uri="{FF2B5EF4-FFF2-40B4-BE49-F238E27FC236}">
                <a16:creationId xmlns:a16="http://schemas.microsoft.com/office/drawing/2014/main" id="{28E95E24-2D31-4947-DE60-5F4ACC553B59}"/>
              </a:ext>
            </a:extLst>
          </p:cNvPr>
          <p:cNvSpPr txBox="1"/>
          <p:nvPr/>
        </p:nvSpPr>
        <p:spPr>
          <a:xfrm>
            <a:off x="442532" y="5743451"/>
            <a:ext cx="5948219" cy="400110"/>
          </a:xfrm>
          <a:prstGeom prst="rect">
            <a:avLst/>
          </a:prstGeom>
          <a:noFill/>
        </p:spPr>
        <p:txBody>
          <a:bodyPr wrap="square" rtlCol="0">
            <a:spAutoFit/>
          </a:bodyPr>
          <a:lstStyle/>
          <a:p>
            <a:r>
              <a:rPr lang="en-US" sz="1000" b="0" i="0" dirty="0">
                <a:solidFill>
                  <a:srgbClr val="222222"/>
                </a:solidFill>
                <a:effectLst/>
                <a:highlight>
                  <a:srgbClr val="FFFFFF"/>
                </a:highlight>
                <a:latin typeface="Arial" panose="020B0604020202020204" pitchFamily="34" charset="0"/>
              </a:rPr>
              <a:t>Xiao, </a:t>
            </a:r>
            <a:r>
              <a:rPr lang="en-US" sz="1000" b="0" i="0" dirty="0" err="1">
                <a:solidFill>
                  <a:srgbClr val="222222"/>
                </a:solidFill>
                <a:effectLst/>
                <a:highlight>
                  <a:srgbClr val="FFFFFF"/>
                </a:highlight>
                <a:latin typeface="Arial" panose="020B0604020202020204" pitchFamily="34" charset="0"/>
              </a:rPr>
              <a:t>Hongyi</a:t>
            </a:r>
            <a:r>
              <a:rPr lang="en-US" sz="1000" b="0" i="0" dirty="0">
                <a:solidFill>
                  <a:srgbClr val="222222"/>
                </a:solidFill>
                <a:effectLst/>
                <a:highlight>
                  <a:srgbClr val="FFFFFF"/>
                </a:highlight>
                <a:latin typeface="Arial" panose="020B0604020202020204" pitchFamily="34" charset="0"/>
              </a:rPr>
              <a:t>, et al. "Identifying microscopic factors that influence ductility in disordered solids." </a:t>
            </a:r>
            <a:r>
              <a:rPr lang="en-US" sz="1000" b="0" i="1" dirty="0">
                <a:solidFill>
                  <a:srgbClr val="222222"/>
                </a:solidFill>
                <a:effectLst/>
                <a:highlight>
                  <a:srgbClr val="FFFFFF"/>
                </a:highlight>
                <a:latin typeface="Arial" panose="020B0604020202020204" pitchFamily="34" charset="0"/>
              </a:rPr>
              <a:t>Proceedings of the National Academy of Sciences</a:t>
            </a:r>
            <a:r>
              <a:rPr lang="en-US" sz="1000" b="0" i="0" dirty="0">
                <a:solidFill>
                  <a:srgbClr val="222222"/>
                </a:solidFill>
                <a:effectLst/>
                <a:highlight>
                  <a:srgbClr val="FFFFFF"/>
                </a:highlight>
                <a:latin typeface="Arial" panose="020B0604020202020204" pitchFamily="34" charset="0"/>
              </a:rPr>
              <a:t> 120.42 (2023): e2307552120.</a:t>
            </a:r>
            <a:endParaRPr lang="en-US" sz="1000" dirty="0"/>
          </a:p>
        </p:txBody>
      </p:sp>
      <p:grpSp>
        <p:nvGrpSpPr>
          <p:cNvPr id="20" name="Group 19" descr="The top row has three images showing a particle-level strain field in deformed, amorphous materials. The bottom row has the corresponding stress-strain curves for the same three systems measured and compared against the model developed in this work.">
            <a:extLst>
              <a:ext uri="{FF2B5EF4-FFF2-40B4-BE49-F238E27FC236}">
                <a16:creationId xmlns:a16="http://schemas.microsoft.com/office/drawing/2014/main" id="{0EA7D415-7C9F-CD85-2F45-3CB24E9CE543}"/>
              </a:ext>
            </a:extLst>
          </p:cNvPr>
          <p:cNvGrpSpPr/>
          <p:nvPr/>
        </p:nvGrpSpPr>
        <p:grpSpPr>
          <a:xfrm>
            <a:off x="6331239" y="1680736"/>
            <a:ext cx="5647924" cy="2511436"/>
            <a:chOff x="6343647" y="1680736"/>
            <a:chExt cx="5647924" cy="2511436"/>
          </a:xfrm>
        </p:grpSpPr>
        <p:pic>
          <p:nvPicPr>
            <p:cNvPr id="4" name="Picture 3">
              <a:extLst>
                <a:ext uri="{FF2B5EF4-FFF2-40B4-BE49-F238E27FC236}">
                  <a16:creationId xmlns:a16="http://schemas.microsoft.com/office/drawing/2014/main" id="{7B971E9D-B3A8-E2EC-E564-F153F94E8936}"/>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t="1119"/>
            <a:stretch/>
          </p:blipFill>
          <p:spPr>
            <a:xfrm>
              <a:off x="6343647" y="3046678"/>
              <a:ext cx="5647924" cy="1145494"/>
            </a:xfrm>
            <a:prstGeom prst="rect">
              <a:avLst/>
            </a:prstGeom>
          </p:spPr>
        </p:pic>
        <p:pic>
          <p:nvPicPr>
            <p:cNvPr id="7" name="Picture 6">
              <a:extLst>
                <a:ext uri="{FF2B5EF4-FFF2-40B4-BE49-F238E27FC236}">
                  <a16:creationId xmlns:a16="http://schemas.microsoft.com/office/drawing/2014/main" id="{290B4C4C-4DDB-8284-6703-87162375B02D}"/>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6839150" y="1680736"/>
              <a:ext cx="1193502" cy="1242061"/>
            </a:xfrm>
            <a:prstGeom prst="rect">
              <a:avLst/>
            </a:prstGeom>
          </p:spPr>
        </p:pic>
        <p:pic>
          <p:nvPicPr>
            <p:cNvPr id="14" name="Picture 13">
              <a:extLst>
                <a:ext uri="{FF2B5EF4-FFF2-40B4-BE49-F238E27FC236}">
                  <a16:creationId xmlns:a16="http://schemas.microsoft.com/office/drawing/2014/main" id="{B36F9C56-F77E-EE10-805E-4134E18B9887}"/>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8499892" y="1811810"/>
              <a:ext cx="1442177" cy="985175"/>
            </a:xfrm>
            <a:prstGeom prst="rect">
              <a:avLst/>
            </a:prstGeom>
          </p:spPr>
        </p:pic>
        <p:pic>
          <p:nvPicPr>
            <p:cNvPr id="16" name="Picture 15">
              <a:extLst>
                <a:ext uri="{FF2B5EF4-FFF2-40B4-BE49-F238E27FC236}">
                  <a16:creationId xmlns:a16="http://schemas.microsoft.com/office/drawing/2014/main" id="{EABD1609-322F-B3E8-785A-669377D25155}"/>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10346550" y="1680736"/>
              <a:ext cx="1503403" cy="1116249"/>
            </a:xfrm>
            <a:prstGeom prst="rect">
              <a:avLst/>
            </a:prstGeom>
          </p:spPr>
        </p:pic>
        <p:sp>
          <p:nvSpPr>
            <p:cNvPr id="3" name="Rectangle 2">
              <a:extLst>
                <a:ext uri="{FF2B5EF4-FFF2-40B4-BE49-F238E27FC236}">
                  <a16:creationId xmlns:a16="http://schemas.microsoft.com/office/drawing/2014/main" id="{89DE5B4C-26F5-674B-EE14-4EAD547F8736}"/>
                </a:ext>
              </a:extLst>
            </p:cNvPr>
            <p:cNvSpPr/>
            <p:nvPr/>
          </p:nvSpPr>
          <p:spPr>
            <a:xfrm>
              <a:off x="6699161" y="3103808"/>
              <a:ext cx="139989" cy="13522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686BE5A-20CC-5DF4-F9F8-C40780F18211}"/>
                </a:ext>
              </a:extLst>
            </p:cNvPr>
            <p:cNvSpPr/>
            <p:nvPr/>
          </p:nvSpPr>
          <p:spPr>
            <a:xfrm>
              <a:off x="8558012" y="3103808"/>
              <a:ext cx="139989" cy="13522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70228F5-C930-200E-BB28-C4782B06409D}"/>
                </a:ext>
              </a:extLst>
            </p:cNvPr>
            <p:cNvSpPr/>
            <p:nvPr/>
          </p:nvSpPr>
          <p:spPr>
            <a:xfrm>
              <a:off x="10388958" y="3103808"/>
              <a:ext cx="139989" cy="13522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B43C3B6-88EE-41BB-F988-630E5CF23BA8}"/>
                </a:ext>
              </a:extLst>
            </p:cNvPr>
            <p:cNvSpPr txBox="1"/>
            <p:nvPr/>
          </p:nvSpPr>
          <p:spPr>
            <a:xfrm>
              <a:off x="6574222" y="1826832"/>
              <a:ext cx="914400" cy="307777"/>
            </a:xfrm>
            <a:prstGeom prst="rect">
              <a:avLst/>
            </a:prstGeom>
            <a:noFill/>
          </p:spPr>
          <p:txBody>
            <a:bodyPr wrap="square" rtlCol="0">
              <a:spAutoFit/>
            </a:bodyPr>
            <a:lstStyle/>
            <a:p>
              <a:r>
                <a:rPr lang="en-US" sz="1400" dirty="0"/>
                <a:t>a)</a:t>
              </a:r>
            </a:p>
          </p:txBody>
        </p:sp>
        <p:sp>
          <p:nvSpPr>
            <p:cNvPr id="17" name="TextBox 16">
              <a:extLst>
                <a:ext uri="{FF2B5EF4-FFF2-40B4-BE49-F238E27FC236}">
                  <a16:creationId xmlns:a16="http://schemas.microsoft.com/office/drawing/2014/main" id="{9DD7AB39-9133-AF56-900B-67BE6BB6A044}"/>
                </a:ext>
              </a:extLst>
            </p:cNvPr>
            <p:cNvSpPr txBox="1"/>
            <p:nvPr/>
          </p:nvSpPr>
          <p:spPr>
            <a:xfrm>
              <a:off x="8240801" y="1811810"/>
              <a:ext cx="914400" cy="307777"/>
            </a:xfrm>
            <a:prstGeom prst="rect">
              <a:avLst/>
            </a:prstGeom>
            <a:noFill/>
          </p:spPr>
          <p:txBody>
            <a:bodyPr wrap="square" rtlCol="0">
              <a:spAutoFit/>
            </a:bodyPr>
            <a:lstStyle/>
            <a:p>
              <a:r>
                <a:rPr lang="en-US" sz="1400" dirty="0"/>
                <a:t>b)</a:t>
              </a:r>
            </a:p>
          </p:txBody>
        </p:sp>
        <p:sp>
          <p:nvSpPr>
            <p:cNvPr id="18" name="TextBox 17">
              <a:extLst>
                <a:ext uri="{FF2B5EF4-FFF2-40B4-BE49-F238E27FC236}">
                  <a16:creationId xmlns:a16="http://schemas.microsoft.com/office/drawing/2014/main" id="{5DF8B4A3-77F8-CF8D-2525-D79FF17CBB52}"/>
                </a:ext>
              </a:extLst>
            </p:cNvPr>
            <p:cNvSpPr txBox="1"/>
            <p:nvPr/>
          </p:nvSpPr>
          <p:spPr>
            <a:xfrm>
              <a:off x="10154997" y="1826832"/>
              <a:ext cx="914400" cy="307777"/>
            </a:xfrm>
            <a:prstGeom prst="rect">
              <a:avLst/>
            </a:prstGeom>
            <a:noFill/>
          </p:spPr>
          <p:txBody>
            <a:bodyPr wrap="square" rtlCol="0">
              <a:spAutoFit/>
            </a:bodyPr>
            <a:lstStyle/>
            <a:p>
              <a:r>
                <a:rPr lang="en-US" sz="1400" dirty="0"/>
                <a:t>c)</a:t>
              </a:r>
            </a:p>
          </p:txBody>
        </p:sp>
      </p:grpSp>
    </p:spTree>
    <p:extLst>
      <p:ext uri="{BB962C8B-B14F-4D97-AF65-F5344CB8AC3E}">
        <p14:creationId xmlns:p14="http://schemas.microsoft.com/office/powerpoint/2010/main" val="38660260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86333CEA9DAB48A70A400D82EC208D" ma:contentTypeVersion="18" ma:contentTypeDescription="Create a new document." ma:contentTypeScope="" ma:versionID="d3f461112a8c169e4674c39a4d0bcdf4">
  <xsd:schema xmlns:xsd="http://www.w3.org/2001/XMLSchema" xmlns:xs="http://www.w3.org/2001/XMLSchema" xmlns:p="http://schemas.microsoft.com/office/2006/metadata/properties" xmlns:ns2="56adf694-15e9-4d71-8e50-50117366a586" xmlns:ns3="116ee817-c198-43a2-9f4d-5f1562156b4a" targetNamespace="http://schemas.microsoft.com/office/2006/metadata/properties" ma:root="true" ma:fieldsID="2209be6e2faf24265a3b917de7ab5ab6" ns2:_="" ns3:_="">
    <xsd:import namespace="56adf694-15e9-4d71-8e50-50117366a586"/>
    <xsd:import namespace="116ee817-c198-43a2-9f4d-5f1562156b4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adf694-15e9-4d71-8e50-50117366a5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6d41a5f-cbfb-4323-98af-06a6a0c01619"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6ee817-c198-43a2-9f4d-5f1562156b4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1a23386-4d6a-4ef3-810b-19358b93ac17}" ma:internalName="TaxCatchAll" ma:showField="CatchAllData" ma:web="116ee817-c198-43a2-9f4d-5f1562156b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6adf694-15e9-4d71-8e50-50117366a586">
      <Terms xmlns="http://schemas.microsoft.com/office/infopath/2007/PartnerControls"/>
    </lcf76f155ced4ddcb4097134ff3c332f>
    <TaxCatchAll xmlns="116ee817-c198-43a2-9f4d-5f1562156b4a" xsi:nil="true"/>
  </documentManagement>
</p:properties>
</file>

<file path=customXml/itemProps1.xml><?xml version="1.0" encoding="utf-8"?>
<ds:datastoreItem xmlns:ds="http://schemas.openxmlformats.org/officeDocument/2006/customXml" ds:itemID="{79C6ECDC-6370-444F-A473-39DBC11B71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adf694-15e9-4d71-8e50-50117366a586"/>
    <ds:schemaRef ds:uri="116ee817-c198-43a2-9f4d-5f1562156b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DA25EA-36E1-42AA-84FD-F4F91C94AE10}">
  <ds:schemaRefs>
    <ds:schemaRef ds:uri="http://schemas.microsoft.com/sharepoint/v3/contenttype/forms"/>
  </ds:schemaRefs>
</ds:datastoreItem>
</file>

<file path=customXml/itemProps3.xml><?xml version="1.0" encoding="utf-8"?>
<ds:datastoreItem xmlns:ds="http://schemas.openxmlformats.org/officeDocument/2006/customXml" ds:itemID="{91055006-F025-46AE-9CCF-A4D8814CE86A}">
  <ds:schemaRefs>
    <ds:schemaRef ds:uri="http://schemas.microsoft.com/office/2006/metadata/properties"/>
    <ds:schemaRef ds:uri="http://schemas.microsoft.com/office/infopath/2007/PartnerControls"/>
    <ds:schemaRef ds:uri="56adf694-15e9-4d71-8e50-50117366a586"/>
    <ds:schemaRef ds:uri="116ee817-c198-43a2-9f4d-5f1562156b4a"/>
  </ds:schemaRefs>
</ds:datastoreItem>
</file>

<file path=docProps/app.xml><?xml version="1.0" encoding="utf-8"?>
<Properties xmlns="http://schemas.openxmlformats.org/officeDocument/2006/extended-properties" xmlns:vt="http://schemas.openxmlformats.org/officeDocument/2006/docPropsVTypes">
  <Template>Office Theme</Template>
  <TotalTime>3086</TotalTime>
  <Words>742</Words>
  <Application>Microsoft Office PowerPoint</Application>
  <PresentationFormat>Widescreen</PresentationFormat>
  <Paragraphs>29</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Calibri Light</vt:lpstr>
      <vt:lpstr>Helvetica</vt:lpstr>
      <vt:lpstr>Microsoft Sans Serif</vt:lpstr>
      <vt:lpstr>Sitka Subheading</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Macera, Felice</cp:lastModifiedBy>
  <cp:revision>279</cp:revision>
  <cp:lastPrinted>2018-03-20T12:31:18Z</cp:lastPrinted>
  <dcterms:created xsi:type="dcterms:W3CDTF">2017-10-05T17:34:54Z</dcterms:created>
  <dcterms:modified xsi:type="dcterms:W3CDTF">2024-05-15T13:29:33Z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9b3d174c-23b2-471b-a915-ef0585a807c5</vt:lpwstr>
  </property>
  <property fmtid="{D5CDD505-2E9C-101B-9397-08002B2CF9AE}" pid="3" name="ContainsCUI">
    <vt:lpwstr>No</vt:lpwstr>
  </property>
  <property fmtid="{D5CDD505-2E9C-101B-9397-08002B2CF9AE}" pid="4" name="ContentTypeId">
    <vt:lpwstr>0x010100D686333CEA9DAB48A70A400D82EC208D</vt:lpwstr>
  </property>
  <property fmtid="{D5CDD505-2E9C-101B-9397-08002B2CF9AE}" pid="5" name="MediaServiceImageTags">
    <vt:lpwstr/>
  </property>
</Properties>
</file>