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0" autoAdjust="0"/>
    <p:restoredTop sz="94788" autoAdjust="0"/>
  </p:normalViewPr>
  <p:slideViewPr>
    <p:cSldViewPr snapToGrid="0" snapToObjects="1">
      <p:cViewPr varScale="1">
        <p:scale>
          <a:sx n="74" d="100"/>
          <a:sy n="74" d="100"/>
        </p:scale>
        <p:origin x="672" y="60"/>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5/15/2024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What Has Been Achieved:  </a:t>
            </a:r>
            <a:r>
              <a:rPr lang="en-US" dirty="0"/>
              <a:t>IRG-3 researchers Yodh, Kikkawa, and Collings elucidate the behavior of nematic liquid crystals (NLCs) in droplets under the influence of magnetic fields. Using polarized optical microscopy and computer simulations, they observed a unique transition in the LC molecular arrangement within the droplets at a critical magnetic field strength. The molecule orientations (nematic director) switched from a deformed radial pattern to an axial pattern with a ring defect, disrupting the molecular order in a small region. This transition is fundamentally different from the well-known and </a:t>
            </a:r>
            <a:r>
              <a:rPr lang="en-US" dirty="0" err="1"/>
              <a:t>Freedericksz</a:t>
            </a:r>
            <a:r>
              <a:rPr lang="en-US" dirty="0"/>
              <a:t> transition in the flat liquid crystal layers employed in LC displays; it is influenced by the droplets' spherical shape and topological defect at drop center. The critical magnetic field strength required for the transition was found to depend on the droplet size, with smaller droplets needing stronger fields. The researchers also estimated the molecular anchoring strength at the NLC-water interface using their experimental data, providing new insights into liquid crystal droplet behavior in magnetic fields.</a:t>
            </a:r>
            <a:endParaRPr lang="en-US" sz="1200" dirty="0">
              <a:solidFill>
                <a:schemeClr val="tx1"/>
              </a:solidFill>
              <a:latin typeface="+mn-lt"/>
            </a:endParaRPr>
          </a:p>
          <a:p>
            <a:endParaRPr lang="en-US" sz="1200" b="1" dirty="0">
              <a:solidFill>
                <a:schemeClr val="tx1"/>
              </a:solidFill>
              <a:latin typeface="+mn-lt"/>
            </a:endParaRPr>
          </a:p>
          <a:p>
            <a:r>
              <a:rPr lang="en-US" sz="1200" b="1" dirty="0">
                <a:solidFill>
                  <a:schemeClr val="tx1"/>
                </a:solidFill>
                <a:latin typeface="+mn-lt"/>
              </a:rPr>
              <a:t>Importance of the Achievement: </a:t>
            </a:r>
            <a:r>
              <a:rPr lang="en-US" dirty="0"/>
              <a:t>This study provides new insights into the configurational transitions of nematic liquid crystals in  droplets subjected to applied fields. Understanding the unique transition in local molecular alignment, and the factors influencing it, contributes to fundamental knowledge about liquid crystal physics and materials science.</a:t>
            </a:r>
            <a:endParaRPr lang="en-US" sz="1200" b="1" dirty="0">
              <a:solidFill>
                <a:schemeClr val="tx1"/>
              </a:solidFill>
              <a:latin typeface="+mn-lt"/>
            </a:endParaRP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a:t>
            </a:r>
            <a:r>
              <a:rPr lang="en-US" sz="1200" b="0" dirty="0">
                <a:solidFill>
                  <a:schemeClr val="tx1"/>
                </a:solidFill>
                <a:latin typeface="+mn-lt"/>
              </a:rPr>
              <a:t> A primary goal of this IRG was to understand how to manipulate the structure of liquid crystalline materials through a variety approaches, including magnetic fields.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dirty="0">
              <a:solidFill>
                <a:schemeClr val="tx1"/>
              </a:solidFill>
              <a:latin typeface="+mn-lt"/>
            </a:endParaRPr>
          </a:p>
          <a:p>
            <a:r>
              <a:rPr lang="en-US" sz="1200" b="1" dirty="0">
                <a:solidFill>
                  <a:schemeClr val="tx1"/>
                </a:solidFill>
                <a:latin typeface="+mn-lt"/>
              </a:rPr>
              <a:t>Where the findings are published: </a:t>
            </a:r>
            <a:r>
              <a:rPr lang="en-US" sz="1200" b="0" i="0" dirty="0">
                <a:solidFill>
                  <a:srgbClr val="222222"/>
                </a:solidFill>
                <a:effectLst/>
                <a:highlight>
                  <a:srgbClr val="FFFFFF"/>
                </a:highlight>
                <a:latin typeface="Arial" panose="020B0604020202020204" pitchFamily="34" charset="0"/>
              </a:rPr>
              <a:t>Ettinger, Sophie, et al. "Magnetic-field-driven director configuration transitions in radial nematic liquid crystal droplets." </a:t>
            </a:r>
            <a:r>
              <a:rPr lang="en-US" sz="1200" b="0" i="1" dirty="0">
                <a:solidFill>
                  <a:srgbClr val="222222"/>
                </a:solidFill>
                <a:effectLst/>
                <a:highlight>
                  <a:srgbClr val="FFFFFF"/>
                </a:highlight>
                <a:latin typeface="Arial" panose="020B0604020202020204" pitchFamily="34" charset="0"/>
              </a:rPr>
              <a:t>Physical Review E</a:t>
            </a:r>
            <a:r>
              <a:rPr lang="en-US" sz="1200" b="0" i="0" dirty="0">
                <a:solidFill>
                  <a:srgbClr val="222222"/>
                </a:solidFill>
                <a:effectLst/>
                <a:highlight>
                  <a:srgbClr val="FFFFFF"/>
                </a:highlight>
                <a:latin typeface="Arial" panose="020B0604020202020204" pitchFamily="34" charset="0"/>
              </a:rPr>
              <a:t> 108.2 (2023): 024704.</a:t>
            </a:r>
            <a:endParaRPr lang="en-US" sz="1200"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219519" y="807282"/>
            <a:ext cx="8972481"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4408840" y="151087"/>
            <a:ext cx="7850611"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Penn MRSEC </a:t>
            </a:r>
          </a:p>
          <a:p>
            <a:r>
              <a:rPr lang="en-US" sz="1400" b="1" dirty="0">
                <a:latin typeface="Arial" panose="020B0604020202020204" pitchFamily="34" charset="0"/>
                <a:cs typeface="Arial" panose="020B0604020202020204" pitchFamily="34" charset="0"/>
              </a:rPr>
              <a:t>DMR-1720530</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3656608" y="852253"/>
            <a:ext cx="8648393" cy="323165"/>
          </a:xfrm>
          <a:prstGeom prst="rect">
            <a:avLst/>
          </a:prstGeom>
          <a:noFill/>
        </p:spPr>
        <p:txBody>
          <a:bodyPr wrap="none" rtlCol="0">
            <a:spAutoFit/>
          </a:bodyPr>
          <a:lstStyle/>
          <a:p>
            <a:r>
              <a:rPr lang="en-US" sz="1500" b="1" dirty="0">
                <a:latin typeface="Arial" panose="020B0604020202020204" pitchFamily="34" charset="0"/>
                <a:cs typeface="Arial" panose="020B0604020202020204" pitchFamily="34" charset="0"/>
              </a:rPr>
              <a:t>Arjun Yodh, James Kikkawa, University of Pennsylvania, Peter Collings, Swarthmore College</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21187" y="1382951"/>
            <a:ext cx="656294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200" dirty="0"/>
              <a:t>IRG-3 researchers Yodh, Kikkawa and Collings made a significant discovery about the behavior of liquid crystals (LCs) in droplets exposed to a magnetic field. LCs are unique materials that flow like liquids but also have some order (orientational order) like crystals. In this study, the researchers focused on a specific type of LC phase called a nematic. Field-induced “switching” of nematic liquid crystals (NLCs) in planar geometries is the basis of LC displays. Here, NLCs were put in spherical drops with special molecules (surfactants) on the drop surface that align the molecules, or NLC director, perpendicular to the droplet surface and force a topological hedgehog defect to form at the drop center. Field-induced switching in this case differs fundamentally from the planar cells due to confinement geometry and the topological defect.  </a:t>
            </a:r>
          </a:p>
          <a:p>
            <a:pPr algn="just"/>
            <a:endParaRPr lang="en-US" sz="1200" dirty="0"/>
          </a:p>
          <a:p>
            <a:pPr algn="just"/>
            <a:r>
              <a:rPr lang="en-US" sz="1200" dirty="0"/>
              <a:t>When a magnetic field was applied to these NLC droplets, a new transition occurred. At a critical magnetic field strength, the director configuration suddenly switched from a deformed radial pattern to an axial pattern with a ring defect. In the small region near drop center, the molecular order (director orientation) was disrupted. The researchers found that the critical magnetic field strength at which the transition occurs depends on the size of the droplets, with smaller droplets requiring stronger fields to undergo the transition. Additionally, the researchers were able to estimate the strength of the molecular anchoring at the interface between the NLC and the surrounding water using their experimental data.</a:t>
            </a:r>
          </a:p>
          <a:p>
            <a:pPr algn="just"/>
            <a:endParaRPr lang="en-US" sz="1200" dirty="0"/>
          </a:p>
          <a:p>
            <a:pPr algn="just"/>
            <a:r>
              <a:rPr lang="en-US" sz="1200" dirty="0"/>
              <a:t>This study provides new insights into the behavior of liquid crystal in droplets and magnetic fields. It could have potential applications for displays, sensors, and responsive soft materials.</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5" name="TextBox 4">
            <a:extLst>
              <a:ext uri="{FF2B5EF4-FFF2-40B4-BE49-F238E27FC236}">
                <a16:creationId xmlns:a16="http://schemas.microsoft.com/office/drawing/2014/main" id="{B2D02A53-1DA3-AF2F-56FD-610B0CF7D76E}"/>
              </a:ext>
            </a:extLst>
          </p:cNvPr>
          <p:cNvSpPr txBox="1"/>
          <p:nvPr/>
        </p:nvSpPr>
        <p:spPr>
          <a:xfrm>
            <a:off x="121187" y="5730079"/>
            <a:ext cx="6227378" cy="400110"/>
          </a:xfrm>
          <a:prstGeom prst="rect">
            <a:avLst/>
          </a:prstGeom>
          <a:noFill/>
        </p:spPr>
        <p:txBody>
          <a:bodyPr wrap="square">
            <a:spAutoFit/>
          </a:bodyPr>
          <a:lstStyle/>
          <a:p>
            <a:r>
              <a:rPr lang="en-US" sz="1000" b="0" i="0" dirty="0">
                <a:solidFill>
                  <a:srgbClr val="222222"/>
                </a:solidFill>
                <a:effectLst/>
                <a:highlight>
                  <a:srgbClr val="FFFFFF"/>
                </a:highlight>
                <a:latin typeface="Arial" panose="020B0604020202020204" pitchFamily="34" charset="0"/>
              </a:rPr>
              <a:t>Ettinger, Sophie, et al. "Magnetic-field-driven director configuration transitions in radial nematic liquid crystal droplets." </a:t>
            </a:r>
            <a:r>
              <a:rPr lang="en-US" sz="1000" b="0" i="1" dirty="0">
                <a:solidFill>
                  <a:srgbClr val="222222"/>
                </a:solidFill>
                <a:effectLst/>
                <a:highlight>
                  <a:srgbClr val="FFFFFF"/>
                </a:highlight>
                <a:latin typeface="Arial" panose="020B0604020202020204" pitchFamily="34" charset="0"/>
              </a:rPr>
              <a:t>Physical Review E</a:t>
            </a:r>
            <a:r>
              <a:rPr lang="en-US" sz="1000" b="0" i="0" dirty="0">
                <a:solidFill>
                  <a:srgbClr val="222222"/>
                </a:solidFill>
                <a:effectLst/>
                <a:highlight>
                  <a:srgbClr val="FFFFFF"/>
                </a:highlight>
                <a:latin typeface="Arial" panose="020B0604020202020204" pitchFamily="34" charset="0"/>
              </a:rPr>
              <a:t> 108.2 (2023): 024704.</a:t>
            </a:r>
            <a:endParaRPr lang="en-US" sz="1000" dirty="0"/>
          </a:p>
        </p:txBody>
      </p:sp>
      <p:sp>
        <p:nvSpPr>
          <p:cNvPr id="14" name="TextBox 13">
            <a:extLst>
              <a:ext uri="{FF2B5EF4-FFF2-40B4-BE49-F238E27FC236}">
                <a16:creationId xmlns:a16="http://schemas.microsoft.com/office/drawing/2014/main" id="{B1D8DEDA-1888-E9F2-312E-97F7A9D3C6A0}"/>
              </a:ext>
            </a:extLst>
          </p:cNvPr>
          <p:cNvSpPr txBox="1"/>
          <p:nvPr/>
        </p:nvSpPr>
        <p:spPr>
          <a:xfrm>
            <a:off x="6743170" y="4968058"/>
            <a:ext cx="5390054" cy="1323439"/>
          </a:xfrm>
          <a:prstGeom prst="rect">
            <a:avLst/>
          </a:prstGeom>
          <a:noFill/>
        </p:spPr>
        <p:txBody>
          <a:bodyPr wrap="square">
            <a:spAutoFit/>
          </a:bodyPr>
          <a:lstStyle/>
          <a:p>
            <a:pPr algn="just"/>
            <a:r>
              <a:rPr lang="en-US" sz="1000" dirty="0">
                <a:latin typeface="Arial" panose="020B0604020202020204" pitchFamily="34" charset="0"/>
                <a:cs typeface="Arial" panose="020B0604020202020204" pitchFamily="34" charset="0"/>
              </a:rPr>
              <a:t>Polarized Optical Microscopy (POM) images of three nematic liquid crystal droplets (16.6, 19.9, and 26.7 </a:t>
            </a:r>
            <a:r>
              <a:rPr lang="en-US" sz="1000" dirty="0" err="1">
                <a:latin typeface="Arial" panose="020B0604020202020204" pitchFamily="34" charset="0"/>
                <a:cs typeface="Arial" panose="020B0604020202020204" pitchFamily="34" charset="0"/>
              </a:rPr>
              <a:t>μm</a:t>
            </a:r>
            <a:r>
              <a:rPr lang="en-US" sz="1000" dirty="0">
                <a:latin typeface="Arial" panose="020B0604020202020204" pitchFamily="34" charset="0"/>
                <a:cs typeface="Arial" panose="020B0604020202020204" pitchFamily="34" charset="0"/>
              </a:rPr>
              <a:t> in radius) reveal a configuration transition at a critical magnetic field. Before the transition, droplets exhibit a deformed radial state with a point defect. After the transition, droplets adopt an axial-with-defect state, featuring a ring defect. The transition is highlighted in a magnified red circle region. Simplified schematics illustrate the defect structures before and after the transition. The magnetic field strength for each frame and the orientation of the polarizer and analyzer are indicated in the images. The text in the bottom of each image indicates the field strength in Tesla.</a:t>
            </a:r>
          </a:p>
        </p:txBody>
      </p:sp>
      <p:pic>
        <p:nvPicPr>
          <p:cNvPr id="15" name="Picture 14" descr="graphic showing Polarized Optical Microscopy images of three nematic liquid crystal droplets ">
            <a:extLst>
              <a:ext uri="{FF2B5EF4-FFF2-40B4-BE49-F238E27FC236}">
                <a16:creationId xmlns:a16="http://schemas.microsoft.com/office/drawing/2014/main" id="{234E74A1-2BDE-F195-DB2F-056488729343}"/>
              </a:ext>
            </a:extLst>
          </p:cNvPr>
          <p:cNvPicPr>
            <a:picLocks noChangeAspect="1"/>
          </p:cNvPicPr>
          <p:nvPr/>
        </p:nvPicPr>
        <p:blipFill>
          <a:blip r:embed="rId4"/>
          <a:stretch>
            <a:fillRect/>
          </a:stretch>
        </p:blipFill>
        <p:spPr>
          <a:xfrm>
            <a:off x="7136524" y="1267926"/>
            <a:ext cx="4716518" cy="3722105"/>
          </a:xfrm>
          <a:prstGeom prst="rect">
            <a:avLst/>
          </a:prstGeom>
        </p:spPr>
      </p:pic>
      <p:sp>
        <p:nvSpPr>
          <p:cNvPr id="16" name="Title 1">
            <a:extLst>
              <a:ext uri="{FF2B5EF4-FFF2-40B4-BE49-F238E27FC236}">
                <a16:creationId xmlns:a16="http://schemas.microsoft.com/office/drawing/2014/main" id="{D784BD28-3577-BE4E-B061-C3E03B2C5169}"/>
              </a:ext>
            </a:extLst>
          </p:cNvPr>
          <p:cNvSpPr txBox="1">
            <a:spLocks/>
          </p:cNvSpPr>
          <p:nvPr/>
        </p:nvSpPr>
        <p:spPr>
          <a:xfrm>
            <a:off x="3962400" y="151087"/>
            <a:ext cx="7023279" cy="56671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800" b="1" dirty="0">
                <a:solidFill>
                  <a:srgbClr val="C00000"/>
                </a:solidFill>
                <a:latin typeface="Arial" panose="020B0604020202020204" pitchFamily="34" charset="0"/>
                <a:cs typeface="Arial" panose="020B0604020202020204" pitchFamily="34" charset="0"/>
              </a:rPr>
              <a:t>New Configuration Transitions of Nematic Liquid Crystals in Drops Induced by Magnetic Fields</a:t>
            </a:r>
          </a:p>
        </p:txBody>
      </p:sp>
      <p:sp>
        <p:nvSpPr>
          <p:cNvPr id="2" name="TextBox 1">
            <a:extLst>
              <a:ext uri="{FF2B5EF4-FFF2-40B4-BE49-F238E27FC236}">
                <a16:creationId xmlns:a16="http://schemas.microsoft.com/office/drawing/2014/main" id="{5EA100CE-F789-5E1C-E70F-F11394D87A9B}"/>
              </a:ext>
            </a:extLst>
          </p:cNvPr>
          <p:cNvSpPr txBox="1"/>
          <p:nvPr/>
        </p:nvSpPr>
        <p:spPr>
          <a:xfrm>
            <a:off x="-1322614" y="166551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55006-F025-46AE-9CCF-A4D8814CE86A}">
  <ds:schemaRefs>
    <ds:schemaRef ds:uri="http://schemas.microsoft.com/office/2006/metadata/properties"/>
    <ds:schemaRef ds:uri="http://schemas.microsoft.com/office/infopath/2007/PartnerControls"/>
    <ds:schemaRef ds:uri="56adf694-15e9-4d71-8e50-50117366a586"/>
    <ds:schemaRef ds:uri="116ee817-c198-43a2-9f4d-5f1562156b4a"/>
  </ds:schemaRefs>
</ds:datastoreItem>
</file>

<file path=customXml/itemProps2.xml><?xml version="1.0" encoding="utf-8"?>
<ds:datastoreItem xmlns:ds="http://schemas.openxmlformats.org/officeDocument/2006/customXml" ds:itemID="{B5DA25EA-36E1-42AA-84FD-F4F91C94AE10}">
  <ds:schemaRefs>
    <ds:schemaRef ds:uri="http://schemas.microsoft.com/sharepoint/v3/contenttype/forms"/>
  </ds:schemaRefs>
</ds:datastoreItem>
</file>

<file path=customXml/itemProps3.xml><?xml version="1.0" encoding="utf-8"?>
<ds:datastoreItem xmlns:ds="http://schemas.openxmlformats.org/officeDocument/2006/customXml" ds:itemID="{79C6ECDC-6370-444F-A473-39DBC11B7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3193</TotalTime>
  <Words>807</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283</cp:revision>
  <cp:lastPrinted>2018-03-20T12:31:18Z</cp:lastPrinted>
  <dcterms:created xsi:type="dcterms:W3CDTF">2017-10-05T17:34:54Z</dcterms:created>
  <dcterms:modified xsi:type="dcterms:W3CDTF">2024-05-15T13:45:45Z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