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6"/>
  </p:notesMasterIdLst>
  <p:handoutMasterIdLst>
    <p:handoutMasterId r:id="rId7"/>
  </p:handoutMasterIdLst>
  <p:sldIdLst>
    <p:sldId id="387" r:id="rId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9F3EAA-8F87-F349-BC6F-092EBA720D9F}" v="3" dt="2024-05-12T18:20:33.5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08" autoAdjust="0"/>
    <p:restoredTop sz="96327" autoAdjust="0"/>
  </p:normalViewPr>
  <p:slideViewPr>
    <p:cSldViewPr snapToGrid="0" snapToObjects="1">
      <p:cViewPr>
        <p:scale>
          <a:sx n="75" d="100"/>
          <a:sy n="75" d="100"/>
        </p:scale>
        <p:origin x="420" y="144"/>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5/15/2024</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5/15/2024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solidFill>
                <a:latin typeface="+mn-lt"/>
              </a:rPr>
              <a:t>What Has Been Achieved: </a:t>
            </a:r>
            <a:r>
              <a:rPr lang="en-US" sz="2400" dirty="0"/>
              <a:t>Murray and Osuji synthesized linear and dendritic </a:t>
            </a:r>
            <a:r>
              <a:rPr lang="en-US" sz="2400" dirty="0" err="1"/>
              <a:t>promesogenic</a:t>
            </a:r>
            <a:r>
              <a:rPr lang="en-US" sz="2400" dirty="0"/>
              <a:t> ligands to incorporate nanoparticles (NPs) into a thermotropic liquid crystal (LC) matrix, creating a uniform, well-dispersed, and highly stable LC-NP hybrid system. The dendritic ligands, especially those with oligo ethylene glycol (OEG) chains, significantly enhanced the miscibility, shelf-life, and thermal stability of NPs in the LC compared to the linear ligand.</a:t>
            </a:r>
            <a:endParaRPr lang="en-US" sz="1200" dirty="0">
              <a:solidFill>
                <a:schemeClr val="tx1"/>
              </a:solidFill>
              <a:latin typeface="+mn-lt"/>
            </a:endParaRPr>
          </a:p>
          <a:p>
            <a:pPr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600" dirty="0"/>
              <a:t>This modular approach can be applied to various NPs, enabling the development of tunable optical displays and responsive materials.</a:t>
            </a:r>
            <a:endParaRPr lang="en-US" sz="12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dirty="0">
                <a:solidFill>
                  <a:schemeClr val="tx1"/>
                </a:solidFill>
                <a:latin typeface="+mn-lt"/>
              </a:rPr>
              <a:t>One of the original goals of IRG-3 DMR-1720530 “Pluperfect Nanoparticle Architectures” was to develop methods to control nanoparticle arrangements through their interactions with liquid crystals.  This paper demonstrates how integration </a:t>
            </a:r>
            <a:r>
              <a:rPr lang="en-US" sz="1200" i="0" dirty="0">
                <a:solidFill>
                  <a:schemeClr val="tx1"/>
                </a:solidFill>
                <a:latin typeface="+mn-lt"/>
              </a:rPr>
              <a:t>of </a:t>
            </a:r>
            <a:r>
              <a:rPr lang="en-US" sz="1200" i="0" dirty="0">
                <a:effectLst/>
                <a:latin typeface="Helvetica" pitchFamily="2" charset="0"/>
              </a:rPr>
              <a:t>dendritic </a:t>
            </a:r>
            <a:r>
              <a:rPr lang="en-US" sz="1200" i="0" dirty="0" err="1">
                <a:effectLst/>
                <a:latin typeface="Helvetica" pitchFamily="2" charset="0"/>
              </a:rPr>
              <a:t>promesogenic</a:t>
            </a:r>
            <a:r>
              <a:rPr lang="en-US" sz="1200" i="0" dirty="0">
                <a:effectLst/>
                <a:latin typeface="Helvetica" pitchFamily="2" charset="0"/>
              </a:rPr>
              <a:t> ligands can facilitate the formation of liquid-crystal/nanoparticle hybrid systems.</a:t>
            </a:r>
            <a:endParaRPr lang="en-US" sz="1200" i="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rPr>
              <a:t>Where the findings are published: </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Ning, Y. F., Liu, Z., Yang, S. S., Morimitsu, Y., </a:t>
            </a: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Osuji, C. O.</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Murray, C. B.</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Design of Dendritic </a:t>
            </a: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Promesogenic</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Ligands for Liquid Crystal- Nanoparticle Hybrid Systems. </a:t>
            </a:r>
            <a:r>
              <a:rPr lang="en-US" sz="1800" i="1" kern="100" dirty="0">
                <a:effectLst/>
                <a:latin typeface="Times New Roman" panose="02020603050405020304" pitchFamily="18" charset="0"/>
                <a:ea typeface="Calibri" panose="020F0502020204030204" pitchFamily="34" charset="0"/>
                <a:cs typeface="Times New Roman" panose="02020603050405020304" pitchFamily="18" charset="0"/>
              </a:rPr>
              <a:t>Chemistry of Materials</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35 (9), 3532-3544 (2023) 10.1021/acs.chemmater.3c00057\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dirty="0">
              <a:solidFill>
                <a:schemeClr val="tx1"/>
              </a:solidFill>
              <a:latin typeface="+mn-lt"/>
            </a:endParaRPr>
          </a:p>
          <a:p>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5/15/2024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5/15/2024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818375" y="151087"/>
            <a:ext cx="8025282" cy="56671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100" b="1" dirty="0">
                <a:solidFill>
                  <a:srgbClr val="C00000"/>
                </a:solidFill>
                <a:latin typeface="Arial" panose="020B0604020202020204" pitchFamily="34" charset="0"/>
                <a:cs typeface="Arial" panose="020B0604020202020204" pitchFamily="34" charset="0"/>
              </a:rPr>
              <a:t>Controlling Nanoparticle Assemblies with Dendritic Ligands</a:t>
            </a:r>
          </a:p>
        </p:txBody>
      </p:sp>
      <p:sp>
        <p:nvSpPr>
          <p:cNvPr id="10" name="TextBox 9">
            <a:extLst>
              <a:ext uri="{FF2B5EF4-FFF2-40B4-BE49-F238E27FC236}">
                <a16:creationId xmlns:a16="http://schemas.microsoft.com/office/drawing/2014/main" id="{A3FA201F-7E38-222E-3666-0F5295187A8C}"/>
              </a:ext>
            </a:extLst>
          </p:cNvPr>
          <p:cNvSpPr txBox="1"/>
          <p:nvPr/>
        </p:nvSpPr>
        <p:spPr>
          <a:xfrm>
            <a:off x="5190322" y="845156"/>
            <a:ext cx="6926896" cy="338554"/>
          </a:xfrm>
          <a:prstGeom prst="rect">
            <a:avLst/>
          </a:prstGeom>
          <a:noFill/>
        </p:spPr>
        <p:txBody>
          <a:bodyPr wrap="none" rtlCol="0">
            <a:spAutoFit/>
          </a:bodyPr>
          <a:lstStyle/>
          <a:p>
            <a:r>
              <a:rPr lang="en-US" sz="1600" b="1" dirty="0">
                <a:latin typeface="Arial" panose="020B0604020202020204" pitchFamily="34" charset="0"/>
                <a:cs typeface="Arial" panose="020B0604020202020204" pitchFamily="34" charset="0"/>
              </a:rPr>
              <a:t>Christopher Murray and </a:t>
            </a:r>
            <a:r>
              <a:rPr lang="en-US" sz="1600" b="1" dirty="0" err="1">
                <a:latin typeface="Arial" panose="020B0604020202020204" pitchFamily="34" charset="0"/>
                <a:cs typeface="Arial" panose="020B0604020202020204" pitchFamily="34" charset="0"/>
              </a:rPr>
              <a:t>Chinedum</a:t>
            </a:r>
            <a:r>
              <a:rPr lang="en-US" sz="1600" b="1" dirty="0">
                <a:latin typeface="Arial" panose="020B0604020202020204" pitchFamily="34" charset="0"/>
                <a:cs typeface="Arial" panose="020B0604020202020204" pitchFamily="34" charset="0"/>
              </a:rPr>
              <a:t> Osuji, University of Pennsylvania</a:t>
            </a: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337930" y="1183710"/>
            <a:ext cx="4974299"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1200" dirty="0"/>
              <a:t>Liquid crystals are soft materials which see frequent use in optical displays and other smart devices. This is because they can change their optical properties (such as light transmission and polarization) when an electric field is applied. This allows them to selectively block or transmit light, creating the pixels that form images on the screen. Similarly, nanoparticles are materials that can have different optical properties that depend on their size.</a:t>
            </a:r>
          </a:p>
          <a:p>
            <a:pPr algn="just" eaLnBrk="1" hangingPunct="1"/>
            <a:endParaRPr lang="en-US" sz="1200" dirty="0"/>
          </a:p>
          <a:p>
            <a:pPr algn="just" eaLnBrk="1" hangingPunct="1"/>
            <a:r>
              <a:rPr lang="en-US" sz="1200" dirty="0"/>
              <a:t>In this work, Penn researchers have developed new liquid crystal-nanoparticle hybrid systems. They have integrated specially synthesized molecules known as “dendritic </a:t>
            </a:r>
            <a:r>
              <a:rPr lang="en-US" sz="1200" dirty="0" err="1"/>
              <a:t>promesogenic</a:t>
            </a:r>
            <a:r>
              <a:rPr lang="en-US" sz="1200" dirty="0"/>
              <a:t> ligands” that can attach to the nanoparticles.</a:t>
            </a:r>
          </a:p>
          <a:p>
            <a:pPr algn="just" eaLnBrk="1" hangingPunct="1"/>
            <a:endParaRPr lang="en-US" sz="1200" dirty="0"/>
          </a:p>
          <a:p>
            <a:pPr algn="just" eaLnBrk="1" hangingPunct="1"/>
            <a:r>
              <a:rPr lang="en-US" sz="1200" dirty="0"/>
              <a:t>These dendritic ligands assist in the dynamic assembly of nanoparticles (NPs) driven by the alignment and equilibration of </a:t>
            </a:r>
            <a:r>
              <a:rPr lang="en-US" sz="1200" dirty="0" err="1"/>
              <a:t>mesogens</a:t>
            </a:r>
            <a:r>
              <a:rPr lang="en-US" sz="1200" dirty="0"/>
              <a:t>. These ligands significantly enhance the shelf-life and thermal stability of nanoparticle assemblies compared to linear ligands. Gold NPs capped with OEG-chained dendrimers remain stable in 5CB liquid crystal for 6 months at room temperature and over 10 hours at 50°C. The synthesis of dendritic ligands is highly modular and can be applied to NPs with different dimensions and properties.</a:t>
            </a:r>
          </a:p>
          <a:p>
            <a:pPr algn="just" eaLnBrk="1" hangingPunct="1"/>
            <a:endParaRPr lang="en-US" sz="1200" dirty="0"/>
          </a:p>
          <a:p>
            <a:pPr algn="just" eaLnBrk="1" hangingPunct="1"/>
            <a:r>
              <a:rPr lang="en-US" sz="1200" dirty="0"/>
              <a:t>This modular approach can be applied to various NPs, enabling the development of tunable optical displays and responsive materials.</a:t>
            </a:r>
          </a:p>
          <a:p>
            <a:pPr algn="just" eaLnBrk="1" hangingPunct="1"/>
            <a:endParaRPr lang="en-US" sz="1200" dirty="0"/>
          </a:p>
          <a:p>
            <a:pPr algn="just" eaLnBrk="1" hangingPunct="1"/>
            <a:endParaRPr lang="en-US" sz="1200" dirty="0"/>
          </a:p>
          <a:p>
            <a:pPr algn="just" eaLnBrk="1" hangingPunct="1"/>
            <a:endParaRPr lang="en-US" sz="1200" dirty="0"/>
          </a:p>
          <a:p>
            <a:pPr algn="just" eaLnBrk="1" hangingPunct="1"/>
            <a:endParaRPr lang="en-US" sz="1200" dirty="0"/>
          </a:p>
          <a:p>
            <a:pPr algn="just" eaLnBrk="1" hangingPunct="1"/>
            <a:r>
              <a:rPr lang="en-US" sz="1200" dirty="0"/>
              <a:t>  </a:t>
            </a:r>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sp>
        <p:nvSpPr>
          <p:cNvPr id="2" name="TextBox 1">
            <a:extLst>
              <a:ext uri="{FF2B5EF4-FFF2-40B4-BE49-F238E27FC236}">
                <a16:creationId xmlns:a16="http://schemas.microsoft.com/office/drawing/2014/main" id="{BBF130D6-F5B4-A1C2-7D69-44A9990ABD9B}"/>
              </a:ext>
            </a:extLst>
          </p:cNvPr>
          <p:cNvSpPr txBox="1"/>
          <p:nvPr/>
        </p:nvSpPr>
        <p:spPr>
          <a:xfrm>
            <a:off x="147781" y="200554"/>
            <a:ext cx="2666780" cy="553998"/>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Penn MRSEC </a:t>
            </a:r>
          </a:p>
          <a:p>
            <a:r>
              <a:rPr lang="en-US" sz="1400" b="1" dirty="0">
                <a:latin typeface="Arial" panose="020B0604020202020204" pitchFamily="34" charset="0"/>
                <a:cs typeface="Arial" panose="020B0604020202020204" pitchFamily="34" charset="0"/>
              </a:rPr>
              <a:t>DMR-1720530</a:t>
            </a:r>
            <a:r>
              <a:rPr lang="en-US" sz="1600" b="1" dirty="0">
                <a:latin typeface="Arial" panose="020B0604020202020204" pitchFamily="34" charset="0"/>
                <a:cs typeface="Arial" panose="020B0604020202020204" pitchFamily="34" charset="0"/>
              </a:rPr>
              <a:t>	</a:t>
            </a:r>
          </a:p>
        </p:txBody>
      </p:sp>
      <p:sp>
        <p:nvSpPr>
          <p:cNvPr id="3" name="TextBox 2">
            <a:extLst>
              <a:ext uri="{FF2B5EF4-FFF2-40B4-BE49-F238E27FC236}">
                <a16:creationId xmlns:a16="http://schemas.microsoft.com/office/drawing/2014/main" id="{2E220642-51E5-FA76-96B5-0334D3891248}"/>
              </a:ext>
            </a:extLst>
          </p:cNvPr>
          <p:cNvSpPr txBox="1"/>
          <p:nvPr/>
        </p:nvSpPr>
        <p:spPr>
          <a:xfrm>
            <a:off x="683199" y="5734586"/>
            <a:ext cx="692689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00" dirty="0">
                <a:effectLst/>
                <a:latin typeface="Times New Roman" panose="02020603050405020304" pitchFamily="18" charset="0"/>
                <a:ea typeface="Calibri" panose="020F0502020204030204" pitchFamily="34" charset="0"/>
                <a:cs typeface="Times New Roman" panose="02020603050405020304" pitchFamily="18" charset="0"/>
              </a:rPr>
              <a:t>Ning, Y. F., Liu, Z., Yang, S. S., Morimitsu, Y., </a:t>
            </a:r>
            <a:r>
              <a:rPr lang="en-US" sz="1000" b="1" kern="100" dirty="0">
                <a:effectLst/>
                <a:latin typeface="Times New Roman" panose="02020603050405020304" pitchFamily="18" charset="0"/>
                <a:ea typeface="Calibri" panose="020F0502020204030204" pitchFamily="34" charset="0"/>
                <a:cs typeface="Times New Roman" panose="02020603050405020304" pitchFamily="18" charset="0"/>
              </a:rPr>
              <a:t>Osuji, C. O.</a:t>
            </a:r>
            <a:r>
              <a:rPr lang="en-US" sz="1000" kern="1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US" sz="1000" b="1" kern="100" dirty="0">
                <a:effectLst/>
                <a:latin typeface="Times New Roman" panose="02020603050405020304" pitchFamily="18" charset="0"/>
                <a:ea typeface="Calibri" panose="020F0502020204030204" pitchFamily="34" charset="0"/>
                <a:cs typeface="Times New Roman" panose="02020603050405020304" pitchFamily="18" charset="0"/>
              </a:rPr>
              <a:t>Murray, C. B.</a:t>
            </a:r>
            <a:r>
              <a:rPr lang="en-US" sz="1000" kern="100" dirty="0">
                <a:effectLst/>
                <a:latin typeface="Times New Roman" panose="02020603050405020304" pitchFamily="18" charset="0"/>
                <a:ea typeface="Calibri" panose="020F0502020204030204" pitchFamily="34" charset="0"/>
                <a:cs typeface="Times New Roman" panose="02020603050405020304" pitchFamily="18" charset="0"/>
              </a:rPr>
              <a:t>, Design of Dendritic </a:t>
            </a:r>
            <a:r>
              <a:rPr lang="en-US" sz="1000" kern="100" dirty="0" err="1">
                <a:effectLst/>
                <a:latin typeface="Times New Roman" panose="02020603050405020304" pitchFamily="18" charset="0"/>
                <a:ea typeface="Calibri" panose="020F0502020204030204" pitchFamily="34" charset="0"/>
                <a:cs typeface="Times New Roman" panose="02020603050405020304" pitchFamily="18" charset="0"/>
              </a:rPr>
              <a:t>Promesogenic</a:t>
            </a:r>
            <a:r>
              <a:rPr lang="en-US" sz="1000" kern="100" dirty="0">
                <a:effectLst/>
                <a:latin typeface="Times New Roman" panose="02020603050405020304" pitchFamily="18" charset="0"/>
                <a:ea typeface="Calibri" panose="020F0502020204030204" pitchFamily="34" charset="0"/>
                <a:cs typeface="Times New Roman" panose="02020603050405020304" pitchFamily="18" charset="0"/>
              </a:rPr>
              <a:t> Ligands for Liquid Crystal- Nanoparticle Hybrid Systems. </a:t>
            </a:r>
            <a:r>
              <a:rPr lang="en-US" sz="1000" i="1" kern="100" dirty="0">
                <a:effectLst/>
                <a:latin typeface="Times New Roman" panose="02020603050405020304" pitchFamily="18" charset="0"/>
                <a:ea typeface="Calibri" panose="020F0502020204030204" pitchFamily="34" charset="0"/>
                <a:cs typeface="Times New Roman" panose="02020603050405020304" pitchFamily="18" charset="0"/>
              </a:rPr>
              <a:t>Chemistry of Materials</a:t>
            </a:r>
            <a:r>
              <a:rPr lang="en-US" sz="1000" kern="100" dirty="0">
                <a:effectLst/>
                <a:latin typeface="Times New Roman" panose="02020603050405020304" pitchFamily="18" charset="0"/>
                <a:ea typeface="Calibri" panose="020F0502020204030204" pitchFamily="34" charset="0"/>
                <a:cs typeface="Times New Roman" panose="02020603050405020304" pitchFamily="18" charset="0"/>
              </a:rPr>
              <a:t> 35 (9), 3532-3544 (2023) 10.1021/acs.chemmater.3c00057/</a:t>
            </a:r>
          </a:p>
        </p:txBody>
      </p:sp>
      <p:pic>
        <p:nvPicPr>
          <p:cNvPr id="1026" name="Picture 2" descr="Polarized optical microscopy images next to illustration of the proposed ligand arrangement and Dendritic Promesogenic Ligands used in the study&#10;">
            <a:extLst>
              <a:ext uri="{FF2B5EF4-FFF2-40B4-BE49-F238E27FC236}">
                <a16:creationId xmlns:a16="http://schemas.microsoft.com/office/drawing/2014/main" id="{BB384218-F496-B3BB-9802-97F7150E719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2907" y="1389186"/>
            <a:ext cx="6684311" cy="353102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C2BA3F0B-B806-C62C-6E50-40DCF4718406}"/>
              </a:ext>
            </a:extLst>
          </p:cNvPr>
          <p:cNvSpPr txBox="1"/>
          <p:nvPr/>
        </p:nvSpPr>
        <p:spPr>
          <a:xfrm>
            <a:off x="5432907" y="4944308"/>
            <a:ext cx="6573563" cy="646331"/>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(left) Polarized optical microscopy images showing that the ligands can align nanocrystal assembly, (middle) </a:t>
            </a:r>
            <a:r>
              <a:rPr lang="en-US" sz="1200" dirty="0">
                <a:solidFill>
                  <a:srgbClr val="000000"/>
                </a:solidFill>
                <a:highlight>
                  <a:srgbClr val="FFFFFF"/>
                </a:highlight>
                <a:latin typeface="Arial" panose="020B0604020202020204" pitchFamily="34" charset="0"/>
                <a:cs typeface="Arial" panose="020B0604020202020204" pitchFamily="34" charset="0"/>
              </a:rPr>
              <a:t>i</a:t>
            </a:r>
            <a:r>
              <a:rPr lang="en-US" sz="1200" b="0" i="0" dirty="0">
                <a:solidFill>
                  <a:srgbClr val="000000"/>
                </a:solidFill>
                <a:effectLst/>
                <a:highlight>
                  <a:srgbClr val="FFFFFF"/>
                </a:highlight>
                <a:latin typeface="Arial" panose="020B0604020202020204" pitchFamily="34" charset="0"/>
                <a:cs typeface="Arial" panose="020B0604020202020204" pitchFamily="34" charset="0"/>
              </a:rPr>
              <a:t>llustration of the proposed ligand arrangement, (right) Dendritic </a:t>
            </a:r>
            <a:r>
              <a:rPr lang="en-US" sz="1200" b="0" i="0" dirty="0" err="1">
                <a:solidFill>
                  <a:srgbClr val="000000"/>
                </a:solidFill>
                <a:effectLst/>
                <a:highlight>
                  <a:srgbClr val="FFFFFF"/>
                </a:highlight>
                <a:latin typeface="Arial" panose="020B0604020202020204" pitchFamily="34" charset="0"/>
                <a:cs typeface="Arial" panose="020B0604020202020204" pitchFamily="34" charset="0"/>
              </a:rPr>
              <a:t>Promesogenic</a:t>
            </a:r>
            <a:r>
              <a:rPr lang="en-US" sz="1200" b="0" i="0" dirty="0">
                <a:solidFill>
                  <a:srgbClr val="000000"/>
                </a:solidFill>
                <a:effectLst/>
                <a:highlight>
                  <a:srgbClr val="FFFFFF"/>
                </a:highlight>
                <a:latin typeface="Arial" panose="020B0604020202020204" pitchFamily="34" charset="0"/>
                <a:cs typeface="Arial" panose="020B0604020202020204" pitchFamily="34" charset="0"/>
              </a:rPr>
              <a:t> Ligands used in the study</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6adf694-15e9-4d71-8e50-50117366a586">
      <Terms xmlns="http://schemas.microsoft.com/office/infopath/2007/PartnerControls"/>
    </lcf76f155ced4ddcb4097134ff3c332f>
    <TaxCatchAll xmlns="116ee817-c198-43a2-9f4d-5f1562156b4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686333CEA9DAB48A70A400D82EC208D" ma:contentTypeVersion="18" ma:contentTypeDescription="Create a new document." ma:contentTypeScope="" ma:versionID="d3f461112a8c169e4674c39a4d0bcdf4">
  <xsd:schema xmlns:xsd="http://www.w3.org/2001/XMLSchema" xmlns:xs="http://www.w3.org/2001/XMLSchema" xmlns:p="http://schemas.microsoft.com/office/2006/metadata/properties" xmlns:ns2="56adf694-15e9-4d71-8e50-50117366a586" xmlns:ns3="116ee817-c198-43a2-9f4d-5f1562156b4a" targetNamespace="http://schemas.microsoft.com/office/2006/metadata/properties" ma:root="true" ma:fieldsID="2209be6e2faf24265a3b917de7ab5ab6" ns2:_="" ns3:_="">
    <xsd:import namespace="56adf694-15e9-4d71-8e50-50117366a586"/>
    <xsd:import namespace="116ee817-c198-43a2-9f4d-5f1562156b4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adf694-15e9-4d71-8e50-50117366a5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6d41a5f-cbfb-4323-98af-06a6a0c01619"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16ee817-c198-43a2-9f4d-5f1562156b4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1a23386-4d6a-4ef3-810b-19358b93ac17}" ma:internalName="TaxCatchAll" ma:showField="CatchAllData" ma:web="116ee817-c198-43a2-9f4d-5f1562156b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D3DA983-2D3A-4F5C-B2EB-73FEF658B29F}">
  <ds:schemaRefs>
    <ds:schemaRef ds:uri="http://www.w3.org/XML/1998/namespace"/>
    <ds:schemaRef ds:uri="http://purl.org/dc/terms/"/>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dcmitype/"/>
    <ds:schemaRef ds:uri="116ee817-c198-43a2-9f4d-5f1562156b4a"/>
    <ds:schemaRef ds:uri="56adf694-15e9-4d71-8e50-50117366a586"/>
    <ds:schemaRef ds:uri="http://purl.org/dc/elements/1.1/"/>
  </ds:schemaRefs>
</ds:datastoreItem>
</file>

<file path=customXml/itemProps2.xml><?xml version="1.0" encoding="utf-8"?>
<ds:datastoreItem xmlns:ds="http://schemas.openxmlformats.org/officeDocument/2006/customXml" ds:itemID="{72941D1A-BE3C-43CF-9538-8600C7DB0BA9}">
  <ds:schemaRefs>
    <ds:schemaRef ds:uri="http://schemas.microsoft.com/sharepoint/v3/contenttype/forms"/>
  </ds:schemaRefs>
</ds:datastoreItem>
</file>

<file path=customXml/itemProps3.xml><?xml version="1.0" encoding="utf-8"?>
<ds:datastoreItem xmlns:ds="http://schemas.openxmlformats.org/officeDocument/2006/customXml" ds:itemID="{50AD03DF-D31F-4079-AD5F-1A581273BB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adf694-15e9-4d71-8e50-50117366a586"/>
    <ds:schemaRef ds:uri="116ee817-c198-43a2-9f4d-5f1562156b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3130</TotalTime>
  <Words>584</Words>
  <Application>Microsoft Office PowerPoint</Application>
  <PresentationFormat>Widescreen</PresentationFormat>
  <Paragraphs>24</Paragraphs>
  <Slides>1</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vt:i4>
      </vt:variant>
    </vt:vector>
  </HeadingPairs>
  <TitlesOfParts>
    <vt:vector size="11" baseType="lpstr">
      <vt:lpstr>Arial</vt:lpstr>
      <vt:lpstr>Calibri</vt:lpstr>
      <vt:lpstr>Calibri Light</vt:lpstr>
      <vt:lpstr>Helvetica</vt:lpstr>
      <vt:lpstr>Helvetica Neue</vt:lpstr>
      <vt:lpstr>Microsoft Sans Serif</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Macera, Felice</cp:lastModifiedBy>
  <cp:revision>280</cp:revision>
  <cp:lastPrinted>2018-03-20T12:31:18Z</cp:lastPrinted>
  <dcterms:created xsi:type="dcterms:W3CDTF">2017-10-05T17:34:54Z</dcterms:created>
  <dcterms:modified xsi:type="dcterms:W3CDTF">2024-05-15T13:46:34Z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y fmtid="{D5CDD505-2E9C-101B-9397-08002B2CF9AE}" pid="4" name="ContentTypeId">
    <vt:lpwstr>0x010100D686333CEA9DAB48A70A400D82EC208D</vt:lpwstr>
  </property>
  <property fmtid="{D5CDD505-2E9C-101B-9397-08002B2CF9AE}" pid="5" name="MediaServiceImageTags">
    <vt:lpwstr/>
  </property>
</Properties>
</file>