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6"/>
  </p:notesMasterIdLst>
  <p:handoutMasterIdLst>
    <p:handoutMasterId r:id="rId7"/>
  </p:handoutMasterIdLst>
  <p:sldIdLst>
    <p:sldId id="387" r:id="rId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8" autoAdjust="0"/>
    <p:restoredTop sz="93673" autoAdjust="0"/>
  </p:normalViewPr>
  <p:slideViewPr>
    <p:cSldViewPr snapToGrid="0" snapToObjects="1">
      <p:cViewPr varScale="1">
        <p:scale>
          <a:sx n="122" d="100"/>
          <a:sy n="122" d="100"/>
        </p:scale>
        <p:origin x="30" y="492"/>
      </p:cViewPr>
      <p:guideLst/>
    </p:cSldViewPr>
  </p:slideViewPr>
  <p:notesTextViewPr>
    <p:cViewPr>
      <p:scale>
        <a:sx n="3" d="2"/>
        <a:sy n="3" d="2"/>
      </p:scale>
      <p:origin x="0" y="0"/>
    </p:cViewPr>
  </p:notesTextViewPr>
  <p:sorterViewPr>
    <p:cViewPr>
      <p:scale>
        <a:sx n="70" d="100"/>
        <a:sy n="70" d="100"/>
      </p:scale>
      <p:origin x="0" y="-4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cera, Felice" userId="74a33ec6-c81e-4f33-b832-00725cf96b37" providerId="ADAL" clId="{5D99A667-153E-483F-9421-F546AD900470}"/>
    <pc:docChg chg="undo custSel delSld modSld">
      <pc:chgData name="Macera, Felice" userId="74a33ec6-c81e-4f33-b832-00725cf96b37" providerId="ADAL" clId="{5D99A667-153E-483F-9421-F546AD900470}" dt="2023-05-19T20:26:26.264" v="12"/>
      <pc:docMkLst>
        <pc:docMk/>
      </pc:docMkLst>
      <pc:sldChg chg="modSp mod">
        <pc:chgData name="Macera, Felice" userId="74a33ec6-c81e-4f33-b832-00725cf96b37" providerId="ADAL" clId="{5D99A667-153E-483F-9421-F546AD900470}" dt="2023-05-19T20:26:26.264" v="12"/>
        <pc:sldMkLst>
          <pc:docMk/>
          <pc:sldMk cId="3866026037" sldId="387"/>
        </pc:sldMkLst>
        <pc:spChg chg="mod">
          <ac:chgData name="Macera, Felice" userId="74a33ec6-c81e-4f33-b832-00725cf96b37" providerId="ADAL" clId="{5D99A667-153E-483F-9421-F546AD900470}" dt="2023-05-19T20:25:35.841" v="9" actId="20577"/>
          <ac:spMkLst>
            <pc:docMk/>
            <pc:sldMk cId="3866026037" sldId="387"/>
            <ac:spMk id="6" creationId="{6F59F56C-CEF7-F252-EC1B-9B65C3815178}"/>
          </ac:spMkLst>
        </pc:spChg>
        <pc:spChg chg="mod">
          <ac:chgData name="Macera, Felice" userId="74a33ec6-c81e-4f33-b832-00725cf96b37" providerId="ADAL" clId="{5D99A667-153E-483F-9421-F546AD900470}" dt="2023-05-19T20:26:26.264" v="12"/>
          <ac:spMkLst>
            <pc:docMk/>
            <pc:sldMk cId="3866026037" sldId="387"/>
            <ac:spMk id="10" creationId="{A3FA201F-7E38-222E-3666-0F5295187A8C}"/>
          </ac:spMkLst>
        </pc:spChg>
      </pc:sldChg>
      <pc:sldChg chg="del">
        <pc:chgData name="Macera, Felice" userId="74a33ec6-c81e-4f33-b832-00725cf96b37" providerId="ADAL" clId="{5D99A667-153E-483F-9421-F546AD900470}" dt="2023-05-19T20:25:07.971" v="0" actId="2696"/>
        <pc:sldMkLst>
          <pc:docMk/>
          <pc:sldMk cId="3229456246" sldId="38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5/19/2023</a:t>
            </a:fld>
            <a:endParaRPr lang="en-US"/>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5/19/2023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doi.org/10.1021/acsnano.2c00471"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400">
              <a:defRPr sz="1400">
                <a:latin typeface="Helvetica Neue"/>
                <a:ea typeface="Helvetica Neue"/>
                <a:cs typeface="Helvetica Neue"/>
                <a:sym typeface="Helvetica Neue"/>
              </a:defRPr>
            </a:pPr>
            <a:r>
              <a:rPr lang="en-US" sz="1200" b="1" dirty="0">
                <a:solidFill>
                  <a:schemeClr val="tx1"/>
                </a:solidFill>
                <a:latin typeface="+mn-lt"/>
              </a:rPr>
              <a:t>What Has Been Achieved: </a:t>
            </a:r>
            <a:r>
              <a:rPr lang="en-US" sz="1200" dirty="0">
                <a:solidFill>
                  <a:schemeClr val="tx1"/>
                </a:solidFill>
                <a:latin typeface="+mn-lt"/>
              </a:rPr>
              <a:t>We investigate the fracture behavior of disordered polymer-infiltrated nanoparticle films (PINFs). Here, the extent of polymer confinement in PINFs was tuned over 3 orders of magnitude NPs of varying size and polymers with varying molecular weight. The results show that brittle, low molecular weight (MW) polymers can significantly toughen NP packings, and this toughening effect becomes less pronounced with increasing NP size. In contrast, high MW polymers capable of forming interchain entanglements are more effective in toughening large NP packings. Thus, we demonstrate that confinement has competing effects of polymer bridging increasing toughness and chain disentanglement decreasing toughness. </a:t>
            </a:r>
          </a:p>
          <a:p>
            <a:pPr defTabSz="914400">
              <a:defRPr sz="1400">
                <a:latin typeface="Helvetica Neue"/>
                <a:ea typeface="Helvetica Neue"/>
                <a:cs typeface="Helvetica Neue"/>
                <a:sym typeface="Helvetica Neue"/>
              </a:defRPr>
            </a:pPr>
            <a:r>
              <a:rPr lang="en-US" sz="1200" b="1" dirty="0">
                <a:solidFill>
                  <a:schemeClr val="tx1"/>
                </a:solidFill>
                <a:latin typeface="+mn-lt"/>
              </a:rPr>
              <a:t>Importance of the Achievement: </a:t>
            </a:r>
            <a:r>
              <a:rPr lang="en-US" sz="1200" dirty="0">
                <a:solidFill>
                  <a:schemeClr val="tx1"/>
                </a:solidFill>
                <a:latin typeface="+mn-lt"/>
              </a:rPr>
              <a:t>The results of this work provide insight into the fracture behavior of nanoparticle packings reinforced with confined polymers and will guide the development of mechanically robust highly-loaded polymer nanocomposites.</a:t>
            </a:r>
          </a:p>
          <a:p>
            <a:pPr marL="0" marR="0" lvl="0" indent="0" algn="l" defTabSz="914400" rtl="0" eaLnBrk="1" fontAlgn="auto" latinLnBrk="0" hangingPunct="1">
              <a:lnSpc>
                <a:spcPct val="100000"/>
              </a:lnSpc>
              <a:spcBef>
                <a:spcPts val="0"/>
              </a:spcBef>
              <a:spcAft>
                <a:spcPts val="0"/>
              </a:spcAft>
              <a:buClrTx/>
              <a:buSzTx/>
              <a:buFontTx/>
              <a:buNone/>
              <a:tabLst/>
              <a:defRPr sz="1400">
                <a:latin typeface="Helvetica Neue"/>
                <a:ea typeface="Helvetica Neue"/>
                <a:cs typeface="Helvetica Neue"/>
                <a:sym typeface="Helvetica Neue"/>
              </a:defRPr>
            </a:pPr>
            <a:r>
              <a:rPr lang="en-US" sz="1200" b="1" dirty="0">
                <a:solidFill>
                  <a:schemeClr val="tx1"/>
                </a:solidFill>
                <a:latin typeface="+mn-lt"/>
              </a:rPr>
              <a:t>How is the achievement related to the IRG, and how does it help it achieve its goals? </a:t>
            </a:r>
            <a:r>
              <a:rPr lang="en-US" sz="1200" dirty="0">
                <a:solidFill>
                  <a:schemeClr val="tx1"/>
                </a:solidFill>
                <a:latin typeface="+mn-lt"/>
              </a:rPr>
              <a:t>This work provides insight into the post-yield/fractur behavior of disordered nanoparticle packings and demonstrates a route to improve fracture toughness</a:t>
            </a:r>
          </a:p>
          <a:p>
            <a:pPr marL="0" marR="0">
              <a:spcBef>
                <a:spcPts val="200"/>
              </a:spcBef>
              <a:spcAft>
                <a:spcPts val="0"/>
              </a:spcAft>
            </a:pPr>
            <a:r>
              <a:rPr lang="en-US" sz="1200" b="1" dirty="0">
                <a:solidFill>
                  <a:schemeClr val="tx1"/>
                </a:solidFill>
                <a:latin typeface="+mn-lt"/>
              </a:rPr>
              <a:t>Where the findings are published: </a:t>
            </a:r>
            <a:r>
              <a:rPr lang="en-US" sz="1800" dirty="0">
                <a:effectLst/>
                <a:latin typeface="Avenir Next LT Pro" panose="020B0504020202020204" pitchFamily="34" charset="0"/>
                <a:ea typeface="Times New Roman" panose="02020603050405020304" pitchFamily="18" charset="0"/>
              </a:rPr>
              <a:t>Y. </a:t>
            </a:r>
            <a:r>
              <a:rPr lang="en-US" sz="1800" dirty="0" err="1">
                <a:effectLst/>
                <a:latin typeface="Avenir Next LT Pro" panose="020B0504020202020204" pitchFamily="34" charset="0"/>
                <a:ea typeface="Times New Roman" panose="02020603050405020304" pitchFamily="18" charset="0"/>
              </a:rPr>
              <a:t>Qiang</a:t>
            </a:r>
            <a:r>
              <a:rPr lang="en-US" sz="1800" dirty="0">
                <a:effectLst/>
                <a:latin typeface="Avenir Next LT Pro" panose="020B0504020202020204" pitchFamily="34" charset="0"/>
                <a:ea typeface="Times New Roman" panose="02020603050405020304" pitchFamily="18" charset="0"/>
              </a:rPr>
              <a:t>, S. Pande, D. Lee, and K.T. Turner, “The interplay of polymer bridging and entanglement in toughening polymer-infiltrated nanoparticle films,” </a:t>
            </a:r>
            <a:r>
              <a:rPr lang="en-US" sz="1800" i="1" dirty="0">
                <a:effectLst/>
                <a:latin typeface="Avenir Next LT Pro" panose="020B0504020202020204" pitchFamily="34" charset="0"/>
                <a:ea typeface="Times New Roman" panose="02020603050405020304" pitchFamily="18" charset="0"/>
              </a:rPr>
              <a:t>ACS Nano, </a:t>
            </a:r>
            <a:r>
              <a:rPr lang="en-US" sz="2800" b="0" i="0" dirty="0">
                <a:solidFill>
                  <a:srgbClr val="000000"/>
                </a:solidFill>
                <a:effectLst/>
                <a:latin typeface="Roboto" panose="02000000000000000000" pitchFamily="2" charset="0"/>
              </a:rPr>
              <a:t>16, 6372–6381</a:t>
            </a:r>
            <a:r>
              <a:rPr lang="en-US" sz="1800" dirty="0">
                <a:effectLst/>
                <a:latin typeface="Avenir Next LT Pro" panose="020B0504020202020204" pitchFamily="34" charset="0"/>
                <a:ea typeface="Times New Roman" panose="02020603050405020304" pitchFamily="18" charset="0"/>
              </a:rPr>
              <a:t> (2022). </a:t>
            </a:r>
            <a:r>
              <a:rPr lang="en-US" sz="1800" u="sng" dirty="0">
                <a:solidFill>
                  <a:srgbClr val="7F7F7F"/>
                </a:solidFill>
                <a:effectLst/>
                <a:latin typeface="Avenir Next LT Pro" panose="020B0504020202020204" pitchFamily="34" charset="0"/>
                <a:ea typeface="Times New Roman" panose="02020603050405020304" pitchFamily="18" charset="0"/>
                <a:hlinkClick r:id="rId3"/>
              </a:rPr>
              <a:t>https://doi.org/10.1021/acsnano.2c00471</a:t>
            </a:r>
            <a:r>
              <a:rPr lang="en-US" sz="1800" dirty="0">
                <a:effectLst/>
                <a:latin typeface="Avenir Next LT Pro" panose="020B05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17D0DCA-A90A-4D9A-9651-03AC7085FB63}" type="slidenum">
              <a:rPr lang="en-US" smtClean="0"/>
              <a:t>1</a:t>
            </a:fld>
            <a:endParaRPr lang="en-US"/>
          </a:p>
        </p:txBody>
      </p:sp>
    </p:spTree>
    <p:extLst>
      <p:ext uri="{BB962C8B-B14F-4D97-AF65-F5344CB8AC3E}">
        <p14:creationId xmlns:p14="http://schemas.microsoft.com/office/powerpoint/2010/main" val="2487004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D55EAFC1-6677-C402-F523-AA055515E857}"/>
              </a:ext>
            </a:extLst>
          </p:cNvPr>
          <p:cNvSpPr txBox="1"/>
          <p:nvPr userDrawn="1"/>
        </p:nvSpPr>
        <p:spPr>
          <a:xfrm>
            <a:off x="0" y="0"/>
            <a:ext cx="12192000" cy="369332"/>
          </a:xfrm>
          <a:prstGeom prst="rect">
            <a:avLst/>
          </a:prstGeom>
          <a:noFill/>
        </p:spPr>
        <p:txBody>
          <a:bodyPr vert="horz" rtlCol="0">
            <a:spAutoFit/>
          </a:bodyPr>
          <a:lstStyle/>
          <a:p>
            <a:endParaRPr lang="en-US"/>
          </a:p>
        </p:txBody>
      </p:sp>
      <p:sp>
        <p:nvSpPr>
          <p:cNvPr id="8" name="hcTitle SlideHeader">
            <a:extLst>
              <a:ext uri="{FF2B5EF4-FFF2-40B4-BE49-F238E27FC236}">
                <a16:creationId xmlns:a16="http://schemas.microsoft.com/office/drawing/2014/main" id="{9B41BAF7-2C55-9AAA-EA0B-CFCEEDA335E1}"/>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446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hcSlideMaster.Title and ContentHeader">
            <a:extLst>
              <a:ext uri="{FF2B5EF4-FFF2-40B4-BE49-F238E27FC236}">
                <a16:creationId xmlns:a16="http://schemas.microsoft.com/office/drawing/2014/main" id="{935B9966-9F10-34D3-B98C-E010585E9047}"/>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077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8390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515" y="152008"/>
            <a:ext cx="10962967" cy="566719"/>
          </a:xfrm>
        </p:spPr>
        <p:txBody>
          <a:bodyPr>
            <a:normAutofit/>
          </a:bodyPr>
          <a:lstStyle>
            <a:lvl1pPr algn="ctr">
              <a:defRPr sz="28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14514" y="1211301"/>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163799"/>
            <a:ext cx="12192000" cy="733878"/>
            <a:chOff x="0" y="6163799"/>
            <a:chExt cx="12192000" cy="733878"/>
          </a:xfrm>
        </p:grpSpPr>
        <p:sp>
          <p:nvSpPr>
            <p:cNvPr id="9" name="Rectangle 8">
              <a:extLst>
                <a:ext uri="{FF2B5EF4-FFF2-40B4-BE49-F238E27FC236}">
                  <a16:creationId xmlns:a16="http://schemas.microsoft.com/office/drawing/2014/main" id="{CB81B90C-32BC-4424-9FC3-8820F4F831FD}"/>
                </a:ext>
              </a:extLst>
            </p:cNvPr>
            <p:cNvSpPr/>
            <p:nvPr/>
          </p:nvSpPr>
          <p:spPr>
            <a:xfrm>
              <a:off x="0" y="6163799"/>
              <a:ext cx="12192000" cy="733878"/>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694" y="6201502"/>
              <a:ext cx="2445810" cy="608531"/>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1219" y="6374350"/>
              <a:ext cx="4693357" cy="369332"/>
            </a:xfrm>
            <a:prstGeom prst="rect">
              <a:avLst/>
            </a:prstGeom>
            <a:noFill/>
          </p:spPr>
          <p:txBody>
            <a:bodyPr wrap="square" lIns="91440" tIns="45720" rIns="91440" bIns="45720">
              <a:spAutoFit/>
            </a:bodyPr>
            <a:lstStyle/>
            <a:p>
              <a:pPr algn="ctr"/>
              <a:r>
                <a:rPr lang="en-US"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Where Materials Begin &amp;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50381" y="6201502"/>
              <a:ext cx="647112" cy="65072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B52E7C3-15CD-4B7F-B5C0-8618139B0E1C}" type="slidenum">
              <a:rPr lang="en-US" sz="2000" smtClean="0">
                <a:solidFill>
                  <a:schemeClr val="tx1"/>
                </a:solidFill>
              </a:rPr>
              <a:t>‹#›</a:t>
            </a:fld>
            <a:endParaRPr lang="en-US" sz="2000" dirty="0">
              <a:solidFill>
                <a:schemeClr val="tx1"/>
              </a:solidFill>
            </a:endParaRPr>
          </a:p>
        </p:txBody>
      </p:sp>
      <p:sp>
        <p:nvSpPr>
          <p:cNvPr id="15" name="TextBox 14">
            <a:extLst>
              <a:ext uri="{FF2B5EF4-FFF2-40B4-BE49-F238E27FC236}">
                <a16:creationId xmlns:a16="http://schemas.microsoft.com/office/drawing/2014/main" id="{DC6F2311-A370-47F6-8671-AADFADC6F053}"/>
              </a:ext>
            </a:extLst>
          </p:cNvPr>
          <p:cNvSpPr txBox="1"/>
          <p:nvPr userDrawn="1"/>
        </p:nvSpPr>
        <p:spPr>
          <a:xfrm>
            <a:off x="25052" y="-3562"/>
            <a:ext cx="12192000" cy="131031"/>
          </a:xfrm>
          <a:prstGeom prst="rect">
            <a:avLst/>
          </a:prstGeom>
          <a:gradFill>
            <a:gsLst>
              <a:gs pos="0">
                <a:schemeClr val="accent6"/>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00" dirty="0"/>
          </a:p>
        </p:txBody>
      </p:sp>
      <p:sp>
        <p:nvSpPr>
          <p:cNvPr id="7" name="hcSlideMaster.1_Title and ContentHeader">
            <a:extLst>
              <a:ext uri="{FF2B5EF4-FFF2-40B4-BE49-F238E27FC236}">
                <a16:creationId xmlns:a16="http://schemas.microsoft.com/office/drawing/2014/main" id="{0F10F7D9-9545-70EC-36A7-C1567C3AB29E}"/>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430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FBA00-CEC0-FF45-A57B-8470651015F1}" type="datetimeFigureOut">
              <a:rPr lang="en-US" smtClean="0"/>
              <a:t>5/19/2023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C91C77-9858-7D47-A426-16DA4062646D}" type="slidenum">
              <a:rPr lang="en-US" smtClean="0"/>
              <a:t>‹#›</a:t>
            </a:fld>
            <a:endParaRPr lang="en-US"/>
          </a:p>
        </p:txBody>
      </p:sp>
      <p:sp>
        <p:nvSpPr>
          <p:cNvPr id="5" name="hcSlideMaster.BlankHeader">
            <a:extLst>
              <a:ext uri="{FF2B5EF4-FFF2-40B4-BE49-F238E27FC236}">
                <a16:creationId xmlns:a16="http://schemas.microsoft.com/office/drawing/2014/main" id="{F41EB265-4203-FF1B-9937-8E54D3A8607C}"/>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3180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5/19/2023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F59F56C-CEF7-F252-EC1B-9B65C3815178}"/>
              </a:ext>
            </a:extLst>
          </p:cNvPr>
          <p:cNvSpPr txBox="1">
            <a:spLocks/>
          </p:cNvSpPr>
          <p:nvPr/>
        </p:nvSpPr>
        <p:spPr>
          <a:xfrm>
            <a:off x="4001358" y="124374"/>
            <a:ext cx="8292241" cy="56671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b="1" dirty="0">
                <a:solidFill>
                  <a:srgbClr val="C00000"/>
                </a:solidFill>
                <a:latin typeface="Arial" panose="020B0604020202020204" pitchFamily="34" charset="0"/>
                <a:cs typeface="Arial" panose="020B0604020202020204" pitchFamily="34" charset="0"/>
              </a:rPr>
              <a:t>Toughening Infiltrated Nanoparticle Packings:</a:t>
            </a:r>
            <a:br>
              <a:rPr lang="en-US" sz="2000" b="1" dirty="0">
                <a:solidFill>
                  <a:srgbClr val="C00000"/>
                </a:solidFill>
                <a:latin typeface="Arial" panose="020B0604020202020204" pitchFamily="34" charset="0"/>
                <a:cs typeface="Arial" panose="020B0604020202020204" pitchFamily="34" charset="0"/>
              </a:rPr>
            </a:br>
            <a:r>
              <a:rPr lang="en-US" sz="2000" b="1" dirty="0">
                <a:solidFill>
                  <a:srgbClr val="C00000"/>
                </a:solidFill>
                <a:latin typeface="Arial" panose="020B0604020202020204" pitchFamily="34" charset="0"/>
                <a:cs typeface="Arial" panose="020B0604020202020204" pitchFamily="34" charset="0"/>
              </a:rPr>
              <a:t>Role of Bridging and Entanglement</a:t>
            </a:r>
          </a:p>
        </p:txBody>
      </p:sp>
      <p:sp>
        <p:nvSpPr>
          <p:cNvPr id="10" name="TextBox 9">
            <a:extLst>
              <a:ext uri="{FF2B5EF4-FFF2-40B4-BE49-F238E27FC236}">
                <a16:creationId xmlns:a16="http://schemas.microsoft.com/office/drawing/2014/main" id="{A3FA201F-7E38-222E-3666-0F5295187A8C}"/>
              </a:ext>
            </a:extLst>
          </p:cNvPr>
          <p:cNvSpPr txBox="1"/>
          <p:nvPr/>
        </p:nvSpPr>
        <p:spPr>
          <a:xfrm>
            <a:off x="5622122" y="845156"/>
            <a:ext cx="5528116" cy="338554"/>
          </a:xfrm>
          <a:prstGeom prst="rect">
            <a:avLst/>
          </a:prstGeom>
          <a:noFill/>
        </p:spPr>
        <p:txBody>
          <a:bodyPr wrap="none" rtlCol="0">
            <a:spAutoFit/>
          </a:bodyPr>
          <a:lstStyle/>
          <a:p>
            <a:r>
              <a:rPr lang="en-US" sz="1600" b="1" dirty="0">
                <a:latin typeface="Arial" panose="020B0604020202020204" pitchFamily="34" charset="0"/>
                <a:cs typeface="Arial" panose="020B0604020202020204" pitchFamily="34" charset="0"/>
              </a:rPr>
              <a:t>Kevin Turner, </a:t>
            </a:r>
            <a:r>
              <a:rPr lang="en-US" sz="1600" b="1" dirty="0" err="1">
                <a:latin typeface="Arial" panose="020B0604020202020204" pitchFamily="34" charset="0"/>
                <a:cs typeface="Arial" panose="020B0604020202020204" pitchFamily="34" charset="0"/>
              </a:rPr>
              <a:t>Daeyeon</a:t>
            </a:r>
            <a:r>
              <a:rPr lang="en-US" sz="1600" b="1" dirty="0">
                <a:latin typeface="Arial" panose="020B0604020202020204" pitchFamily="34" charset="0"/>
                <a:cs typeface="Arial" panose="020B0604020202020204" pitchFamily="34" charset="0"/>
              </a:rPr>
              <a:t> Lee, University of Pennsylvania</a:t>
            </a:r>
          </a:p>
        </p:txBody>
      </p:sp>
      <p:sp>
        <p:nvSpPr>
          <p:cNvPr id="11" name="Text Box 28">
            <a:extLst>
              <a:ext uri="{FF2B5EF4-FFF2-40B4-BE49-F238E27FC236}">
                <a16:creationId xmlns:a16="http://schemas.microsoft.com/office/drawing/2014/main" id="{497B452A-7E74-750D-1BF9-14450F9B5C39}"/>
              </a:ext>
            </a:extLst>
          </p:cNvPr>
          <p:cNvSpPr txBox="1">
            <a:spLocks noChangeArrowheads="1"/>
          </p:cNvSpPr>
          <p:nvPr/>
        </p:nvSpPr>
        <p:spPr bwMode="auto">
          <a:xfrm>
            <a:off x="242374" y="1460980"/>
            <a:ext cx="5663125" cy="4585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285750" indent="-285750" eaLnBrk="1" hangingPunct="1">
              <a:spcBef>
                <a:spcPts val="800"/>
              </a:spcBef>
              <a:buClr>
                <a:srgbClr val="C00000"/>
              </a:buClr>
              <a:buFont typeface="Arial" panose="020B0604020202020204" pitchFamily="34" charset="0"/>
              <a:buChar char="•"/>
            </a:pPr>
            <a:r>
              <a:rPr lang="en-US" sz="1700" dirty="0"/>
              <a:t>Disordered polymer-infiltrated nanoparticle films (PINFs) have applications as multifunctional coatings and membranes and provide a platform to understand the behavior of polymers that are highly confined. </a:t>
            </a:r>
          </a:p>
          <a:p>
            <a:pPr marL="285750" indent="-285750" eaLnBrk="1" hangingPunct="1">
              <a:spcBef>
                <a:spcPts val="800"/>
              </a:spcBef>
              <a:buClr>
                <a:srgbClr val="C00000"/>
              </a:buClr>
              <a:buFont typeface="Arial" panose="020B0604020202020204" pitchFamily="34" charset="0"/>
              <a:buChar char="•"/>
            </a:pPr>
            <a:r>
              <a:rPr lang="en-US" sz="1700" dirty="0"/>
              <a:t>The role of polymer confinement on the PINF’s resistance to mechanical failure was investigated by measuring the fracture behavior of PINFs with varying nanoparticle size and molecular weight.</a:t>
            </a:r>
          </a:p>
          <a:p>
            <a:pPr marL="285750" indent="-285750" eaLnBrk="1" hangingPunct="1">
              <a:spcBef>
                <a:spcPts val="800"/>
              </a:spcBef>
              <a:buClr>
                <a:srgbClr val="C00000"/>
              </a:buClr>
              <a:buFont typeface="Arial" panose="020B0604020202020204" pitchFamily="34" charset="0"/>
              <a:buChar char="•"/>
            </a:pPr>
            <a:r>
              <a:rPr lang="en-US" sz="1700" dirty="0"/>
              <a:t>Polymer chains toughen PINFs with small nanoparticles by bridging multiple nanoparticles; in contrast, entanglement of long chains toughen PINFs with large nanoparticles.</a:t>
            </a:r>
          </a:p>
          <a:p>
            <a:pPr marL="285750" indent="-285750" eaLnBrk="1" hangingPunct="1">
              <a:spcBef>
                <a:spcPts val="800"/>
              </a:spcBef>
              <a:buClr>
                <a:srgbClr val="C00000"/>
              </a:buClr>
              <a:buFont typeface="Arial" panose="020B0604020202020204" pitchFamily="34" charset="0"/>
              <a:buChar char="•"/>
            </a:pPr>
            <a:r>
              <a:rPr lang="en-US" sz="1700" dirty="0"/>
              <a:t>These findings provide insight into the fracture behavior of nanoparticle packings with confined polymers and will guide the development nanoparticle films with improved mechanical properties</a:t>
            </a:r>
          </a:p>
        </p:txBody>
      </p:sp>
      <p:pic>
        <p:nvPicPr>
          <p:cNvPr id="19" name="Picture 18">
            <a:extLst>
              <a:ext uri="{FF2B5EF4-FFF2-40B4-BE49-F238E27FC236}">
                <a16:creationId xmlns:a16="http://schemas.microsoft.com/office/drawing/2014/main" id="{3807BB26-4F6B-EEA1-E89E-33CFB931E873}"/>
              </a:ext>
            </a:extLst>
          </p:cNvPr>
          <p:cNvPicPr>
            <a:picLocks noChangeAspect="1"/>
          </p:cNvPicPr>
          <p:nvPr/>
        </p:nvPicPr>
        <p:blipFill>
          <a:blip r:embed="rId3"/>
          <a:stretch>
            <a:fillRect/>
          </a:stretch>
        </p:blipFill>
        <p:spPr>
          <a:xfrm rot="5400000">
            <a:off x="10076981" y="5449001"/>
            <a:ext cx="811215" cy="2088783"/>
          </a:xfrm>
          <a:prstGeom prst="rect">
            <a:avLst/>
          </a:prstGeom>
        </p:spPr>
      </p:pic>
      <p:sp>
        <p:nvSpPr>
          <p:cNvPr id="24" name="flSlide132Footer" descr="  ">
            <a:extLst>
              <a:ext uri="{FF2B5EF4-FFF2-40B4-BE49-F238E27FC236}">
                <a16:creationId xmlns:a16="http://schemas.microsoft.com/office/drawing/2014/main" id="{B923A301-1B35-76BE-D5D0-B71DB711A487}"/>
              </a:ext>
            </a:extLst>
          </p:cNvPr>
          <p:cNvSpPr txBox="1"/>
          <p:nvPr/>
        </p:nvSpPr>
        <p:spPr>
          <a:xfrm>
            <a:off x="0" y="6537960"/>
            <a:ext cx="242374" cy="223138"/>
          </a:xfrm>
          <a:prstGeom prst="rect">
            <a:avLst/>
          </a:prstGeom>
          <a:noFill/>
        </p:spPr>
        <p:txBody>
          <a:bodyPr vert="horz" wrap="none" rtlCol="0">
            <a:spAutoFit/>
          </a:bodyPr>
          <a:lstStyle/>
          <a:p>
            <a:r>
              <a:rPr lang="en-US" sz="850">
                <a:solidFill>
                  <a:srgbClr val="000000"/>
                </a:solidFill>
                <a:latin typeface="Microsoft Sans Serif" panose="020B0604020202020204" pitchFamily="34" charset="0"/>
              </a:rPr>
              <a:t>  </a:t>
            </a:r>
          </a:p>
        </p:txBody>
      </p:sp>
      <p:sp>
        <p:nvSpPr>
          <p:cNvPr id="25" name="hcSlide132Header">
            <a:extLst>
              <a:ext uri="{FF2B5EF4-FFF2-40B4-BE49-F238E27FC236}">
                <a16:creationId xmlns:a16="http://schemas.microsoft.com/office/drawing/2014/main" id="{D1B9DD72-0991-8E27-8B97-CE240360EC1C}"/>
              </a:ext>
            </a:extLst>
          </p:cNvPr>
          <p:cNvSpPr txBox="1"/>
          <p:nvPr/>
        </p:nvSpPr>
        <p:spPr>
          <a:xfrm>
            <a:off x="5994400" y="0"/>
            <a:ext cx="184731" cy="369332"/>
          </a:xfrm>
          <a:prstGeom prst="rect">
            <a:avLst/>
          </a:prstGeom>
          <a:noFill/>
        </p:spPr>
        <p:txBody>
          <a:bodyPr vert="horz" wrap="none" rtlCol="0">
            <a:spAutoFit/>
          </a:bodyPr>
          <a:lstStyle/>
          <a:p>
            <a:endParaRPr lang="en-US"/>
          </a:p>
        </p:txBody>
      </p:sp>
      <p:sp>
        <p:nvSpPr>
          <p:cNvPr id="3" name="TextBox 2">
            <a:extLst>
              <a:ext uri="{FF2B5EF4-FFF2-40B4-BE49-F238E27FC236}">
                <a16:creationId xmlns:a16="http://schemas.microsoft.com/office/drawing/2014/main" id="{45DAE156-B8FB-B9BC-070C-5CAF9FA2FA3A}"/>
              </a:ext>
            </a:extLst>
          </p:cNvPr>
          <p:cNvSpPr txBox="1"/>
          <p:nvPr/>
        </p:nvSpPr>
        <p:spPr>
          <a:xfrm>
            <a:off x="147780" y="200554"/>
            <a:ext cx="2817841" cy="523220"/>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Univ. of Pennsylvania MRSEC </a:t>
            </a:r>
          </a:p>
          <a:p>
            <a:r>
              <a:rPr lang="en-US" sz="1400" b="1" dirty="0">
                <a:latin typeface="Arial" panose="020B0604020202020204" pitchFamily="34" charset="0"/>
                <a:cs typeface="Arial" panose="020B0604020202020204" pitchFamily="34" charset="0"/>
              </a:rPr>
              <a:t>DMR-1720530</a:t>
            </a:r>
            <a:endParaRPr lang="en-US" sz="1600" b="1" dirty="0">
              <a:latin typeface="Arial" panose="020B0604020202020204" pitchFamily="34" charset="0"/>
              <a:cs typeface="Arial" panose="020B0604020202020204" pitchFamily="34" charset="0"/>
            </a:endParaRPr>
          </a:p>
        </p:txBody>
      </p:sp>
      <p:pic>
        <p:nvPicPr>
          <p:cNvPr id="4" name="Picture 3" descr="A map showing that toughness changes with nanoparticle diameter and molecular weight. The highest toughness is achieved in the entanglement-dominated regime at large nanoparticle diameter and high molecular weight.">
            <a:extLst>
              <a:ext uri="{FF2B5EF4-FFF2-40B4-BE49-F238E27FC236}">
                <a16:creationId xmlns:a16="http://schemas.microsoft.com/office/drawing/2014/main" id="{3717A8DB-4C8A-42E7-C2E4-3CE3D0CF87F9}"/>
              </a:ext>
            </a:extLst>
          </p:cNvPr>
          <p:cNvPicPr>
            <a:picLocks noChangeAspect="1"/>
          </p:cNvPicPr>
          <p:nvPr/>
        </p:nvPicPr>
        <p:blipFill>
          <a:blip r:embed="rId4"/>
          <a:stretch>
            <a:fillRect/>
          </a:stretch>
        </p:blipFill>
        <p:spPr>
          <a:xfrm>
            <a:off x="5905499" y="1609725"/>
            <a:ext cx="6248699" cy="3374807"/>
          </a:xfrm>
          <a:prstGeom prst="rect">
            <a:avLst/>
          </a:prstGeom>
        </p:spPr>
      </p:pic>
      <p:sp>
        <p:nvSpPr>
          <p:cNvPr id="5" name="TextBox 4">
            <a:extLst>
              <a:ext uri="{FF2B5EF4-FFF2-40B4-BE49-F238E27FC236}">
                <a16:creationId xmlns:a16="http://schemas.microsoft.com/office/drawing/2014/main" id="{5BA51CD5-C862-0BA9-5612-A7223983F9F8}"/>
              </a:ext>
            </a:extLst>
          </p:cNvPr>
          <p:cNvSpPr txBox="1"/>
          <p:nvPr/>
        </p:nvSpPr>
        <p:spPr>
          <a:xfrm>
            <a:off x="6296175" y="5022192"/>
            <a:ext cx="5467347" cy="954107"/>
          </a:xfrm>
          <a:prstGeom prst="rect">
            <a:avLst/>
          </a:prstGeom>
          <a:noFill/>
        </p:spPr>
        <p:txBody>
          <a:bodyPr wrap="square">
            <a:spAutoFit/>
          </a:bodyPr>
          <a:lstStyle/>
          <a:p>
            <a:r>
              <a:rPr lang="en-US" sz="1400" i="1" dirty="0">
                <a:latin typeface="Arial" charset="0"/>
              </a:rPr>
              <a:t>For PINFs with small nanoparticles, bridging is the dominant toughening mechanism. In contrast, for PINFs with large nanoparticles, chain entanglement in the pores of disordered packings of nanoparticles is the main mode of toughening. </a:t>
            </a:r>
          </a:p>
        </p:txBody>
      </p:sp>
    </p:spTree>
    <p:extLst>
      <p:ext uri="{BB962C8B-B14F-4D97-AF65-F5344CB8AC3E}">
        <p14:creationId xmlns:p14="http://schemas.microsoft.com/office/powerpoint/2010/main" val="38660260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56adf694-15e9-4d71-8e50-50117366a586">
      <Terms xmlns="http://schemas.microsoft.com/office/infopath/2007/PartnerControls"/>
    </lcf76f155ced4ddcb4097134ff3c332f>
    <TaxCatchAll xmlns="116ee817-c198-43a2-9f4d-5f1562156b4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686333CEA9DAB48A70A400D82EC208D" ma:contentTypeVersion="16" ma:contentTypeDescription="Create a new document." ma:contentTypeScope="" ma:versionID="00cebeeb6c9a5c450fa276bd36afe6c6">
  <xsd:schema xmlns:xsd="http://www.w3.org/2001/XMLSchema" xmlns:xs="http://www.w3.org/2001/XMLSchema" xmlns:p="http://schemas.microsoft.com/office/2006/metadata/properties" xmlns:ns2="56adf694-15e9-4d71-8e50-50117366a586" xmlns:ns3="116ee817-c198-43a2-9f4d-5f1562156b4a" targetNamespace="http://schemas.microsoft.com/office/2006/metadata/properties" ma:root="true" ma:fieldsID="771f4b384f933df2b6a0ebf4fc1cf1e0" ns2:_="" ns3:_="">
    <xsd:import namespace="56adf694-15e9-4d71-8e50-50117366a586"/>
    <xsd:import namespace="116ee817-c198-43a2-9f4d-5f1562156b4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adf694-15e9-4d71-8e50-50117366a5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6d41a5f-cbfb-4323-98af-06a6a0c01619" ma:termSetId="09814cd3-568e-fe90-9814-8d621ff8fb84" ma:anchorId="fba54fb3-c3e1-fe81-a776-ca4b69148c4d" ma:open="true" ma:isKeyword="false">
      <xsd:complexType>
        <xsd:sequence>
          <xsd:element ref="pc:Terms" minOccurs="0" maxOccurs="1"/>
        </xsd:sequence>
      </xsd:complexType>
    </xsd:element>
    <xsd:element name="MediaServiceOCR" ma:index="22" nillable="true" ma:displayName="Extracted Text" ma:internalName="MediaServiceOCR" ma:readOnly="true">
      <xsd:simpleType>
        <xsd:restriction base="dms:Note">
          <xsd:maxLength value="255"/>
        </xsd:restriction>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16ee817-c198-43a2-9f4d-5f1562156b4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01a23386-4d6a-4ef3-810b-19358b93ac17}" ma:internalName="TaxCatchAll" ma:showField="CatchAllData" ma:web="116ee817-c198-43a2-9f4d-5f1562156b4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1055006-F025-46AE-9CCF-A4D8814CE86A}">
  <ds:schemaRefs>
    <ds:schemaRef ds:uri="http://purl.org/dc/terms/"/>
    <ds:schemaRef ds:uri="56adf694-15e9-4d71-8e50-50117366a586"/>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116ee817-c198-43a2-9f4d-5f1562156b4a"/>
    <ds:schemaRef ds:uri="http://www.w3.org/XML/1998/namespace"/>
  </ds:schemaRefs>
</ds:datastoreItem>
</file>

<file path=customXml/itemProps2.xml><?xml version="1.0" encoding="utf-8"?>
<ds:datastoreItem xmlns:ds="http://schemas.openxmlformats.org/officeDocument/2006/customXml" ds:itemID="{B5DA25EA-36E1-42AA-84FD-F4F91C94AE10}">
  <ds:schemaRefs>
    <ds:schemaRef ds:uri="http://schemas.microsoft.com/sharepoint/v3/contenttype/forms"/>
  </ds:schemaRefs>
</ds:datastoreItem>
</file>

<file path=customXml/itemProps3.xml><?xml version="1.0" encoding="utf-8"?>
<ds:datastoreItem xmlns:ds="http://schemas.openxmlformats.org/officeDocument/2006/customXml" ds:itemID="{1E05381D-26A6-4B16-8695-9F4587F9A6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adf694-15e9-4d71-8e50-50117366a586"/>
    <ds:schemaRef ds:uri="116ee817-c198-43a2-9f4d-5f1562156b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3185</TotalTime>
  <Words>427</Words>
  <Application>Microsoft Office PowerPoint</Application>
  <PresentationFormat>Widescreen</PresentationFormat>
  <Paragraphs>15</Paragraphs>
  <Slides>1</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vt:i4>
      </vt:variant>
    </vt:vector>
  </HeadingPairs>
  <TitlesOfParts>
    <vt:vector size="11" baseType="lpstr">
      <vt:lpstr>Arial</vt:lpstr>
      <vt:lpstr>Avenir Next LT Pro</vt:lpstr>
      <vt:lpstr>Calibri</vt:lpstr>
      <vt:lpstr>Calibri Light</vt:lpstr>
      <vt:lpstr>Microsoft Sans Serif</vt:lpstr>
      <vt:lpstr>Roboto</vt:lpstr>
      <vt:lpstr>Sitka Subheading</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Macera, Felice</cp:lastModifiedBy>
  <cp:revision>278</cp:revision>
  <cp:lastPrinted>2018-03-20T12:31:18Z</cp:lastPrinted>
  <dcterms:created xsi:type="dcterms:W3CDTF">2017-10-05T17:34:54Z</dcterms:created>
  <dcterms:modified xsi:type="dcterms:W3CDTF">2023-05-19T20:26:34Z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9b3d174c-23b2-471b-a915-ef0585a807c5</vt:lpwstr>
  </property>
  <property fmtid="{D5CDD505-2E9C-101B-9397-08002B2CF9AE}" pid="3" name="ContainsCUI">
    <vt:lpwstr>No</vt:lpwstr>
  </property>
  <property fmtid="{D5CDD505-2E9C-101B-9397-08002B2CF9AE}" pid="4" name="ContentTypeId">
    <vt:lpwstr>0x010100D686333CEA9DAB48A70A400D82EC208D</vt:lpwstr>
  </property>
  <property fmtid="{D5CDD505-2E9C-101B-9397-08002B2CF9AE}" pid="5" name="MediaServiceImageTags">
    <vt:lpwstr/>
  </property>
</Properties>
</file>