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93673" autoAdjust="0"/>
  </p:normalViewPr>
  <p:slideViewPr>
    <p:cSldViewPr snapToGrid="0" snapToObjects="1">
      <p:cViewPr varScale="1">
        <p:scale>
          <a:sx n="122" d="100"/>
          <a:sy n="122" d="100"/>
        </p:scale>
        <p:origin x="30" y="49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era, Felice" userId="74a33ec6-c81e-4f33-b832-00725cf96b37" providerId="ADAL" clId="{5D99A667-153E-483F-9421-F546AD900470}"/>
    <pc:docChg chg="undo custSel delSld modSld">
      <pc:chgData name="Macera, Felice" userId="74a33ec6-c81e-4f33-b832-00725cf96b37" providerId="ADAL" clId="{5D99A667-153E-483F-9421-F546AD900470}" dt="2023-05-19T20:26:26.264" v="12"/>
      <pc:docMkLst>
        <pc:docMk/>
      </pc:docMkLst>
      <pc:sldChg chg="modSp mod">
        <pc:chgData name="Macera, Felice" userId="74a33ec6-c81e-4f33-b832-00725cf96b37" providerId="ADAL" clId="{5D99A667-153E-483F-9421-F546AD900470}" dt="2023-05-19T20:26:26.264" v="12"/>
        <pc:sldMkLst>
          <pc:docMk/>
          <pc:sldMk cId="3866026037" sldId="387"/>
        </pc:sldMkLst>
        <pc:spChg chg="mod">
          <ac:chgData name="Macera, Felice" userId="74a33ec6-c81e-4f33-b832-00725cf96b37" providerId="ADAL" clId="{5D99A667-153E-483F-9421-F546AD900470}" dt="2023-05-19T20:25:35.841" v="9" actId="20577"/>
          <ac:spMkLst>
            <pc:docMk/>
            <pc:sldMk cId="3866026037" sldId="387"/>
            <ac:spMk id="6" creationId="{6F59F56C-CEF7-F252-EC1B-9B65C3815178}"/>
          </ac:spMkLst>
        </pc:spChg>
        <pc:spChg chg="mod">
          <ac:chgData name="Macera, Felice" userId="74a33ec6-c81e-4f33-b832-00725cf96b37" providerId="ADAL" clId="{5D99A667-153E-483F-9421-F546AD900470}" dt="2023-05-19T20:26:26.264" v="12"/>
          <ac:spMkLst>
            <pc:docMk/>
            <pc:sldMk cId="3866026037" sldId="387"/>
            <ac:spMk id="10" creationId="{A3FA201F-7E38-222E-3666-0F5295187A8C}"/>
          </ac:spMkLst>
        </pc:spChg>
      </pc:sldChg>
      <pc:sldChg chg="del">
        <pc:chgData name="Macera, Felice" userId="74a33ec6-c81e-4f33-b832-00725cf96b37" providerId="ADAL" clId="{5D99A667-153E-483F-9421-F546AD900470}" dt="2023-05-19T20:25:07.971" v="0" actId="2696"/>
        <pc:sldMkLst>
          <pc:docMk/>
          <pc:sldMk cId="3229456246" sldId="3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5/19/2023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i.org/10.1021/acsnano.2c00471"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We investigate the fracture behavior of disordered polymer-infiltrated nanoparticle films (PINFs). Here, the extent of polymer confinement in PINFs was tuned over 3 orders of magnitude NPs of varying size and polymers with varying molecular weight. The results show that brittle, low molecular weight (MW) polymers can significantly toughen NP packings, and this toughening effect becomes less pronounced with increasing NP size. In contrast, high MW polymers capable of forming interchain entanglements are more effective in toughening large NP packings. Thus, we demonstrate that confinement has competing effects of polymer bridging increasing toughness and chain disentanglement decreasing toughness. </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The results of this work provide insight into the fracture behavior of nanoparticle packings reinforced with confined polymers and will guide the development of mechanically robust highly-loaded polymer nanocomposites.</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This work provides insight into the post-yield/fractur behavior of disordered nanoparticle packings and demonstrates a route to improve fracture toughness</a:t>
            </a:r>
          </a:p>
          <a:p>
            <a:pPr marL="0" marR="0">
              <a:spcBef>
                <a:spcPts val="200"/>
              </a:spcBef>
              <a:spcAft>
                <a:spcPts val="0"/>
              </a:spcAft>
            </a:pPr>
            <a:r>
              <a:rPr lang="en-US" sz="1200" b="1" dirty="0">
                <a:solidFill>
                  <a:schemeClr val="tx1"/>
                </a:solidFill>
                <a:latin typeface="+mn-lt"/>
              </a:rPr>
              <a:t>Where the findings are published: </a:t>
            </a:r>
            <a:r>
              <a:rPr lang="en-US" sz="1800" dirty="0">
                <a:effectLst/>
                <a:latin typeface="Avenir Next LT Pro" panose="020B0504020202020204" pitchFamily="34" charset="0"/>
                <a:ea typeface="Times New Roman" panose="02020603050405020304" pitchFamily="18" charset="0"/>
              </a:rPr>
              <a:t>Y. </a:t>
            </a:r>
            <a:r>
              <a:rPr lang="en-US" sz="1800" dirty="0" err="1">
                <a:effectLst/>
                <a:latin typeface="Avenir Next LT Pro" panose="020B0504020202020204" pitchFamily="34" charset="0"/>
                <a:ea typeface="Times New Roman" panose="02020603050405020304" pitchFamily="18" charset="0"/>
              </a:rPr>
              <a:t>Qiang</a:t>
            </a:r>
            <a:r>
              <a:rPr lang="en-US" sz="1800" dirty="0">
                <a:effectLst/>
                <a:latin typeface="Avenir Next LT Pro" panose="020B0504020202020204" pitchFamily="34" charset="0"/>
                <a:ea typeface="Times New Roman" panose="02020603050405020304" pitchFamily="18" charset="0"/>
              </a:rPr>
              <a:t>, S. Pande, D. Lee, and K.T. Turner, “The interplay of polymer bridging and entanglement in toughening polymer-infiltrated nanoparticle films,” </a:t>
            </a:r>
            <a:r>
              <a:rPr lang="en-US" sz="1800" i="1" dirty="0">
                <a:effectLst/>
                <a:latin typeface="Avenir Next LT Pro" panose="020B0504020202020204" pitchFamily="34" charset="0"/>
                <a:ea typeface="Times New Roman" panose="02020603050405020304" pitchFamily="18" charset="0"/>
              </a:rPr>
              <a:t>ACS Nano, </a:t>
            </a:r>
            <a:r>
              <a:rPr lang="en-US" sz="2800" b="0" i="0" dirty="0">
                <a:solidFill>
                  <a:srgbClr val="000000"/>
                </a:solidFill>
                <a:effectLst/>
                <a:latin typeface="Roboto" panose="02000000000000000000" pitchFamily="2" charset="0"/>
              </a:rPr>
              <a:t>16, 6372–6381</a:t>
            </a:r>
            <a:r>
              <a:rPr lang="en-US" sz="1800" dirty="0">
                <a:effectLst/>
                <a:latin typeface="Avenir Next LT Pro" panose="020B0504020202020204" pitchFamily="34" charset="0"/>
                <a:ea typeface="Times New Roman" panose="02020603050405020304" pitchFamily="18" charset="0"/>
              </a:rPr>
              <a:t> (2022). </a:t>
            </a:r>
            <a:r>
              <a:rPr lang="en-US" sz="1800" u="sng" dirty="0">
                <a:solidFill>
                  <a:srgbClr val="7F7F7F"/>
                </a:solidFill>
                <a:effectLst/>
                <a:latin typeface="Avenir Next LT Pro" panose="020B0504020202020204" pitchFamily="34" charset="0"/>
                <a:ea typeface="Times New Roman" panose="02020603050405020304" pitchFamily="18" charset="0"/>
                <a:hlinkClick r:id="rId3"/>
              </a:rPr>
              <a:t>https://doi.org/10.1021/acsnano.2c00471</a:t>
            </a:r>
            <a:r>
              <a:rPr lang="en-US" sz="1800" dirty="0">
                <a:effectLst/>
                <a:latin typeface="Avenir Next LT Pro" panose="020B05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4001358" y="124374"/>
            <a:ext cx="8292241"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Toughening Infiltrated Nanoparticle Packings:</a:t>
            </a:r>
            <a:br>
              <a:rPr lang="en-US" sz="2000" b="1" dirty="0">
                <a:solidFill>
                  <a:srgbClr val="C00000"/>
                </a:solidFill>
                <a:latin typeface="Arial" panose="020B0604020202020204" pitchFamily="34" charset="0"/>
                <a:cs typeface="Arial" panose="020B0604020202020204" pitchFamily="34" charset="0"/>
              </a:rPr>
            </a:br>
            <a:r>
              <a:rPr lang="en-US" sz="2000" b="1" dirty="0">
                <a:solidFill>
                  <a:srgbClr val="C00000"/>
                </a:solidFill>
                <a:latin typeface="Arial" panose="020B0604020202020204" pitchFamily="34" charset="0"/>
                <a:cs typeface="Arial" panose="020B0604020202020204" pitchFamily="34" charset="0"/>
              </a:rPr>
              <a:t>Role of Bridging and Entanglement</a:t>
            </a:r>
          </a:p>
        </p:txBody>
      </p:sp>
      <p:sp>
        <p:nvSpPr>
          <p:cNvPr id="10" name="TextBox 9">
            <a:extLst>
              <a:ext uri="{FF2B5EF4-FFF2-40B4-BE49-F238E27FC236}">
                <a16:creationId xmlns:a16="http://schemas.microsoft.com/office/drawing/2014/main" id="{A3FA201F-7E38-222E-3666-0F5295187A8C}"/>
              </a:ext>
            </a:extLst>
          </p:cNvPr>
          <p:cNvSpPr txBox="1"/>
          <p:nvPr/>
        </p:nvSpPr>
        <p:spPr>
          <a:xfrm>
            <a:off x="5622122" y="845156"/>
            <a:ext cx="5528116"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Kevin Turner, </a:t>
            </a:r>
            <a:r>
              <a:rPr lang="en-US" sz="1600" b="1" dirty="0" err="1">
                <a:latin typeface="Arial" panose="020B0604020202020204" pitchFamily="34" charset="0"/>
                <a:cs typeface="Arial" panose="020B0604020202020204" pitchFamily="34" charset="0"/>
              </a:rPr>
              <a:t>Daeyeon</a:t>
            </a:r>
            <a:r>
              <a:rPr lang="en-US" sz="1600" b="1" dirty="0">
                <a:latin typeface="Arial" panose="020B0604020202020204" pitchFamily="34" charset="0"/>
                <a:cs typeface="Arial" panose="020B0604020202020204" pitchFamily="34" charset="0"/>
              </a:rPr>
              <a:t> Lee, University of Pennsylvania</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242374" y="1460980"/>
            <a:ext cx="5663125"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eaLnBrk="1" hangingPunct="1">
              <a:spcBef>
                <a:spcPts val="800"/>
              </a:spcBef>
              <a:buClr>
                <a:srgbClr val="C00000"/>
              </a:buClr>
              <a:buFont typeface="Arial" panose="020B0604020202020204" pitchFamily="34" charset="0"/>
              <a:buChar char="•"/>
            </a:pPr>
            <a:r>
              <a:rPr lang="en-US" sz="1700" dirty="0"/>
              <a:t>Disordered polymer-infiltrated nanoparticle films (PINFs) have applications as multifunctional coatings and membranes and provide a platform to understand the behavior of polymers that are highly confined. </a:t>
            </a:r>
          </a:p>
          <a:p>
            <a:pPr marL="285750" indent="-285750" eaLnBrk="1" hangingPunct="1">
              <a:spcBef>
                <a:spcPts val="800"/>
              </a:spcBef>
              <a:buClr>
                <a:srgbClr val="C00000"/>
              </a:buClr>
              <a:buFont typeface="Arial" panose="020B0604020202020204" pitchFamily="34" charset="0"/>
              <a:buChar char="•"/>
            </a:pPr>
            <a:r>
              <a:rPr lang="en-US" sz="1700" dirty="0"/>
              <a:t>The role of polymer confinement on the PINF’s resistance to mechanical failure was investigated by measuring the fracture behavior of PINFs with varying nanoparticle size and molecular weight.</a:t>
            </a:r>
          </a:p>
          <a:p>
            <a:pPr marL="285750" indent="-285750" eaLnBrk="1" hangingPunct="1">
              <a:spcBef>
                <a:spcPts val="800"/>
              </a:spcBef>
              <a:buClr>
                <a:srgbClr val="C00000"/>
              </a:buClr>
              <a:buFont typeface="Arial" panose="020B0604020202020204" pitchFamily="34" charset="0"/>
              <a:buChar char="•"/>
            </a:pPr>
            <a:r>
              <a:rPr lang="en-US" sz="1700" dirty="0"/>
              <a:t>Polymer chains toughen PINFs with small nanoparticles by bridging multiple nanoparticles; in contrast, entanglement of long chains toughen PINFs with large nanoparticles.</a:t>
            </a:r>
          </a:p>
          <a:p>
            <a:pPr marL="285750" indent="-285750" eaLnBrk="1" hangingPunct="1">
              <a:spcBef>
                <a:spcPts val="800"/>
              </a:spcBef>
              <a:buClr>
                <a:srgbClr val="C00000"/>
              </a:buClr>
              <a:buFont typeface="Arial" panose="020B0604020202020204" pitchFamily="34" charset="0"/>
              <a:buChar char="•"/>
            </a:pPr>
            <a:r>
              <a:rPr lang="en-US" sz="1700" dirty="0"/>
              <a:t>These findings provide insight into the fracture behavior of nanoparticle packings with confined polymers and will guide the development nanoparticle films with improved mechanical properties</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3" name="TextBox 2">
            <a:extLst>
              <a:ext uri="{FF2B5EF4-FFF2-40B4-BE49-F238E27FC236}">
                <a16:creationId xmlns:a16="http://schemas.microsoft.com/office/drawing/2014/main" id="{45DAE156-B8FB-B9BC-070C-5CAF9FA2FA3A}"/>
              </a:ext>
            </a:extLst>
          </p:cNvPr>
          <p:cNvSpPr txBox="1"/>
          <p:nvPr/>
        </p:nvSpPr>
        <p:spPr>
          <a:xfrm>
            <a:off x="147780" y="200554"/>
            <a:ext cx="2817841"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Univ. of Pennsylvania MRSEC </a:t>
            </a:r>
          </a:p>
          <a:p>
            <a:r>
              <a:rPr lang="en-US" sz="1400" b="1" dirty="0">
                <a:latin typeface="Arial" panose="020B0604020202020204" pitchFamily="34" charset="0"/>
                <a:cs typeface="Arial" panose="020B0604020202020204" pitchFamily="34" charset="0"/>
              </a:rPr>
              <a:t>DMR-1720530</a:t>
            </a:r>
            <a:endParaRPr lang="en-US" sz="1600" b="1" dirty="0">
              <a:latin typeface="Arial" panose="020B0604020202020204" pitchFamily="34" charset="0"/>
              <a:cs typeface="Arial" panose="020B0604020202020204" pitchFamily="34" charset="0"/>
            </a:endParaRPr>
          </a:p>
        </p:txBody>
      </p:sp>
      <p:pic>
        <p:nvPicPr>
          <p:cNvPr id="4" name="Picture 3" descr="A map showing that toughness changes with nanoparticle diameter and molecular weight. The highest toughness is achieved in the entanglement-dominated regime at large nanoparticle diameter and high molecular weight.">
            <a:extLst>
              <a:ext uri="{FF2B5EF4-FFF2-40B4-BE49-F238E27FC236}">
                <a16:creationId xmlns:a16="http://schemas.microsoft.com/office/drawing/2014/main" id="{3717A8DB-4C8A-42E7-C2E4-3CE3D0CF87F9}"/>
              </a:ext>
            </a:extLst>
          </p:cNvPr>
          <p:cNvPicPr>
            <a:picLocks noChangeAspect="1"/>
          </p:cNvPicPr>
          <p:nvPr/>
        </p:nvPicPr>
        <p:blipFill>
          <a:blip r:embed="rId4"/>
          <a:stretch>
            <a:fillRect/>
          </a:stretch>
        </p:blipFill>
        <p:spPr>
          <a:xfrm>
            <a:off x="5905499" y="1609725"/>
            <a:ext cx="6248699" cy="3374807"/>
          </a:xfrm>
          <a:prstGeom prst="rect">
            <a:avLst/>
          </a:prstGeom>
        </p:spPr>
      </p:pic>
      <p:sp>
        <p:nvSpPr>
          <p:cNvPr id="5" name="TextBox 4">
            <a:extLst>
              <a:ext uri="{FF2B5EF4-FFF2-40B4-BE49-F238E27FC236}">
                <a16:creationId xmlns:a16="http://schemas.microsoft.com/office/drawing/2014/main" id="{5BA51CD5-C862-0BA9-5612-A7223983F9F8}"/>
              </a:ext>
            </a:extLst>
          </p:cNvPr>
          <p:cNvSpPr txBox="1"/>
          <p:nvPr/>
        </p:nvSpPr>
        <p:spPr>
          <a:xfrm>
            <a:off x="6296175" y="5022192"/>
            <a:ext cx="5467347" cy="954107"/>
          </a:xfrm>
          <a:prstGeom prst="rect">
            <a:avLst/>
          </a:prstGeom>
          <a:noFill/>
        </p:spPr>
        <p:txBody>
          <a:bodyPr wrap="square">
            <a:spAutoFit/>
          </a:bodyPr>
          <a:lstStyle/>
          <a:p>
            <a:r>
              <a:rPr lang="en-US" sz="1400" i="1" dirty="0">
                <a:latin typeface="Arial" charset="0"/>
              </a:rPr>
              <a:t>For PINFs with small nanoparticles, bridging is the dominant toughening mechanism. In contrast, for PINFs with large nanoparticles, chain entanglement in the pores of disordered packings of nanoparticles is the main mode of toughening. </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6" ma:contentTypeDescription="Create a new document." ma:contentTypeScope="" ma:versionID="00cebeeb6c9a5c450fa276bd36afe6c6">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771f4b384f933df2b6a0ebf4fc1cf1e0"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055006-F025-46AE-9CCF-A4D8814CE86A}">
  <ds:schemaRefs>
    <ds:schemaRef ds:uri="http://purl.org/dc/terms/"/>
    <ds:schemaRef ds:uri="56adf694-15e9-4d71-8e50-50117366a586"/>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116ee817-c198-43a2-9f4d-5f1562156b4a"/>
    <ds:schemaRef ds:uri="http://www.w3.org/XML/1998/namespace"/>
  </ds:schemaRefs>
</ds:datastoreItem>
</file>

<file path=customXml/itemProps2.xml><?xml version="1.0" encoding="utf-8"?>
<ds:datastoreItem xmlns:ds="http://schemas.openxmlformats.org/officeDocument/2006/customXml" ds:itemID="{B5DA25EA-36E1-42AA-84FD-F4F91C94AE10}">
  <ds:schemaRefs>
    <ds:schemaRef ds:uri="http://schemas.microsoft.com/sharepoint/v3/contenttype/forms"/>
  </ds:schemaRefs>
</ds:datastoreItem>
</file>

<file path=customXml/itemProps3.xml><?xml version="1.0" encoding="utf-8"?>
<ds:datastoreItem xmlns:ds="http://schemas.openxmlformats.org/officeDocument/2006/customXml" ds:itemID="{1E05381D-26A6-4B16-8695-9F4587F9A6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3185</TotalTime>
  <Words>427</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Avenir Next LT Pro</vt:lpstr>
      <vt:lpstr>Calibri</vt:lpstr>
      <vt:lpstr>Calibri Light</vt:lpstr>
      <vt:lpstr>Microsoft Sans Serif</vt:lpstr>
      <vt:lpstr>Roboto</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278</cp:revision>
  <cp:lastPrinted>2018-03-20T12:31:18Z</cp:lastPrinted>
  <dcterms:created xsi:type="dcterms:W3CDTF">2017-10-05T17:34:54Z</dcterms:created>
  <dcterms:modified xsi:type="dcterms:W3CDTF">2023-05-19T20:26:34Z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