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387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9" autoAdjust="0"/>
    <p:restoredTop sz="85782" autoAdjust="0"/>
  </p:normalViewPr>
  <p:slideViewPr>
    <p:cSldViewPr snapToGrid="0" snapToObjects="1">
      <p:cViewPr varScale="1">
        <p:scale>
          <a:sx n="122" d="100"/>
          <a:sy n="122" d="100"/>
        </p:scale>
        <p:origin x="96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era, Felice" userId="74a33ec6-c81e-4f33-b832-00725cf96b37" providerId="ADAL" clId="{77597F27-298A-47E8-84EB-0D4BEEE5B51B}"/>
    <pc:docChg chg="undo custSel modSld">
      <pc:chgData name="Macera, Felice" userId="74a33ec6-c81e-4f33-b832-00725cf96b37" providerId="ADAL" clId="{77597F27-298A-47E8-84EB-0D4BEEE5B51B}" dt="2023-05-19T20:23:08.138" v="254" actId="962"/>
      <pc:docMkLst>
        <pc:docMk/>
      </pc:docMkLst>
      <pc:sldChg chg="addSp delSp modSp mod">
        <pc:chgData name="Macera, Felice" userId="74a33ec6-c81e-4f33-b832-00725cf96b37" providerId="ADAL" clId="{77597F27-298A-47E8-84EB-0D4BEEE5B51B}" dt="2023-05-19T20:23:08.138" v="254" actId="962"/>
        <pc:sldMkLst>
          <pc:docMk/>
          <pc:sldMk cId="3866026037" sldId="387"/>
        </pc:sldMkLst>
        <pc:spChg chg="add mod">
          <ac:chgData name="Macera, Felice" userId="74a33ec6-c81e-4f33-b832-00725cf96b37" providerId="ADAL" clId="{77597F27-298A-47E8-84EB-0D4BEEE5B51B}" dt="2023-05-19T20:22:34.496" v="239" actId="1076"/>
          <ac:spMkLst>
            <pc:docMk/>
            <pc:sldMk cId="3866026037" sldId="387"/>
            <ac:spMk id="4" creationId="{604981A7-C855-4B51-9811-AC824B8C76CD}"/>
          </ac:spMkLst>
        </pc:spChg>
        <pc:spChg chg="mod">
          <ac:chgData name="Macera, Felice" userId="74a33ec6-c81e-4f33-b832-00725cf96b37" providerId="ADAL" clId="{77597F27-298A-47E8-84EB-0D4BEEE5B51B}" dt="2023-05-19T20:22:39.104" v="240" actId="1076"/>
          <ac:spMkLst>
            <pc:docMk/>
            <pc:sldMk cId="3866026037" sldId="387"/>
            <ac:spMk id="5" creationId="{2212C2C5-52EB-87D9-E45F-7C6CC822350C}"/>
          </ac:spMkLst>
        </pc:spChg>
        <pc:spChg chg="mod">
          <ac:chgData name="Macera, Felice" userId="74a33ec6-c81e-4f33-b832-00725cf96b37" providerId="ADAL" clId="{77597F27-298A-47E8-84EB-0D4BEEE5B51B}" dt="2023-05-19T20:22:24.964" v="238" actId="14100"/>
          <ac:spMkLst>
            <pc:docMk/>
            <pc:sldMk cId="3866026037" sldId="387"/>
            <ac:spMk id="11" creationId="{497B452A-7E74-750D-1BF9-14450F9B5C39}"/>
          </ac:spMkLst>
        </pc:spChg>
        <pc:spChg chg="add mod">
          <ac:chgData name="Macera, Felice" userId="74a33ec6-c81e-4f33-b832-00725cf96b37" providerId="ADAL" clId="{77597F27-298A-47E8-84EB-0D4BEEE5B51B}" dt="2023-05-19T20:22:34.496" v="239" actId="1076"/>
          <ac:spMkLst>
            <pc:docMk/>
            <pc:sldMk cId="3866026037" sldId="387"/>
            <ac:spMk id="12" creationId="{8F8AAD80-A007-4FB2-AE65-D993A94A0D04}"/>
          </ac:spMkLst>
        </pc:spChg>
        <pc:spChg chg="add del mod">
          <ac:chgData name="Macera, Felice" userId="74a33ec6-c81e-4f33-b832-00725cf96b37" providerId="ADAL" clId="{77597F27-298A-47E8-84EB-0D4BEEE5B51B}" dt="2023-05-19T20:17:13.984" v="98" actId="478"/>
          <ac:spMkLst>
            <pc:docMk/>
            <pc:sldMk cId="3866026037" sldId="387"/>
            <ac:spMk id="13" creationId="{CF5C8F10-F2A9-4558-9E8B-5F7E14638F0D}"/>
          </ac:spMkLst>
        </pc:spChg>
        <pc:spChg chg="add mod">
          <ac:chgData name="Macera, Felice" userId="74a33ec6-c81e-4f33-b832-00725cf96b37" providerId="ADAL" clId="{77597F27-298A-47E8-84EB-0D4BEEE5B51B}" dt="2023-05-19T20:17:18.602" v="100" actId="571"/>
          <ac:spMkLst>
            <pc:docMk/>
            <pc:sldMk cId="3866026037" sldId="387"/>
            <ac:spMk id="14" creationId="{7007975C-0420-463D-8C1C-24B2A2775067}"/>
          </ac:spMkLst>
        </pc:spChg>
        <pc:spChg chg="add mod">
          <ac:chgData name="Macera, Felice" userId="74a33ec6-c81e-4f33-b832-00725cf96b37" providerId="ADAL" clId="{77597F27-298A-47E8-84EB-0D4BEEE5B51B}" dt="2023-05-19T20:22:34.496" v="239" actId="1076"/>
          <ac:spMkLst>
            <pc:docMk/>
            <pc:sldMk cId="3866026037" sldId="387"/>
            <ac:spMk id="15" creationId="{4F6DC14D-F494-4200-832F-9C129026C111}"/>
          </ac:spMkLst>
        </pc:spChg>
        <pc:spChg chg="add mod">
          <ac:chgData name="Macera, Felice" userId="74a33ec6-c81e-4f33-b832-00725cf96b37" providerId="ADAL" clId="{77597F27-298A-47E8-84EB-0D4BEEE5B51B}" dt="2023-05-19T20:22:34.496" v="239" actId="1076"/>
          <ac:spMkLst>
            <pc:docMk/>
            <pc:sldMk cId="3866026037" sldId="387"/>
            <ac:spMk id="16" creationId="{6D63C152-3EC2-491F-A429-A40B51811CB9}"/>
          </ac:spMkLst>
        </pc:spChg>
        <pc:spChg chg="add del mod">
          <ac:chgData name="Macera, Felice" userId="74a33ec6-c81e-4f33-b832-00725cf96b37" providerId="ADAL" clId="{77597F27-298A-47E8-84EB-0D4BEEE5B51B}" dt="2023-05-19T20:21:02.368" v="229" actId="478"/>
          <ac:spMkLst>
            <pc:docMk/>
            <pc:sldMk cId="3866026037" sldId="387"/>
            <ac:spMk id="26" creationId="{05340A69-DF87-4287-886F-C280F85B735B}"/>
          </ac:spMkLst>
        </pc:spChg>
        <pc:spChg chg="add mod">
          <ac:chgData name="Macera, Felice" userId="74a33ec6-c81e-4f33-b832-00725cf96b37" providerId="ADAL" clId="{77597F27-298A-47E8-84EB-0D4BEEE5B51B}" dt="2023-05-19T20:22:34.496" v="239" actId="1076"/>
          <ac:spMkLst>
            <pc:docMk/>
            <pc:sldMk cId="3866026037" sldId="387"/>
            <ac:spMk id="30" creationId="{6DD42286-9568-4A38-97BC-149E5FBE7B66}"/>
          </ac:spMkLst>
        </pc:spChg>
        <pc:picChg chg="del mod">
          <ac:chgData name="Macera, Felice" userId="74a33ec6-c81e-4f33-b832-00725cf96b37" providerId="ADAL" clId="{77597F27-298A-47E8-84EB-0D4BEEE5B51B}" dt="2023-05-19T20:20:37.687" v="226" actId="478"/>
          <ac:picMkLst>
            <pc:docMk/>
            <pc:sldMk cId="3866026037" sldId="387"/>
            <ac:picMk id="2" creationId="{3E7BFAF1-5690-CE39-E9EE-DD75ADFBA1BF}"/>
          </ac:picMkLst>
        </pc:picChg>
        <pc:picChg chg="add mod ord">
          <ac:chgData name="Macera, Felice" userId="74a33ec6-c81e-4f33-b832-00725cf96b37" providerId="ADAL" clId="{77597F27-298A-47E8-84EB-0D4BEEE5B51B}" dt="2023-05-19T20:22:49.889" v="244" actId="962"/>
          <ac:picMkLst>
            <pc:docMk/>
            <pc:sldMk cId="3866026037" sldId="387"/>
            <ac:picMk id="8" creationId="{EDC3B052-FC65-4D65-8F2B-15B8D813C684}"/>
          </ac:picMkLst>
        </pc:picChg>
        <pc:picChg chg="add mod ord">
          <ac:chgData name="Macera, Felice" userId="74a33ec6-c81e-4f33-b832-00725cf96b37" providerId="ADAL" clId="{77597F27-298A-47E8-84EB-0D4BEEE5B51B}" dt="2023-05-19T20:23:08.138" v="254" actId="962"/>
          <ac:picMkLst>
            <pc:docMk/>
            <pc:sldMk cId="3866026037" sldId="387"/>
            <ac:picMk id="17" creationId="{8E88B3FC-C39A-43BF-87D8-0C3C3EE023A3}"/>
          </ac:picMkLst>
        </pc:picChg>
        <pc:picChg chg="add mod ord">
          <ac:chgData name="Macera, Felice" userId="74a33ec6-c81e-4f33-b832-00725cf96b37" providerId="ADAL" clId="{77597F27-298A-47E8-84EB-0D4BEEE5B51B}" dt="2023-05-19T20:23:01.633" v="252" actId="962"/>
          <ac:picMkLst>
            <pc:docMk/>
            <pc:sldMk cId="3866026037" sldId="387"/>
            <ac:picMk id="20" creationId="{DFA27421-4B70-455B-B3D4-8077CDF3E88A}"/>
          </ac:picMkLst>
        </pc:picChg>
        <pc:picChg chg="add mod ord">
          <ac:chgData name="Macera, Felice" userId="74a33ec6-c81e-4f33-b832-00725cf96b37" providerId="ADAL" clId="{77597F27-298A-47E8-84EB-0D4BEEE5B51B}" dt="2023-05-19T20:22:56.433" v="248" actId="962"/>
          <ac:picMkLst>
            <pc:docMk/>
            <pc:sldMk cId="3866026037" sldId="387"/>
            <ac:picMk id="22" creationId="{9A31672E-021A-41E8-86F1-1ABA58A61E3E}"/>
          </ac:picMkLst>
        </pc:picChg>
        <pc:cxnChg chg="add mod">
          <ac:chgData name="Macera, Felice" userId="74a33ec6-c81e-4f33-b832-00725cf96b37" providerId="ADAL" clId="{77597F27-298A-47E8-84EB-0D4BEEE5B51B}" dt="2023-05-19T20:22:34.496" v="239" actId="1076"/>
          <ac:cxnSpMkLst>
            <pc:docMk/>
            <pc:sldMk cId="3866026037" sldId="387"/>
            <ac:cxnSpMk id="27" creationId="{FA7F3A41-53FE-4B00-A1C9-82FAC61E2DC4}"/>
          </ac:cxnSpMkLst>
        </pc:cxnChg>
        <pc:cxnChg chg="add mod">
          <ac:chgData name="Macera, Felice" userId="74a33ec6-c81e-4f33-b832-00725cf96b37" providerId="ADAL" clId="{77597F27-298A-47E8-84EB-0D4BEEE5B51B}" dt="2023-05-19T20:22:34.496" v="239" actId="1076"/>
          <ac:cxnSpMkLst>
            <pc:docMk/>
            <pc:sldMk cId="3866026037" sldId="387"/>
            <ac:cxnSpMk id="28" creationId="{03AEFC31-939C-433F-A961-464848C9BEDA}"/>
          </ac:cxnSpMkLst>
        </pc:cxnChg>
        <pc:cxnChg chg="add mod">
          <ac:chgData name="Macera, Felice" userId="74a33ec6-c81e-4f33-b832-00725cf96b37" providerId="ADAL" clId="{77597F27-298A-47E8-84EB-0D4BEEE5B51B}" dt="2023-05-19T20:22:34.496" v="239" actId="1076"/>
          <ac:cxnSpMkLst>
            <pc:docMk/>
            <pc:sldMk cId="3866026037" sldId="387"/>
            <ac:cxnSpMk id="29" creationId="{2118348A-83AF-49B9-8166-1A3CB052371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Enter citation and DOI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653978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agmentation of bulk hydrogels into microgels">
            <a:extLst>
              <a:ext uri="{FF2B5EF4-FFF2-40B4-BE49-F238E27FC236}">
                <a16:creationId xmlns:a16="http://schemas.microsoft.com/office/drawing/2014/main" id="{EDC3B052-FC65-4D65-8F2B-15B8D813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859" y="1865119"/>
            <a:ext cx="1319717" cy="1555582"/>
          </a:xfrm>
          <a:prstGeom prst="rect">
            <a:avLst/>
          </a:prstGeom>
        </p:spPr>
      </p:pic>
      <p:pic>
        <p:nvPicPr>
          <p:cNvPr id="17" name="Picture 16" descr="Extrusion and printing of fragmented granular hydrogels&#10;">
            <a:extLst>
              <a:ext uri="{FF2B5EF4-FFF2-40B4-BE49-F238E27FC236}">
                <a16:creationId xmlns:a16="http://schemas.microsoft.com/office/drawing/2014/main" id="{8E88B3FC-C39A-43BF-87D8-0C3C3EE0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037" y="1865120"/>
            <a:ext cx="1864995" cy="1555582"/>
          </a:xfrm>
          <a:prstGeom prst="rect">
            <a:avLst/>
          </a:prstGeom>
        </p:spPr>
      </p:pic>
      <p:pic>
        <p:nvPicPr>
          <p:cNvPr id="20" name="Picture 19" descr="Fragmented granular hydrogel formation by vacuum-driven jamming">
            <a:extLst>
              <a:ext uri="{FF2B5EF4-FFF2-40B4-BE49-F238E27FC236}">
                <a16:creationId xmlns:a16="http://schemas.microsoft.com/office/drawing/2014/main" id="{DFA27421-4B70-455B-B3D4-8077CDF3E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837" y="1865120"/>
            <a:ext cx="898654" cy="1555582"/>
          </a:xfrm>
          <a:prstGeom prst="rect">
            <a:avLst/>
          </a:prstGeom>
        </p:spPr>
      </p:pic>
      <p:pic>
        <p:nvPicPr>
          <p:cNvPr id="22" name="Picture 21" descr="Fragmented microgels in suspension">
            <a:extLst>
              <a:ext uri="{FF2B5EF4-FFF2-40B4-BE49-F238E27FC236}">
                <a16:creationId xmlns:a16="http://schemas.microsoft.com/office/drawing/2014/main" id="{9A31672E-021A-41E8-86F1-1ABA58A61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904" y="1865120"/>
            <a:ext cx="1564051" cy="15555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Fabricating Granular Hydrogels for 3D Printing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622122" y="845156"/>
            <a:ext cx="4181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Paulo Arratia, University of Pennsylvania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Jason Burdick, University of Colorado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83" y="1555581"/>
            <a:ext cx="565197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Granular hydrogels are jammed assemblies of hydrogel microparticles (i.e., “microgels”) widely explored in biomedical applications due to promising features such as shear-thinning to permit injectability and inherent porosity for cellular interactions. One area where this is particularly promising is in 3D printing. </a:t>
            </a: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share this technology with others, we report a methods article on fabricating particles from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photocrosslinked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hydrogels, jamming the particles into extrudable solids, and then 3D printing the granular media into desired 3D structures (see figure) [1]. A great advantage to this platform technology is that hydrogel fragmentation was used to make particles, which allows for the processing of essentially any hydrogel into granular and printable formulations.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this technology, the Arratia and Burdick groups collaborated to fabricate granular hydrogels by mixing microparticles with complementary chemical groups that formed dynamic covalent bonds when in contact [2]. These chemical interactions altered the flow behavior of the granular media but still permitted 3D printing. Interestingly, the printed constructs were stable due to these chemical interactions, without any post-crosslinking needed.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AE156-B8FB-B9BC-070C-5CAF9FA2FA3A}"/>
              </a:ext>
            </a:extLst>
          </p:cNvPr>
          <p:cNvSpPr txBox="1"/>
          <p:nvPr/>
        </p:nvSpPr>
        <p:spPr>
          <a:xfrm>
            <a:off x="147780" y="200554"/>
            <a:ext cx="281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Univ. of Pennsylvania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DMR-1720530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2C2C5-52EB-87D9-E45F-7C6CC822350C}"/>
              </a:ext>
            </a:extLst>
          </p:cNvPr>
          <p:cNvSpPr txBox="1"/>
          <p:nvPr/>
        </p:nvSpPr>
        <p:spPr>
          <a:xfrm>
            <a:off x="6096000" y="5088654"/>
            <a:ext cx="61104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[1]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V.G. Muir, M.E. Prendergast, 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J.A. Burdick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Methods to Fragment Bulk Hydrogels and Process into Granular Hydrogels for Biomedical Applications, 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Journal of Visualized Experiments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183:e63867, 2022. 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[2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V.G. Muir, T.H. Qazi, S. Weintraub, B.O. Torres Maldonado, 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P.E. Arratia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J.A. Burdick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Sticking Together: Injectable Granular Hydrogels with Increased Functionality via Dynamic Covalent Inter-particle Crosslinking, 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Small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18:2201115, 2022.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981A7-C855-4B51-9811-AC824B8C76CD}"/>
              </a:ext>
            </a:extLst>
          </p:cNvPr>
          <p:cNvSpPr txBox="1"/>
          <p:nvPr/>
        </p:nvSpPr>
        <p:spPr>
          <a:xfrm>
            <a:off x="6112590" y="3456440"/>
            <a:ext cx="1061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Fragmentation of bulk hydrogels into microgels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AAD80-A007-4FB2-AE65-D993A94A0D04}"/>
              </a:ext>
            </a:extLst>
          </p:cNvPr>
          <p:cNvSpPr txBox="1"/>
          <p:nvPr/>
        </p:nvSpPr>
        <p:spPr>
          <a:xfrm>
            <a:off x="7790371" y="3456441"/>
            <a:ext cx="783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Fragmented microgels in suspension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6DC14D-F494-4200-832F-9C129026C111}"/>
              </a:ext>
            </a:extLst>
          </p:cNvPr>
          <p:cNvSpPr txBox="1"/>
          <p:nvPr/>
        </p:nvSpPr>
        <p:spPr>
          <a:xfrm>
            <a:off x="8965291" y="3456441"/>
            <a:ext cx="12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Fragmented granular hydrogel formation by vacuum-driven jamming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3C152-3EC2-491F-A429-A40B51811CB9}"/>
              </a:ext>
            </a:extLst>
          </p:cNvPr>
          <p:cNvSpPr txBox="1"/>
          <p:nvPr/>
        </p:nvSpPr>
        <p:spPr>
          <a:xfrm>
            <a:off x="10425790" y="3456441"/>
            <a:ext cx="14919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Extrusion and printing of fragmented granular hydrogels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7F3A41-53FE-4B00-A1C9-82FAC61E2DC4}"/>
              </a:ext>
            </a:extLst>
          </p:cNvPr>
          <p:cNvCxnSpPr/>
          <p:nvPr/>
        </p:nvCxnSpPr>
        <p:spPr>
          <a:xfrm>
            <a:off x="7247576" y="3690938"/>
            <a:ext cx="2868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AEFC31-939C-433F-A961-464848C9BEDA}"/>
              </a:ext>
            </a:extLst>
          </p:cNvPr>
          <p:cNvCxnSpPr/>
          <p:nvPr/>
        </p:nvCxnSpPr>
        <p:spPr>
          <a:xfrm>
            <a:off x="8623938" y="3690938"/>
            <a:ext cx="2868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18348A-83AF-49B9-8166-1A3CB052371D}"/>
              </a:ext>
            </a:extLst>
          </p:cNvPr>
          <p:cNvCxnSpPr/>
          <p:nvPr/>
        </p:nvCxnSpPr>
        <p:spPr>
          <a:xfrm>
            <a:off x="10205088" y="3690938"/>
            <a:ext cx="2868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DD42286-9568-4A38-97BC-149E5FBE7B66}"/>
              </a:ext>
            </a:extLst>
          </p:cNvPr>
          <p:cNvSpPr/>
          <p:nvPr/>
        </p:nvSpPr>
        <p:spPr>
          <a:xfrm>
            <a:off x="5829164" y="1746034"/>
            <a:ext cx="6296295" cy="2494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adf694-15e9-4d71-8e50-50117366a586">
      <Terms xmlns="http://schemas.microsoft.com/office/infopath/2007/PartnerControls"/>
    </lcf76f155ced4ddcb4097134ff3c332f>
    <TaxCatchAll xmlns="116ee817-c198-43a2-9f4d-5f1562156b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6333CEA9DAB48A70A400D82EC208D" ma:contentTypeVersion="16" ma:contentTypeDescription="Create a new document." ma:contentTypeScope="" ma:versionID="00cebeeb6c9a5c450fa276bd36afe6c6">
  <xsd:schema xmlns:xsd="http://www.w3.org/2001/XMLSchema" xmlns:xs="http://www.w3.org/2001/XMLSchema" xmlns:p="http://schemas.microsoft.com/office/2006/metadata/properties" xmlns:ns2="56adf694-15e9-4d71-8e50-50117366a586" xmlns:ns3="116ee817-c198-43a2-9f4d-5f1562156b4a" targetNamespace="http://schemas.microsoft.com/office/2006/metadata/properties" ma:root="true" ma:fieldsID="771f4b384f933df2b6a0ebf4fc1cf1e0" ns2:_="" ns3:_="">
    <xsd:import namespace="56adf694-15e9-4d71-8e50-50117366a586"/>
    <xsd:import namespace="116ee817-c198-43a2-9f4d-5f1562156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df694-15e9-4d71-8e50-50117366a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6d41a5f-cbfb-4323-98af-06a6a0c01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ee817-c198-43a2-9f4d-5f1562156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a23386-4d6a-4ef3-810b-19358b93ac17}" ma:internalName="TaxCatchAll" ma:showField="CatchAllData" ma:web="116ee817-c198-43a2-9f4d-5f1562156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055006-F025-46AE-9CCF-A4D8814CE86A}">
  <ds:schemaRefs>
    <ds:schemaRef ds:uri="http://purl.org/dc/elements/1.1/"/>
    <ds:schemaRef ds:uri="http://schemas.microsoft.com/office/2006/metadata/properties"/>
    <ds:schemaRef ds:uri="http://purl.org/dc/terms/"/>
    <ds:schemaRef ds:uri="56adf694-15e9-4d71-8e50-50117366a586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16ee817-c198-43a2-9f4d-5f1562156b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DA25EA-36E1-42AA-84FD-F4F91C94A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5381D-26A6-4B16-8695-9F4587F9A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df694-15e9-4d71-8e50-50117366a586"/>
    <ds:schemaRef ds:uri="116ee817-c198-43a2-9f4d-5f1562156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3048</TotalTime>
  <Words>405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Macera, Felice</cp:lastModifiedBy>
  <cp:revision>276</cp:revision>
  <cp:lastPrinted>2018-03-20T12:31:18Z</cp:lastPrinted>
  <dcterms:created xsi:type="dcterms:W3CDTF">2017-10-05T17:34:54Z</dcterms:created>
  <dcterms:modified xsi:type="dcterms:W3CDTF">2023-05-19T20:23:22Z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  <property fmtid="{D5CDD505-2E9C-101B-9397-08002B2CF9AE}" pid="4" name="ContentTypeId">
    <vt:lpwstr>0x010100D686333CEA9DAB48A70A400D82EC208D</vt:lpwstr>
  </property>
  <property fmtid="{D5CDD505-2E9C-101B-9397-08002B2CF9AE}" pid="5" name="MediaServiceImageTags">
    <vt:lpwstr/>
  </property>
</Properties>
</file>