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6"/>
  </p:notesMasterIdLst>
  <p:handoutMasterIdLst>
    <p:handoutMasterId r:id="rId7"/>
  </p:handoutMasterIdLst>
  <p:sldIdLst>
    <p:sldId id="387" r:id="rId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08" autoAdjust="0"/>
    <p:restoredTop sz="85787" autoAdjust="0"/>
  </p:normalViewPr>
  <p:slideViewPr>
    <p:cSldViewPr snapToGrid="0" snapToObjects="1">
      <p:cViewPr varScale="1">
        <p:scale>
          <a:sx n="127" d="100"/>
          <a:sy n="127" d="100"/>
        </p:scale>
        <p:origin x="726" y="132"/>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cera, Felice" userId="74a33ec6-c81e-4f33-b832-00725cf96b37" providerId="ADAL" clId="{5E414655-C1F1-4875-A4E7-6128DA8515ED}"/>
    <pc:docChg chg="modSld">
      <pc:chgData name="Macera, Felice" userId="74a33ec6-c81e-4f33-b832-00725cf96b37" providerId="ADAL" clId="{5E414655-C1F1-4875-A4E7-6128DA8515ED}" dt="2023-05-19T20:27:08.842" v="6" actId="1076"/>
      <pc:docMkLst>
        <pc:docMk/>
      </pc:docMkLst>
      <pc:sldChg chg="modSp mod">
        <pc:chgData name="Macera, Felice" userId="74a33ec6-c81e-4f33-b832-00725cf96b37" providerId="ADAL" clId="{5E414655-C1F1-4875-A4E7-6128DA8515ED}" dt="2023-05-19T20:27:08.842" v="6" actId="1076"/>
        <pc:sldMkLst>
          <pc:docMk/>
          <pc:sldMk cId="3866026037" sldId="387"/>
        </pc:sldMkLst>
        <pc:spChg chg="mod">
          <ac:chgData name="Macera, Felice" userId="74a33ec6-c81e-4f33-b832-00725cf96b37" providerId="ADAL" clId="{5E414655-C1F1-4875-A4E7-6128DA8515ED}" dt="2023-05-19T20:27:08.842" v="6" actId="1076"/>
          <ac:spMkLst>
            <pc:docMk/>
            <pc:sldMk cId="3866026037" sldId="387"/>
            <ac:spMk id="10" creationId="{A3FA201F-7E38-222E-3666-0F5295187A8C}"/>
          </ac:spMkLst>
        </pc:spChg>
        <pc:picChg chg="mod">
          <ac:chgData name="Macera, Felice" userId="74a33ec6-c81e-4f33-b832-00725cf96b37" providerId="ADAL" clId="{5E414655-C1F1-4875-A4E7-6128DA8515ED}" dt="2023-05-19T20:10:57.943" v="5" actId="962"/>
          <ac:picMkLst>
            <pc:docMk/>
            <pc:sldMk cId="3866026037" sldId="387"/>
            <ac:picMk id="1026" creationId="{8F94C2FD-EAD6-3AF2-DDA2-44BDE435E14B}"/>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5/19/2023</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5/19/2023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00">
              <a:defRPr sz="1400">
                <a:latin typeface="Helvetica Neue"/>
                <a:ea typeface="Helvetica Neue"/>
                <a:cs typeface="Helvetica Neue"/>
                <a:sym typeface="Helvetica Neue"/>
              </a:defRPr>
            </a:pPr>
            <a:r>
              <a:rPr lang="en-US" sz="1200" b="1" dirty="0">
                <a:solidFill>
                  <a:schemeClr val="tx1"/>
                </a:solidFill>
                <a:latin typeface="+mn-lt"/>
              </a:rPr>
              <a:t>What Has Been Achieved: </a:t>
            </a:r>
            <a:r>
              <a:rPr lang="en-US" sz="1200" dirty="0">
                <a:solidFill>
                  <a:schemeClr val="tx1"/>
                </a:solidFill>
                <a:latin typeface="+mn-lt"/>
              </a:rPr>
              <a:t>Add your narrative here.</a:t>
            </a:r>
          </a:p>
          <a:p>
            <a:pPr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200" dirty="0">
                <a:solidFill>
                  <a:schemeClr val="tx1"/>
                </a:solidFill>
                <a:latin typeface="+mn-lt"/>
              </a:rPr>
              <a:t>Add your narrative here.</a:t>
            </a: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dirty="0">
                <a:solidFill>
                  <a:schemeClr val="tx1"/>
                </a:solidFill>
                <a:latin typeface="+mn-lt"/>
              </a:rPr>
              <a:t>Add your narrative here.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rPr>
              <a:t>Where the findings are published: </a:t>
            </a:r>
            <a:r>
              <a:rPr lang="en-US" sz="1200" b="0" dirty="0">
                <a:solidFill>
                  <a:schemeClr val="tx1"/>
                </a:solidFill>
                <a:latin typeface="+mn-lt"/>
              </a:rPr>
              <a:t>Enter citation and DOI here.</a:t>
            </a:r>
          </a:p>
          <a:p>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5/19/2023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5/19/2023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818374" y="151087"/>
            <a:ext cx="8225845" cy="5667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b="1" dirty="0">
                <a:solidFill>
                  <a:srgbClr val="C00000"/>
                </a:solidFill>
                <a:latin typeface="Arial" panose="020B0604020202020204" pitchFamily="34" charset="0"/>
                <a:cs typeface="Arial" panose="020B0604020202020204" pitchFamily="34" charset="0"/>
              </a:rPr>
              <a:t>Vimentin filaments protect cell nuclei from mechanical damage</a:t>
            </a:r>
          </a:p>
        </p:txBody>
      </p:sp>
      <p:sp>
        <p:nvSpPr>
          <p:cNvPr id="10" name="TextBox 9">
            <a:extLst>
              <a:ext uri="{FF2B5EF4-FFF2-40B4-BE49-F238E27FC236}">
                <a16:creationId xmlns:a16="http://schemas.microsoft.com/office/drawing/2014/main" id="{A3FA201F-7E38-222E-3666-0F5295187A8C}"/>
              </a:ext>
            </a:extLst>
          </p:cNvPr>
          <p:cNvSpPr txBox="1"/>
          <p:nvPr/>
        </p:nvSpPr>
        <p:spPr>
          <a:xfrm>
            <a:off x="5314504" y="845156"/>
            <a:ext cx="6624699" cy="338554"/>
          </a:xfrm>
          <a:prstGeom prst="rect">
            <a:avLst/>
          </a:prstGeom>
          <a:noFill/>
        </p:spPr>
        <p:txBody>
          <a:bodyPr wrap="none" rtlCol="0">
            <a:spAutoFit/>
          </a:bodyPr>
          <a:lstStyle/>
          <a:p>
            <a:r>
              <a:rPr lang="en-US" sz="1600" b="1" dirty="0">
                <a:latin typeface="Arial" panose="020B0604020202020204" pitchFamily="34" charset="0"/>
                <a:cs typeface="Arial" panose="020B0604020202020204" pitchFamily="34" charset="0"/>
              </a:rPr>
              <a:t>Ekaterina Grishchuk and Paul Janmey, University of Pennsylvania</a:t>
            </a: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393974" y="1265567"/>
            <a:ext cx="4953277" cy="418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dirty="0"/>
              <a:t>Cells and tissues are subjected to external mechanical stresses in the body, including compressive loads, pressure gradients, and shear. This study shows that single cells become harder when compressed and that the parts inside the cells that make them strong (called the cytoskeleton) change when they are compressed. Some cells, like fibroblasts, become harder when subjected to moderate compression. However, this does not happen if a part of the cytoskeleton called vimentin is removed. This is because vimentin networks become harder when compressed or extended. This is explained using a theoretical model to based on the flexibility of vimentin filaments and their surface charge, which resists volume changes of the network under compression. </a:t>
            </a:r>
          </a:p>
          <a:p>
            <a:pPr eaLnBrk="1" hangingPunct="1"/>
            <a:endParaRPr lang="en-US" sz="1400" dirty="0"/>
          </a:p>
          <a:p>
            <a:pPr eaLnBrk="1" hangingPunct="1"/>
            <a:r>
              <a:rPr lang="en-US" sz="1400" dirty="0"/>
              <a:t>These results help us understand how cells react to forces and show that intermediate filaments such as vimentin play a central role in how cells respond to compression, protecting the cell's nucleus from mechanical damage.</a:t>
            </a:r>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sp>
        <p:nvSpPr>
          <p:cNvPr id="3" name="TextBox 2">
            <a:extLst>
              <a:ext uri="{FF2B5EF4-FFF2-40B4-BE49-F238E27FC236}">
                <a16:creationId xmlns:a16="http://schemas.microsoft.com/office/drawing/2014/main" id="{45DAE156-B8FB-B9BC-070C-5CAF9FA2FA3A}"/>
              </a:ext>
            </a:extLst>
          </p:cNvPr>
          <p:cNvSpPr txBox="1"/>
          <p:nvPr/>
        </p:nvSpPr>
        <p:spPr>
          <a:xfrm>
            <a:off x="147780" y="200554"/>
            <a:ext cx="2817841" cy="523220"/>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Univ. of Pennsylvania MRSEC </a:t>
            </a:r>
          </a:p>
          <a:p>
            <a:r>
              <a:rPr lang="en-US" sz="1400" b="1" dirty="0">
                <a:latin typeface="Arial" panose="020B0604020202020204" pitchFamily="34" charset="0"/>
                <a:cs typeface="Arial" panose="020B0604020202020204" pitchFamily="34" charset="0"/>
              </a:rPr>
              <a:t>DMR-1720530</a:t>
            </a:r>
            <a:endParaRPr lang="en-US" sz="1600" b="1" dirty="0">
              <a:latin typeface="Arial" panose="020B0604020202020204" pitchFamily="34" charset="0"/>
              <a:cs typeface="Arial" panose="020B0604020202020204" pitchFamily="34" charset="0"/>
            </a:endParaRPr>
          </a:p>
        </p:txBody>
      </p:sp>
      <p:pic>
        <p:nvPicPr>
          <p:cNvPr id="1026" name="Picture 2" descr="A fluorescent optical micrograph showing how vimentin networks (green) respond to compressive loads, and protect the cell nucleus from mechanical damage">
            <a:extLst>
              <a:ext uri="{FF2B5EF4-FFF2-40B4-BE49-F238E27FC236}">
                <a16:creationId xmlns:a16="http://schemas.microsoft.com/office/drawing/2014/main" id="{8F94C2FD-EAD6-3AF2-DDA2-44BDE435E14B}"/>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5533" t="6372" r="47272" b="53163"/>
          <a:stretch/>
        </p:blipFill>
        <p:spPr bwMode="auto">
          <a:xfrm>
            <a:off x="7138467" y="1344707"/>
            <a:ext cx="4103274" cy="386104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672B450F-557A-C772-EF0F-DD9CD2232DD0}"/>
              </a:ext>
            </a:extLst>
          </p:cNvPr>
          <p:cNvSpPr txBox="1"/>
          <p:nvPr/>
        </p:nvSpPr>
        <p:spPr>
          <a:xfrm>
            <a:off x="147780" y="5622603"/>
            <a:ext cx="6122504" cy="553998"/>
          </a:xfrm>
          <a:prstGeom prst="rect">
            <a:avLst/>
          </a:prstGeom>
          <a:noFill/>
        </p:spPr>
        <p:txBody>
          <a:bodyPr wrap="square">
            <a:spAutoFit/>
          </a:bodyPr>
          <a:lstStyle/>
          <a:p>
            <a:r>
              <a:rPr lang="en-US" sz="1000" dirty="0">
                <a:solidFill>
                  <a:srgbClr val="000000"/>
                </a:solidFill>
                <a:effectLst/>
                <a:latin typeface="Arial" panose="020B0604020202020204" pitchFamily="34" charset="0"/>
                <a:cs typeface="Arial" panose="020B0604020202020204" pitchFamily="34" charset="0"/>
              </a:rPr>
              <a:t>(</a:t>
            </a:r>
            <a:r>
              <a:rPr lang="en-US" sz="1000" dirty="0" err="1">
                <a:solidFill>
                  <a:srgbClr val="000000"/>
                </a:solidFill>
                <a:effectLst/>
                <a:latin typeface="Arial" panose="020B0604020202020204" pitchFamily="34" charset="0"/>
                <a:cs typeface="Arial" panose="020B0604020202020204" pitchFamily="34" charset="0"/>
              </a:rPr>
              <a:t>Pogoda</a:t>
            </a:r>
            <a:r>
              <a:rPr lang="en-US" sz="1000" dirty="0">
                <a:solidFill>
                  <a:srgbClr val="000000"/>
                </a:solidFill>
                <a:effectLst/>
                <a:latin typeface="Arial" panose="020B0604020202020204" pitchFamily="34" charset="0"/>
                <a:cs typeface="Arial" panose="020B0604020202020204" pitchFamily="34" charset="0"/>
              </a:rPr>
              <a:t>, K.; </a:t>
            </a:r>
            <a:r>
              <a:rPr lang="en-US" sz="1000" dirty="0">
                <a:solidFill>
                  <a:srgbClr val="000000"/>
                </a:solidFill>
                <a:latin typeface="Arial" panose="020B0604020202020204" pitchFamily="34" charset="0"/>
                <a:cs typeface="Arial" panose="020B0604020202020204" pitchFamily="34" charset="0"/>
              </a:rPr>
              <a:t>…</a:t>
            </a:r>
            <a:r>
              <a:rPr lang="en-US" sz="1000" dirty="0">
                <a:latin typeface="Arial" panose="020B0604020202020204" pitchFamily="34" charset="0"/>
                <a:cs typeface="Arial" panose="020B0604020202020204" pitchFamily="34" charset="0"/>
              </a:rPr>
              <a:t> </a:t>
            </a:r>
            <a:r>
              <a:rPr lang="en-US" sz="1000" b="1" dirty="0">
                <a:latin typeface="Arial" panose="020B0604020202020204" pitchFamily="34" charset="0"/>
                <a:cs typeface="Arial" panose="020B0604020202020204" pitchFamily="34" charset="0"/>
              </a:rPr>
              <a:t>Grishchuk</a:t>
            </a:r>
            <a:r>
              <a:rPr lang="en-US" sz="1000" dirty="0">
                <a:latin typeface="Arial" panose="020B0604020202020204" pitchFamily="34" charset="0"/>
                <a:cs typeface="Arial" panose="020B0604020202020204" pitchFamily="34" charset="0"/>
              </a:rPr>
              <a:t>, E. … </a:t>
            </a:r>
            <a:r>
              <a:rPr lang="en-US" sz="1000" b="1" dirty="0">
                <a:latin typeface="Arial" panose="020B0604020202020204" pitchFamily="34" charset="0"/>
                <a:cs typeface="Arial" panose="020B0604020202020204" pitchFamily="34" charset="0"/>
              </a:rPr>
              <a:t>Janmey</a:t>
            </a:r>
            <a:r>
              <a:rPr lang="en-US" sz="1000" dirty="0">
                <a:latin typeface="Arial" panose="020B0604020202020204" pitchFamily="34" charset="0"/>
                <a:cs typeface="Arial" panose="020B0604020202020204" pitchFamily="34" charset="0"/>
              </a:rPr>
              <a:t>, P.A.;</a:t>
            </a:r>
            <a:r>
              <a:rPr lang="en-US" sz="1000" dirty="0">
                <a:solidFill>
                  <a:srgbClr val="000000"/>
                </a:solidFill>
                <a:effectLst/>
                <a:latin typeface="Arial" panose="020B0604020202020204" pitchFamily="34" charset="0"/>
                <a:cs typeface="Arial" panose="020B0604020202020204" pitchFamily="34" charset="0"/>
              </a:rPr>
              <a:t> Unique Role of Vimentin Networks in Compression Stiffening of Cells and Protection of Nuclei from Compressive Stress. </a:t>
            </a:r>
            <a:r>
              <a:rPr lang="en-US" sz="1000" i="1" dirty="0">
                <a:solidFill>
                  <a:srgbClr val="000000"/>
                </a:solidFill>
                <a:effectLst/>
                <a:latin typeface="Arial" panose="020B0604020202020204" pitchFamily="34" charset="0"/>
                <a:cs typeface="Arial" panose="020B0604020202020204" pitchFamily="34" charset="0"/>
              </a:rPr>
              <a:t>Nano Letters </a:t>
            </a:r>
            <a:r>
              <a:rPr lang="en-US" sz="1000" b="1" dirty="0">
                <a:solidFill>
                  <a:srgbClr val="000000"/>
                </a:solidFill>
                <a:effectLst/>
                <a:latin typeface="Arial" panose="020B0604020202020204" pitchFamily="34" charset="0"/>
                <a:cs typeface="Arial" panose="020B0604020202020204" pitchFamily="34" charset="0"/>
              </a:rPr>
              <a:t>2022</a:t>
            </a:r>
            <a:r>
              <a:rPr lang="en-US" sz="1000" dirty="0">
                <a:solidFill>
                  <a:srgbClr val="000000"/>
                </a:solidFill>
                <a:effectLst/>
                <a:latin typeface="Arial" panose="020B0604020202020204" pitchFamily="34" charset="0"/>
                <a:cs typeface="Arial" panose="020B0604020202020204" pitchFamily="34" charset="0"/>
              </a:rPr>
              <a:t>, </a:t>
            </a:r>
            <a:r>
              <a:rPr lang="en-US" sz="1000" i="1" dirty="0">
                <a:solidFill>
                  <a:srgbClr val="000000"/>
                </a:solidFill>
                <a:effectLst/>
                <a:latin typeface="Arial" panose="020B0604020202020204" pitchFamily="34" charset="0"/>
                <a:cs typeface="Arial" panose="020B0604020202020204" pitchFamily="34" charset="0"/>
              </a:rPr>
              <a:t>22</a:t>
            </a:r>
            <a:r>
              <a:rPr lang="en-US" sz="1000" dirty="0">
                <a:solidFill>
                  <a:srgbClr val="000000"/>
                </a:solidFill>
                <a:effectLst/>
                <a:latin typeface="Arial" panose="020B0604020202020204" pitchFamily="34" charset="0"/>
                <a:cs typeface="Arial" panose="020B0604020202020204" pitchFamily="34" charset="0"/>
              </a:rPr>
              <a:t> (12), 4725-4732. DOI: 10.1021/acs.nanolett.2c00736.</a:t>
            </a:r>
          </a:p>
        </p:txBody>
      </p:sp>
      <p:sp>
        <p:nvSpPr>
          <p:cNvPr id="7" name="TextBox 6">
            <a:extLst>
              <a:ext uri="{FF2B5EF4-FFF2-40B4-BE49-F238E27FC236}">
                <a16:creationId xmlns:a16="http://schemas.microsoft.com/office/drawing/2014/main" id="{140E944E-4614-3E6E-6B11-3A928D91CD0F}"/>
              </a:ext>
            </a:extLst>
          </p:cNvPr>
          <p:cNvSpPr txBox="1"/>
          <p:nvPr/>
        </p:nvSpPr>
        <p:spPr>
          <a:xfrm>
            <a:off x="7106477" y="5323600"/>
            <a:ext cx="4420503" cy="646331"/>
          </a:xfrm>
          <a:prstGeom prst="rect">
            <a:avLst/>
          </a:prstGeom>
          <a:noFill/>
        </p:spPr>
        <p:txBody>
          <a:bodyPr wrap="square">
            <a:spAutoFit/>
          </a:bodyPr>
          <a:lstStyle/>
          <a:p>
            <a:r>
              <a:rPr lang="en-US" sz="1200" dirty="0">
                <a:latin typeface="Arial" panose="020B0604020202020204" pitchFamily="34" charset="0"/>
                <a:cs typeface="Arial" panose="020B0604020202020204" pitchFamily="34" charset="0"/>
              </a:rPr>
              <a:t>A fluorescent optical micrograph showing how vimentin networks (green) respond to compressive loads, and protect the cell nucleus from mechanical damage</a:t>
            </a:r>
          </a:p>
        </p:txBody>
      </p:sp>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686333CEA9DAB48A70A400D82EC208D" ma:contentTypeVersion="16" ma:contentTypeDescription="Create a new document." ma:contentTypeScope="" ma:versionID="00cebeeb6c9a5c450fa276bd36afe6c6">
  <xsd:schema xmlns:xsd="http://www.w3.org/2001/XMLSchema" xmlns:xs="http://www.w3.org/2001/XMLSchema" xmlns:p="http://schemas.microsoft.com/office/2006/metadata/properties" xmlns:ns2="56adf694-15e9-4d71-8e50-50117366a586" xmlns:ns3="116ee817-c198-43a2-9f4d-5f1562156b4a" targetNamespace="http://schemas.microsoft.com/office/2006/metadata/properties" ma:root="true" ma:fieldsID="771f4b384f933df2b6a0ebf4fc1cf1e0" ns2:_="" ns3:_="">
    <xsd:import namespace="56adf694-15e9-4d71-8e50-50117366a586"/>
    <xsd:import namespace="116ee817-c198-43a2-9f4d-5f1562156b4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adf694-15e9-4d71-8e50-50117366a5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6d41a5f-cbfb-4323-98af-06a6a0c01619"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element name="MediaServiceLocation" ma:index="2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16ee817-c198-43a2-9f4d-5f1562156b4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1a23386-4d6a-4ef3-810b-19358b93ac17}" ma:internalName="TaxCatchAll" ma:showField="CatchAllData" ma:web="116ee817-c198-43a2-9f4d-5f1562156b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6adf694-15e9-4d71-8e50-50117366a586">
      <Terms xmlns="http://schemas.microsoft.com/office/infopath/2007/PartnerControls"/>
    </lcf76f155ced4ddcb4097134ff3c332f>
    <TaxCatchAll xmlns="116ee817-c198-43a2-9f4d-5f1562156b4a" xsi:nil="true"/>
  </documentManagement>
</p:properties>
</file>

<file path=customXml/itemProps1.xml><?xml version="1.0" encoding="utf-8"?>
<ds:datastoreItem xmlns:ds="http://schemas.openxmlformats.org/officeDocument/2006/customXml" ds:itemID="{1E05381D-26A6-4B16-8695-9F4587F9A6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adf694-15e9-4d71-8e50-50117366a586"/>
    <ds:schemaRef ds:uri="116ee817-c198-43a2-9f4d-5f1562156b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5DA25EA-36E1-42AA-84FD-F4F91C94AE10}">
  <ds:schemaRefs>
    <ds:schemaRef ds:uri="http://schemas.microsoft.com/sharepoint/v3/contenttype/forms"/>
  </ds:schemaRefs>
</ds:datastoreItem>
</file>

<file path=customXml/itemProps3.xml><?xml version="1.0" encoding="utf-8"?>
<ds:datastoreItem xmlns:ds="http://schemas.openxmlformats.org/officeDocument/2006/customXml" ds:itemID="{91055006-F025-46AE-9CCF-A4D8814CE86A}">
  <ds:schemaRef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116ee817-c198-43a2-9f4d-5f1562156b4a"/>
    <ds:schemaRef ds:uri="56adf694-15e9-4d71-8e50-50117366a586"/>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3372</TotalTime>
  <Words>326</Words>
  <Application>Microsoft Office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Microsoft Sans Serif</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Macera, Felice</cp:lastModifiedBy>
  <cp:revision>274</cp:revision>
  <cp:lastPrinted>2018-03-20T12:31:18Z</cp:lastPrinted>
  <dcterms:created xsi:type="dcterms:W3CDTF">2017-10-05T17:34:54Z</dcterms:created>
  <dcterms:modified xsi:type="dcterms:W3CDTF">2023-05-19T20:27:13Z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y fmtid="{D5CDD505-2E9C-101B-9397-08002B2CF9AE}" pid="4" name="ContentTypeId">
    <vt:lpwstr>0x010100D686333CEA9DAB48A70A400D82EC208D</vt:lpwstr>
  </property>
  <property fmtid="{D5CDD505-2E9C-101B-9397-08002B2CF9AE}" pid="5" name="MediaServiceImageTags">
    <vt:lpwstr/>
  </property>
</Properties>
</file>