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autoAdjust="0"/>
    <p:restoredTop sz="84082" autoAdjust="0"/>
  </p:normalViewPr>
  <p:slideViewPr>
    <p:cSldViewPr snapToGrid="0" snapToObjects="1">
      <p:cViewPr varScale="1">
        <p:scale>
          <a:sx n="121" d="100"/>
          <a:sy n="121" d="100"/>
        </p:scale>
        <p:origin x="822" y="108"/>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ra, Felice" userId="74a33ec6-c81e-4f33-b832-00725cf96b37" providerId="ADAL" clId="{11779088-CAC3-45FB-8F1E-E17D4CC7E6C8}"/>
    <pc:docChg chg="modSld">
      <pc:chgData name="Macera, Felice" userId="74a33ec6-c81e-4f33-b832-00725cf96b37" providerId="ADAL" clId="{11779088-CAC3-45FB-8F1E-E17D4CC7E6C8}" dt="2023-05-19T20:09:16.027" v="0" actId="14100"/>
      <pc:docMkLst>
        <pc:docMk/>
      </pc:docMkLst>
      <pc:sldChg chg="modSp">
        <pc:chgData name="Macera, Felice" userId="74a33ec6-c81e-4f33-b832-00725cf96b37" providerId="ADAL" clId="{11779088-CAC3-45FB-8F1E-E17D4CC7E6C8}" dt="2023-05-19T20:09:16.027" v="0" actId="14100"/>
        <pc:sldMkLst>
          <pc:docMk/>
          <pc:sldMk cId="3866026037" sldId="387"/>
        </pc:sldMkLst>
        <pc:spChg chg="mod">
          <ac:chgData name="Macera, Felice" userId="74a33ec6-c81e-4f33-b832-00725cf96b37" providerId="ADAL" clId="{11779088-CAC3-45FB-8F1E-E17D4CC7E6C8}" dt="2023-05-19T20:09:16.027" v="0" actId="14100"/>
          <ac:spMkLst>
            <pc:docMk/>
            <pc:sldMk cId="3866026037" sldId="387"/>
            <ac:spMk id="11" creationId="{497B452A-7E74-750D-1BF9-14450F9B5C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5/19/2023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800" dirty="0">
                <a:effectLst/>
                <a:latin typeface="Times New Roman" panose="02020603050405020304" pitchFamily="18" charset="0"/>
                <a:ea typeface="Times New Roman" panose="02020603050405020304" pitchFamily="18" charset="0"/>
              </a:rPr>
              <a:t>By embedding dually responsive, spindle-shaped micro-actuators from liquid crystal elastomer (LCE) composites, which can reorient under a magnetic field and change the shape upon heating, in a conventional and non-responsive elastomer with programmed height distribution and in-plane orientation in local regions, we show robust and complex shape morphing induced by the cooperative actuations of the locally distributed micro-actuators. </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800" dirty="0">
                <a:effectLst/>
                <a:latin typeface="Times New Roman" panose="02020603050405020304" pitchFamily="18" charset="0"/>
                <a:ea typeface="Times New Roman" panose="02020603050405020304" pitchFamily="18" charset="0"/>
              </a:rPr>
              <a:t>Liquid crystalline elastomers (LCEs) with pre-aligned liquid crystal </a:t>
            </a:r>
            <a:r>
              <a:rPr lang="en-US" sz="1800" dirty="0" err="1">
                <a:effectLst/>
                <a:latin typeface="Times New Roman" panose="02020603050405020304" pitchFamily="18" charset="0"/>
                <a:ea typeface="Times New Roman" panose="02020603050405020304" pitchFamily="18" charset="0"/>
              </a:rPr>
              <a:t>mesogens</a:t>
            </a:r>
            <a:r>
              <a:rPr lang="en-US" sz="1800" dirty="0">
                <a:effectLst/>
                <a:latin typeface="Times New Roman" panose="02020603050405020304" pitchFamily="18" charset="0"/>
                <a:ea typeface="Times New Roman" panose="02020603050405020304" pitchFamily="18" charset="0"/>
              </a:rPr>
              <a:t> (the building blocks) in the network offer programmable large and reversible deformation upon stimulation. So far, few have shown control of both in-plane and out-of-plane orientations of liquid crystal LC </a:t>
            </a:r>
            <a:r>
              <a:rPr lang="en-US" sz="1800" dirty="0" err="1">
                <a:effectLst/>
                <a:latin typeface="Times New Roman" panose="02020603050405020304" pitchFamily="18" charset="0"/>
                <a:ea typeface="Times New Roman" panose="02020603050405020304" pitchFamily="18" charset="0"/>
              </a:rPr>
              <a:t>mesogens</a:t>
            </a:r>
            <a:r>
              <a:rPr lang="en-US" sz="1800" dirty="0">
                <a:effectLst/>
                <a:latin typeface="Times New Roman" panose="02020603050405020304" pitchFamily="18" charset="0"/>
                <a:ea typeface="Times New Roman" panose="02020603050405020304" pitchFamily="18" charset="0"/>
              </a:rPr>
              <a:t> with complex director fields in the three-dimensional (3D) space, locally and globally. The ability to </a:t>
            </a:r>
            <a:r>
              <a:rPr lang="en-US" sz="1800" dirty="0">
                <a:solidFill>
                  <a:srgbClr val="000000"/>
                </a:solidFill>
                <a:effectLst/>
                <a:latin typeface="Times New Roman" panose="02020603050405020304" pitchFamily="18" charset="0"/>
                <a:ea typeface="SimSun" panose="02010600030101010101" pitchFamily="2" charset="-122"/>
              </a:rPr>
              <a:t>embed discrete micro-actuators in a matrix film enables the separate and spatial control of complex director fields in-plane and along thickness, which is not possible to decouple when programming LCE film itself. It also allows us to broaden the material palette, where complex shapes can be realized in a conventional, isotropic elastomer with high accuracy, whereas surface anchoring requirement and the underlying substrate, and fabrication defects in LCE films would constrain the precision and degree of programmability. Here, the actuation of the building blocks (LCE microparticles) is rather independent of the matrix, while their spatial arrangement will determine the morphed shapes. </a:t>
            </a:r>
            <a:r>
              <a:rPr lang="en-US" sz="1800" dirty="0">
                <a:solidFill>
                  <a:srgbClr val="000000"/>
                </a:solidFill>
                <a:effectLst/>
                <a:latin typeface="Times New Roman" panose="02020603050405020304" pitchFamily="18" charset="0"/>
                <a:ea typeface="Times New Roman" panose="02020603050405020304" pitchFamily="18" charset="0"/>
              </a:rPr>
              <a:t>Importantly, the actuation of the discrete</a:t>
            </a:r>
            <a:r>
              <a:rPr lang="en-US" sz="1800" dirty="0">
                <a:solidFill>
                  <a:srgbClr val="000000"/>
                </a:solidFill>
                <a:effectLst/>
                <a:latin typeface="Times New Roman" panose="02020603050405020304" pitchFamily="18" charset="0"/>
                <a:ea typeface="SimSun" panose="02010600030101010101" pitchFamily="2" charset="-122"/>
              </a:rPr>
              <a:t> micro-actuators inside the elastomer is more defect tolerant compared to LC </a:t>
            </a:r>
            <a:r>
              <a:rPr lang="en-US" sz="1800" dirty="0" err="1">
                <a:solidFill>
                  <a:srgbClr val="000000"/>
                </a:solidFill>
                <a:effectLst/>
                <a:latin typeface="Times New Roman" panose="02020603050405020304" pitchFamily="18" charset="0"/>
                <a:ea typeface="SimSun" panose="02010600030101010101" pitchFamily="2" charset="-122"/>
              </a:rPr>
              <a:t>mesogens</a:t>
            </a:r>
            <a:r>
              <a:rPr lang="en-US" sz="1800" dirty="0">
                <a:solidFill>
                  <a:srgbClr val="000000"/>
                </a:solidFill>
                <a:effectLst/>
                <a:latin typeface="Times New Roman" panose="02020603050405020304" pitchFamily="18" charset="0"/>
                <a:ea typeface="SimSun" panose="02010600030101010101" pitchFamily="2" charset="-122"/>
              </a:rPr>
              <a:t> crosslinked in a continuous matrix as the stress induced by the shape change of a single “defect” micro-actuator can be easily dissipated to the surrounding soft network.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latin typeface="Arial" panose="020B0604020202020204" pitchFamily="34" charset="0"/>
                <a:cs typeface="Arial" panose="020B0604020202020204" pitchFamily="34" charset="0"/>
              </a:rPr>
              <a:t>The spatially directed assemblies from discrete LCE microparticles enriches the IRG goal, that is transcend the structure and function of translationally periodic assemblies by exploiting additional degrees of design freedom unavailable in atomic systems</a:t>
            </a:r>
            <a:r>
              <a:rPr lang="en-US" sz="1200" dirty="0">
                <a:solidFill>
                  <a:schemeClr val="tx1"/>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b="0" i="0" u="none" strike="noStrike" dirty="0">
                <a:solidFill>
                  <a:srgbClr val="000000"/>
                </a:solidFill>
                <a:effectLst/>
                <a:latin typeface="Helvetica" pitchFamily="2" charset="0"/>
              </a:rPr>
              <a:t>Liu, M.Z., Fu, J.M., Yang, S.S., Wang, Y.C., </a:t>
            </a:r>
            <a:r>
              <a:rPr lang="en-US" b="0" i="0" u="none" strike="noStrike" dirty="0" err="1">
                <a:solidFill>
                  <a:srgbClr val="000000"/>
                </a:solidFill>
                <a:effectLst/>
                <a:latin typeface="Helvetica" pitchFamily="2" charset="0"/>
              </a:rPr>
              <a:t>Jin</a:t>
            </a:r>
            <a:r>
              <a:rPr lang="en-US" b="0" i="0" u="none" strike="noStrike" dirty="0">
                <a:solidFill>
                  <a:srgbClr val="000000"/>
                </a:solidFill>
                <a:effectLst/>
                <a:latin typeface="Helvetica" pitchFamily="2" charset="0"/>
              </a:rPr>
              <a:t>, L.S., Nah, S.H., Gao, Y.C., Ning, Y.F., Murray, C.B. and Yang, S. Janus microdroplets with tunable self-recoverable and switchable reflective structural colors. Advanced Materials 35, 2207985, doi:10.1002/adma.202207985 (2023).</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945700" y="61381"/>
            <a:ext cx="8246300" cy="656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Shape morphing directed by spatially encoded, dually responsive liquid crystalline elastomer micro-actuators</a:t>
            </a:r>
          </a:p>
        </p:txBody>
      </p:sp>
      <p:sp>
        <p:nvSpPr>
          <p:cNvPr id="10" name="TextBox 9">
            <a:extLst>
              <a:ext uri="{FF2B5EF4-FFF2-40B4-BE49-F238E27FC236}">
                <a16:creationId xmlns:a16="http://schemas.microsoft.com/office/drawing/2014/main" id="{A3FA201F-7E38-222E-3666-0F5295187A8C}"/>
              </a:ext>
            </a:extLst>
          </p:cNvPr>
          <p:cNvSpPr txBox="1"/>
          <p:nvPr/>
        </p:nvSpPr>
        <p:spPr>
          <a:xfrm>
            <a:off x="4990597" y="868893"/>
            <a:ext cx="528638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Shu</a:t>
            </a:r>
            <a:r>
              <a:rPr lang="en-US" sz="1600" b="1" dirty="0">
                <a:latin typeface="Arial" panose="020B0604020202020204" pitchFamily="34" charset="0"/>
                <a:cs typeface="Arial" panose="020B0604020202020204" pitchFamily="34" charset="0"/>
              </a:rPr>
              <a:t> Yang </a:t>
            </a:r>
            <a:r>
              <a:rPr lang="en-US" sz="1600" dirty="0">
                <a:latin typeface="Arial" panose="020B0604020202020204" pitchFamily="34" charset="0"/>
                <a:cs typeface="Arial" panose="020B0604020202020204" pitchFamily="34" charset="0"/>
              </a:rPr>
              <a:t>and Chris </a:t>
            </a:r>
            <a:r>
              <a:rPr lang="en-US" sz="1600" b="1" dirty="0">
                <a:latin typeface="Arial" panose="020B0604020202020204" pitchFamily="34" charset="0"/>
                <a:cs typeface="Arial" panose="020B0604020202020204" pitchFamily="34" charset="0"/>
              </a:rPr>
              <a:t>Murray</a:t>
            </a:r>
            <a:r>
              <a:rPr lang="en-US" sz="1600" dirty="0">
                <a:latin typeface="Arial" panose="020B0604020202020204" pitchFamily="34" charset="0"/>
                <a:cs typeface="Arial" panose="020B0604020202020204" pitchFamily="34" charset="0"/>
              </a:rPr>
              <a:t>, University of Pennsylvania</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242374" y="1329243"/>
            <a:ext cx="575202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r>
              <a:rPr lang="en-US" sz="1400" dirty="0"/>
              <a:t>Liquid crystal elastomers (LCEs) with intrinsic molecular anisotropy can be preprogrammed to morph shapes from 2D to 3D under external stimuli. However, it is difficult to program the positions and orientations of individual building blocks separately and locally as they are chemically linked in the polymer network. </a:t>
            </a:r>
          </a:p>
          <a:p>
            <a:pPr marL="285750" indent="-285750" eaLnBrk="1" hangingPunct="1">
              <a:spcBef>
                <a:spcPts val="600"/>
              </a:spcBef>
              <a:buClr>
                <a:srgbClr val="C00000"/>
              </a:buClr>
              <a:buFont typeface="Arial" panose="020B0604020202020204" pitchFamily="34" charset="0"/>
              <a:buChar char="•"/>
            </a:pPr>
            <a:r>
              <a:rPr lang="en-US" sz="1400" dirty="0"/>
              <a:t>Spindle-shaped LCE microparticles are synthesized and show shape changes, from prolate to sphere to oblate, upon heating. </a:t>
            </a:r>
          </a:p>
          <a:p>
            <a:pPr marL="285750" indent="-285750" eaLnBrk="1" hangingPunct="1">
              <a:spcBef>
                <a:spcPts val="600"/>
              </a:spcBef>
              <a:buClr>
                <a:srgbClr val="C00000"/>
              </a:buClr>
              <a:buFont typeface="Arial" panose="020B0604020202020204" pitchFamily="34" charset="0"/>
              <a:buChar char="•"/>
            </a:pPr>
            <a:r>
              <a:rPr lang="en-US" sz="1400" dirty="0"/>
              <a:t>Magnetic nanoparticles can be incorporated in the microparticles to make them oriented under the magnetic field.</a:t>
            </a:r>
          </a:p>
          <a:p>
            <a:pPr marL="285750" indent="-285750" eaLnBrk="1" hangingPunct="1">
              <a:spcBef>
                <a:spcPts val="600"/>
              </a:spcBef>
              <a:buClr>
                <a:srgbClr val="C00000"/>
              </a:buClr>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By combining three strategies (gravity, photopatterning, and  use of magnetic field) to program the</a:t>
            </a:r>
            <a:r>
              <a:rPr lang="en-US" sz="1400" dirty="0"/>
              <a:t> height distribution and in-plane orientation </a:t>
            </a:r>
            <a:r>
              <a:rPr lang="en-US" sz="1400" dirty="0">
                <a:effectLst/>
                <a:latin typeface="Arial" panose="020B0604020202020204" pitchFamily="34" charset="0"/>
                <a:ea typeface="Times New Roman" panose="02020603050405020304" pitchFamily="18" charset="0"/>
                <a:cs typeface="Arial" panose="020B0604020202020204" pitchFamily="34" charset="0"/>
              </a:rPr>
              <a:t>of the </a:t>
            </a:r>
            <a:r>
              <a:rPr lang="en-US" sz="1400" dirty="0"/>
              <a:t>discrete, dually responsive LCE microparticles in a conventional and non-responsive matrix, we can </a:t>
            </a:r>
            <a:r>
              <a:rPr lang="en-US" sz="1400" dirty="0">
                <a:effectLst/>
                <a:latin typeface="Arial" panose="020B0604020202020204" pitchFamily="34" charset="0"/>
                <a:ea typeface="Times New Roman" panose="02020603050405020304" pitchFamily="18" charset="0"/>
                <a:cs typeface="Arial" panose="020B0604020202020204" pitchFamily="34" charset="0"/>
              </a:rPr>
              <a:t>simultaneously program the out-of-plane and in-plane bending spatially, leading to complex shape morphing, including a negative Gaussian curvature, opening of four distinct flower “pedals”, a “crawler”, and a bumpy surface.</a:t>
            </a:r>
          </a:p>
          <a:p>
            <a:pPr marL="285750" indent="-285750" eaLnBrk="1" hangingPunct="1">
              <a:spcBef>
                <a:spcPts val="600"/>
              </a:spcBef>
              <a:buClr>
                <a:srgbClr val="C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The spatially encoded assemblies from discrete LCE microparticles enriches the IRG goal, that is transcend the structure and function of translationally periodic assemblies beyond perfect. </a:t>
            </a:r>
          </a:p>
        </p:txBody>
      </p:sp>
      <p:sp>
        <p:nvSpPr>
          <p:cNvPr id="12" name="Text Box 34">
            <a:extLst>
              <a:ext uri="{FF2B5EF4-FFF2-40B4-BE49-F238E27FC236}">
                <a16:creationId xmlns:a16="http://schemas.microsoft.com/office/drawing/2014/main" id="{CE6048A3-AEC8-2F76-073A-A6282D051B35}"/>
              </a:ext>
            </a:extLst>
          </p:cNvPr>
          <p:cNvSpPr txBox="1">
            <a:spLocks noChangeArrowheads="1"/>
          </p:cNvSpPr>
          <p:nvPr/>
        </p:nvSpPr>
        <p:spPr bwMode="auto">
          <a:xfrm>
            <a:off x="6417607" y="4368425"/>
            <a:ext cx="51601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solidFill>
                  <a:srgbClr val="000000"/>
                </a:solidFill>
                <a:effectLst/>
                <a:latin typeface="Helvetica Neue" panose="02000503000000020004" pitchFamily="2" charset="0"/>
              </a:rPr>
              <a:t>Fig. 1. (a) Optical images of a temperature responsive LCE spindle microparticle. (b) Schematic of directed bendin</a:t>
            </a:r>
            <a:r>
              <a:rPr lang="en-US" sz="1200" dirty="0">
                <a:solidFill>
                  <a:srgbClr val="000000"/>
                </a:solidFill>
                <a:latin typeface="Helvetica Neue" panose="02000503000000020004" pitchFamily="2" charset="0"/>
              </a:rPr>
              <a:t>g of a soft matrix embedded with</a:t>
            </a:r>
            <a:r>
              <a:rPr lang="en-US" sz="1200" dirty="0">
                <a:solidFill>
                  <a:srgbClr val="000000"/>
                </a:solidFill>
                <a:effectLst/>
                <a:latin typeface="Helvetica Neue" panose="02000503000000020004" pitchFamily="2" charset="0"/>
              </a:rPr>
              <a:t> LCE microparticles.  (c) (L) Bright-field microscopy images of the dually responsive LCE microparticles programmed with different orientations under the magnetic field. (M) Photographs of the initially flat sheet that bends along the in-plane directions at 180</a:t>
            </a:r>
            <a:r>
              <a:rPr lang="en-US" sz="1200" baseline="30000" dirty="0">
                <a:solidFill>
                  <a:srgbClr val="000000"/>
                </a:solidFill>
                <a:effectLst/>
                <a:latin typeface="Helvetica Neue" panose="02000503000000020004" pitchFamily="2" charset="0"/>
              </a:rPr>
              <a:t>o</a:t>
            </a:r>
            <a:r>
              <a:rPr lang="en-US" sz="1200" dirty="0">
                <a:solidFill>
                  <a:srgbClr val="000000"/>
                </a:solidFill>
                <a:effectLst/>
                <a:latin typeface="Helvetica Neue" panose="02000503000000020004" pitchFamily="2" charset="0"/>
              </a:rPr>
              <a:t>C with cuts along the intersections. </a:t>
            </a:r>
            <a:r>
              <a:rPr lang="en-US" sz="1200" dirty="0">
                <a:solidFill>
                  <a:srgbClr val="000000"/>
                </a:solidFill>
                <a:latin typeface="Helvetica Neue" panose="02000503000000020004" pitchFamily="2" charset="0"/>
              </a:rPr>
              <a:t>C</a:t>
            </a:r>
            <a:r>
              <a:rPr lang="en-US" sz="1200" dirty="0">
                <a:solidFill>
                  <a:srgbClr val="000000"/>
                </a:solidFill>
                <a:effectLst/>
                <a:latin typeface="Helvetica Neue" panose="02000503000000020004" pitchFamily="2" charset="0"/>
              </a:rPr>
              <a:t>ut length: 0.4 cm. (R) Finite element simulations of the bent film. Sample size is 1 cm x 1 1 cm x 200 </a:t>
            </a:r>
            <a:r>
              <a:rPr lang="el-GR" sz="1200" dirty="0">
                <a:solidFill>
                  <a:srgbClr val="000000"/>
                </a:solidFill>
                <a:effectLst/>
                <a:latin typeface="Helvetica Neue" panose="02000503000000020004" pitchFamily="2" charset="0"/>
              </a:rPr>
              <a:t>μ</a:t>
            </a:r>
            <a:r>
              <a:rPr lang="en-US" sz="1200" dirty="0">
                <a:solidFill>
                  <a:srgbClr val="000000"/>
                </a:solidFill>
                <a:effectLst/>
                <a:latin typeface="Helvetica Neue" panose="02000503000000020004" pitchFamily="2" charset="0"/>
              </a:rPr>
              <a:t>m.</a:t>
            </a:r>
            <a:endParaRPr lang="en-US" sz="1200" i="1" dirty="0"/>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349106" y="1349347"/>
            <a:ext cx="5287573" cy="4588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3" name="TextBox 2">
            <a:extLst>
              <a:ext uri="{FF2B5EF4-FFF2-40B4-BE49-F238E27FC236}">
                <a16:creationId xmlns:a16="http://schemas.microsoft.com/office/drawing/2014/main" id="{45DAE156-B8FB-B9BC-070C-5CAF9FA2FA3A}"/>
              </a:ext>
            </a:extLst>
          </p:cNvPr>
          <p:cNvSpPr txBox="1"/>
          <p:nvPr/>
        </p:nvSpPr>
        <p:spPr>
          <a:xfrm>
            <a:off x="147780" y="200554"/>
            <a:ext cx="2817841"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Univ. of Pennsylvania MRSEC </a:t>
            </a:r>
          </a:p>
          <a:p>
            <a:r>
              <a:rPr lang="en-US" sz="1400" b="1" dirty="0">
                <a:latin typeface="Arial" panose="020B0604020202020204" pitchFamily="34" charset="0"/>
                <a:cs typeface="Arial" panose="020B0604020202020204" pitchFamily="34" charset="0"/>
              </a:rPr>
              <a:t>DMR-1720530</a:t>
            </a:r>
            <a:endParaRPr lang="en-US" sz="1600" b="1" dirty="0">
              <a:latin typeface="Arial" panose="020B0604020202020204" pitchFamily="34" charset="0"/>
              <a:cs typeface="Arial" panose="020B0604020202020204" pitchFamily="34" charset="0"/>
            </a:endParaRPr>
          </a:p>
        </p:txBody>
      </p:sp>
      <p:pic>
        <p:nvPicPr>
          <p:cNvPr id="5" name="Picture 4" descr="Fig. 1. (a) Optical images of a temperature responsive liquid crystal elastomer (LCE) spindle microparticle. (b) Schematic of directed bending of a soft matrix embedded with LCE microparticles.  (c) (L) Bright-field microscopy images of the dually responsive LCE microparticles programmed with different orientations under the magnetic field. (M) Photographs of the initially flat sheet that bends along the in-plane directions at 180 degree C with cuts along the intersections. Cut length: 0.4 centimeters. (R) Finite element simulations of the bent film. Sample size is 1 centimers x 1 1 centimeters x 200 microns.">
            <a:extLst>
              <a:ext uri="{FF2B5EF4-FFF2-40B4-BE49-F238E27FC236}">
                <a16:creationId xmlns:a16="http://schemas.microsoft.com/office/drawing/2014/main" id="{070E1D8F-B9E4-BCFC-C6E4-19B132B9956F}"/>
              </a:ext>
            </a:extLst>
          </p:cNvPr>
          <p:cNvPicPr>
            <a:picLocks noChangeAspect="1"/>
          </p:cNvPicPr>
          <p:nvPr/>
        </p:nvPicPr>
        <p:blipFill>
          <a:blip r:embed="rId4"/>
          <a:stretch>
            <a:fillRect/>
          </a:stretch>
        </p:blipFill>
        <p:spPr>
          <a:xfrm>
            <a:off x="6367198" y="1384229"/>
            <a:ext cx="5160174" cy="2984196"/>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6" ma:contentTypeDescription="Create a new document." ma:contentTypeScope="" ma:versionID="00cebeeb6c9a5c450fa276bd36afe6c6">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771f4b384f933df2b6a0ebf4fc1cf1e0"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55006-F025-46AE-9CCF-A4D8814CE86A}">
  <ds:schemaRefs>
    <ds:schemaRef ds:uri="http://purl.org/dc/dcmitype/"/>
    <ds:schemaRef ds:uri="56adf694-15e9-4d71-8e50-50117366a58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116ee817-c198-43a2-9f4d-5f1562156b4a"/>
    <ds:schemaRef ds:uri="http://www.w3.org/XML/1998/namespace"/>
  </ds:schemaRefs>
</ds:datastoreItem>
</file>

<file path=customXml/itemProps2.xml><?xml version="1.0" encoding="utf-8"?>
<ds:datastoreItem xmlns:ds="http://schemas.openxmlformats.org/officeDocument/2006/customXml" ds:itemID="{1E05381D-26A6-4B16-8695-9F4587F9A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DA25EA-36E1-42AA-84FD-F4F91C94AE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3269</TotalTime>
  <Words>785</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Helvetica</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294</cp:revision>
  <cp:lastPrinted>2018-03-20T12:31:18Z</cp:lastPrinted>
  <dcterms:created xsi:type="dcterms:W3CDTF">2017-10-05T17:34:54Z</dcterms:created>
  <dcterms:modified xsi:type="dcterms:W3CDTF">2023-05-19T20:09:49Z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