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9CE69-D54B-6340-A792-DC958CF749C8}" v="19" dt="2024-05-14T16:21:41.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5/15/2024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tx1"/>
                </a:solidFill>
                <a:latin typeface="+mn-lt"/>
              </a:rPr>
              <a:t>What Has Been Achieved: </a:t>
            </a:r>
            <a:r>
              <a:rPr lang="en-US" sz="1600" i="0">
                <a:solidFill>
                  <a:schemeClr val="accent2"/>
                </a:solidFill>
                <a:effectLst/>
                <a:highlight>
                  <a:srgbClr val="FFFF00"/>
                </a:highlight>
                <a:latin typeface="Helvetica" pitchFamily="2" charset="0"/>
              </a:rPr>
              <a:t>Material architecture provides an opportunity to alter and control the fracture process zone shape and volume by redistributing the local stresses at a crack tip. Properly designed structures can enlarge the plastic zone and enhance the effective toughness. Here, we use a pillar array as a model structure to demonstrate how variations in geometry at a crack tip control the size and shape of the plastic zone and can be used to engineer the effective toughness. Elastic–plastic finite element simulations are used to quantify how the pillar width, spacing, and height can be varied to tailor the size and shape of the plastic zone. A set of analytical mechanics models that accurately estimate the shape, volume, and resulting toughness as a function of the base material properties and geometry are also presented. A case study extends the analysis to sets of non-regular pillar arrays to illustrate how architecture can be used to alter toughness along the crack path.</a:t>
            </a:r>
            <a:endParaRPr lang="en-US" sz="1200">
              <a:solidFill>
                <a:schemeClr val="tx1"/>
              </a:solidFill>
              <a:latin typeface="+mn-lt"/>
            </a:endParaRPr>
          </a:p>
          <a:p>
            <a:pPr defTabSz="914400">
              <a:defRPr sz="1400">
                <a:latin typeface="Helvetica Neue"/>
                <a:ea typeface="Helvetica Neue"/>
                <a:cs typeface="Helvetica Neue"/>
                <a:sym typeface="Helvetica Neue"/>
              </a:defRPr>
            </a:pPr>
            <a:r>
              <a:rPr lang="en-US" sz="1200" b="1">
                <a:solidFill>
                  <a:schemeClr val="tx1"/>
                </a:solidFill>
                <a:latin typeface="+mn-lt"/>
              </a:rPr>
              <a:t>Importance of the Achievement: </a:t>
            </a:r>
            <a:r>
              <a:rPr lang="en-US" sz="1200">
                <a:solidFill>
                  <a:schemeClr val="tx1"/>
                </a:solidFill>
                <a:latin typeface="+mn-lt"/>
              </a:rPr>
              <a:t>This study developed a new method (architecting a crack front) and shown that that it is possible to enhance the fracture toughness of a material by &gt;3.5 times without decreasing overall strength.</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a:solidFill>
                  <a:schemeClr val="tx1"/>
                </a:solidFill>
                <a:latin typeface="+mn-lt"/>
              </a:rPr>
              <a:t>How is the achievement related to the IRG, and how does it help it achieve its goals? </a:t>
            </a:r>
            <a:r>
              <a:rPr lang="en-US" sz="1200" b="0">
                <a:solidFill>
                  <a:schemeClr val="tx1"/>
                </a:solidFill>
                <a:latin typeface="Calibri" panose="020F0502020204030204" pitchFamily="34" charset="0"/>
                <a:cs typeface="Calibri" panose="020F0502020204030204" pitchFamily="34" charset="0"/>
              </a:rPr>
              <a:t>These results form a basis for the design of mechanical metamaterials. In future work, the ‘learning’ principles developed in the IRG can be used to </a:t>
            </a:r>
            <a:r>
              <a:rPr lang="en-US" sz="1200">
                <a:effectLst/>
                <a:latin typeface="Calibri" panose="020F0502020204030204" pitchFamily="34" charset="0"/>
                <a:ea typeface="Aptos" panose="020B0004020202020204" pitchFamily="34" charset="0"/>
                <a:cs typeface="Calibri" panose="020F0502020204030204" pitchFamily="34" charset="0"/>
              </a:rPr>
              <a:t>train functional mechanical metamaterials via stiffness tuning of these bridges and self-learning.</a:t>
            </a:r>
            <a:r>
              <a:rPr lang="en-US" sz="1200">
                <a:effectLst/>
                <a:latin typeface="Calibri" panose="020F0502020204030204" pitchFamily="34" charset="0"/>
                <a:cs typeface="Calibri" panose="020F0502020204030204" pitchFamily="34" charset="0"/>
              </a:rPr>
              <a:t> </a:t>
            </a:r>
            <a:endParaRPr lang="en-US" sz="1200" b="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mn-lt"/>
              </a:rPr>
              <a:t>Where the findings are published: </a:t>
            </a:r>
            <a:r>
              <a:rPr lang="en-US" sz="1800" kern="100" err="1">
                <a:effectLst/>
                <a:latin typeface="Times New Roman" panose="02020603050405020304" pitchFamily="18" charset="0"/>
                <a:ea typeface="Calibri" panose="020F0502020204030204" pitchFamily="34" charset="0"/>
              </a:rPr>
              <a:t>Fulco</a:t>
            </a:r>
            <a:r>
              <a:rPr lang="en-US" sz="1800" kern="100">
                <a:effectLst/>
                <a:latin typeface="Times New Roman" panose="02020603050405020304" pitchFamily="18" charset="0"/>
                <a:ea typeface="Calibri" panose="020F0502020204030204" pitchFamily="34" charset="0"/>
              </a:rPr>
              <a:t>, S., </a:t>
            </a:r>
            <a:r>
              <a:rPr lang="en-US" sz="1800" kern="100" err="1">
                <a:effectLst/>
                <a:latin typeface="Times New Roman" panose="02020603050405020304" pitchFamily="18" charset="0"/>
                <a:ea typeface="Calibri" panose="020F0502020204030204" pitchFamily="34" charset="0"/>
              </a:rPr>
              <a:t>Budzik</a:t>
            </a:r>
            <a:r>
              <a:rPr lang="en-US" sz="1800" kern="100">
                <a:effectLst/>
                <a:latin typeface="Times New Roman" panose="02020603050405020304" pitchFamily="18" charset="0"/>
                <a:ea typeface="Calibri" panose="020F0502020204030204" pitchFamily="34" charset="0"/>
              </a:rPr>
              <a:t>, M. K. and Turner, K. T., Enhancing toughness through geometric control of the process zone. </a:t>
            </a:r>
            <a:r>
              <a:rPr lang="en-US" sz="1800" i="1" kern="100">
                <a:effectLst/>
                <a:latin typeface="Times New Roman" panose="02020603050405020304" pitchFamily="18" charset="0"/>
                <a:ea typeface="Calibri" panose="020F0502020204030204" pitchFamily="34" charset="0"/>
              </a:rPr>
              <a:t>Journal of the Mechanics and Physics of Solids</a:t>
            </a:r>
            <a:r>
              <a:rPr lang="en-US" sz="1800" kern="100">
                <a:effectLst/>
                <a:latin typeface="Times New Roman" panose="02020603050405020304" pitchFamily="18" charset="0"/>
                <a:ea typeface="Calibri" panose="020F0502020204030204" pitchFamily="34" charset="0"/>
              </a:rPr>
              <a:t> 184, 14 (2024) 10.1016/j.jmps.2024.105548</a:t>
            </a:r>
            <a:endParaRPr lang="en-US" sz="1800" kern="1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941805" y="807282"/>
            <a:ext cx="8250195"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C00000"/>
                </a:solidFill>
                <a:latin typeface="Arial" panose="020B0604020202020204" pitchFamily="34" charset="0"/>
                <a:cs typeface="Arial" panose="020B0604020202020204" pitchFamily="34" charset="0"/>
              </a:rPr>
              <a:t>Architecting Crack Tips to Enhance Fracture Toughness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Penn MRSEC </a:t>
            </a:r>
          </a:p>
          <a:p>
            <a:r>
              <a:rPr lang="en-US" sz="1400" b="1">
                <a:latin typeface="Arial" panose="020B0604020202020204" pitchFamily="34" charset="0"/>
                <a:cs typeface="Arial" panose="020B0604020202020204" pitchFamily="34" charset="0"/>
              </a:rPr>
              <a:t>DMR-2309043</a:t>
            </a:r>
            <a:r>
              <a:rPr lang="en-US" sz="1600" b="1">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4393494" y="845156"/>
            <a:ext cx="7618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Kevin Turner (University of Pennsylvania), Michal </a:t>
            </a:r>
            <a:r>
              <a:rPr lang="en-US" sz="1600" b="1" dirty="0" err="1">
                <a:latin typeface="Arial" panose="020B0604020202020204" pitchFamily="34" charset="0"/>
                <a:cs typeface="Arial" panose="020B0604020202020204" pitchFamily="34" charset="0"/>
              </a:rPr>
              <a:t>Budzic</a:t>
            </a:r>
            <a:r>
              <a:rPr lang="en-US" sz="1600" b="1" dirty="0">
                <a:latin typeface="Arial" panose="020B0604020202020204" pitchFamily="34" charset="0"/>
                <a:cs typeface="Arial" panose="020B0604020202020204" pitchFamily="34" charset="0"/>
              </a:rPr>
              <a:t> (Aarhus, Denmark)</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 name="Text Box 28">
            <a:extLst>
              <a:ext uri="{FF2B5EF4-FFF2-40B4-BE49-F238E27FC236}">
                <a16:creationId xmlns:a16="http://schemas.microsoft.com/office/drawing/2014/main" id="{2D0A21E2-33FF-B4C4-11BE-E637B8F62DD4}"/>
              </a:ext>
            </a:extLst>
          </p:cNvPr>
          <p:cNvSpPr txBox="1">
            <a:spLocks noChangeArrowheads="1"/>
          </p:cNvSpPr>
          <p:nvPr/>
        </p:nvSpPr>
        <p:spPr bwMode="auto">
          <a:xfrm>
            <a:off x="152773" y="1379446"/>
            <a:ext cx="5294854"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dirty="0"/>
              <a:t>One of the primary ways that materials fail in operation is by the formation and propagation of cracks during loading, often leading to sudden, catastrophic events.</a:t>
            </a:r>
          </a:p>
          <a:p>
            <a:pPr algn="just" eaLnBrk="1" hangingPunct="1">
              <a:spcAft>
                <a:spcPts val="600"/>
              </a:spcAft>
            </a:pPr>
            <a:r>
              <a:rPr lang="en-US" sz="1400" dirty="0"/>
              <a:t>The ability of a material to withstand fracture is described as its toughness.  Over the years, researchers have developed a variety of way to enhance material toughness, thereby improving the ability of materials to withstand applied loads, but often at the cost of reducing overall strength</a:t>
            </a:r>
          </a:p>
          <a:p>
            <a:pPr algn="just" eaLnBrk="1" hangingPunct="1">
              <a:spcAft>
                <a:spcPts val="600"/>
              </a:spcAft>
            </a:pPr>
            <a:r>
              <a:rPr lang="en-US" sz="1400" dirty="0"/>
              <a:t>In this study, Penn MRSEC researcher Kevin Turner, and Michal </a:t>
            </a:r>
            <a:r>
              <a:rPr lang="en-US" sz="1400" dirty="0" err="1"/>
              <a:t>Budzic</a:t>
            </a:r>
            <a:r>
              <a:rPr lang="en-US" sz="1400" dirty="0"/>
              <a:t> of </a:t>
            </a:r>
            <a:r>
              <a:rPr lang="en-US" sz="1400" dirty="0" err="1"/>
              <a:t>Aarhuas</a:t>
            </a:r>
            <a:r>
              <a:rPr lang="en-US" sz="1400" dirty="0"/>
              <a:t> University in Denmark have shown that it is possible to control how a material can resist fracture by leveraging architecture, rather than by modifying material composition or microstructure as has been conventionally done.</a:t>
            </a:r>
          </a:p>
          <a:p>
            <a:pPr algn="just" eaLnBrk="1" hangingPunct="1">
              <a:spcAft>
                <a:spcPts val="600"/>
              </a:spcAft>
            </a:pPr>
            <a:r>
              <a:rPr lang="en-US" sz="1400" dirty="0"/>
              <a:t>They developed analytical models to predict the plastic zone geometry and resulting toughness enhancement for an elastic-plastic material containing a periodic array of pillars along the crack path, and optimized the size and placement of these pillars to achieve a remarkable 3.5 increase in fracture toughness without significant loss in strength.</a:t>
            </a:r>
          </a:p>
        </p:txBody>
      </p:sp>
      <p:sp>
        <p:nvSpPr>
          <p:cNvPr id="3" name="TextBox 2">
            <a:extLst>
              <a:ext uri="{FF2B5EF4-FFF2-40B4-BE49-F238E27FC236}">
                <a16:creationId xmlns:a16="http://schemas.microsoft.com/office/drawing/2014/main" id="{0E4123E5-6222-CA20-35BC-EE5DF95A3935}"/>
              </a:ext>
            </a:extLst>
          </p:cNvPr>
          <p:cNvSpPr txBox="1"/>
          <p:nvPr/>
        </p:nvSpPr>
        <p:spPr>
          <a:xfrm>
            <a:off x="581427" y="5810786"/>
            <a:ext cx="5136793" cy="553998"/>
          </a:xfrm>
          <a:prstGeom prst="rect">
            <a:avLst/>
          </a:prstGeom>
          <a:noFill/>
        </p:spPr>
        <p:txBody>
          <a:bodyPr wrap="square" rtlCol="0">
            <a:spAutoFit/>
          </a:bodyPr>
          <a:lstStyle/>
          <a:p>
            <a:r>
              <a:rPr lang="en-US" sz="1000" kern="100" dirty="0" err="1">
                <a:effectLst/>
                <a:latin typeface="Arial" panose="020B0604020202020204" pitchFamily="34" charset="0"/>
                <a:ea typeface="Calibri" panose="020F0502020204030204" pitchFamily="34" charset="0"/>
                <a:cs typeface="Arial" panose="020B0604020202020204" pitchFamily="34" charset="0"/>
              </a:rPr>
              <a:t>Fulco</a:t>
            </a:r>
            <a:r>
              <a:rPr lang="en-US" sz="1000" kern="100" dirty="0">
                <a:effectLst/>
                <a:latin typeface="Arial" panose="020B0604020202020204" pitchFamily="34" charset="0"/>
                <a:ea typeface="Calibri" panose="020F0502020204030204" pitchFamily="34" charset="0"/>
                <a:cs typeface="Arial" panose="020B0604020202020204" pitchFamily="34" charset="0"/>
              </a:rPr>
              <a:t>, S., </a:t>
            </a:r>
            <a:r>
              <a:rPr lang="en-US" sz="1000" i="1" kern="100" dirty="0" err="1">
                <a:effectLst/>
                <a:latin typeface="Arial" panose="020B0604020202020204" pitchFamily="34" charset="0"/>
                <a:ea typeface="Calibri" panose="020F0502020204030204" pitchFamily="34" charset="0"/>
                <a:cs typeface="Arial" panose="020B0604020202020204" pitchFamily="34" charset="0"/>
              </a:rPr>
              <a:t>Budzik</a:t>
            </a:r>
            <a:r>
              <a:rPr lang="en-US" sz="1000" i="1" kern="100" dirty="0">
                <a:effectLst/>
                <a:latin typeface="Arial" panose="020B0604020202020204" pitchFamily="34" charset="0"/>
                <a:ea typeface="Calibri" panose="020F0502020204030204" pitchFamily="34" charset="0"/>
                <a:cs typeface="Arial" panose="020B0604020202020204" pitchFamily="34" charset="0"/>
              </a:rPr>
              <a:t>, M. K.</a:t>
            </a:r>
            <a:r>
              <a:rPr lang="en-US" sz="1000" kern="100" dirty="0">
                <a:effectLst/>
                <a:latin typeface="Arial" panose="020B0604020202020204" pitchFamily="34" charset="0"/>
                <a:ea typeface="Calibri" panose="020F0502020204030204" pitchFamily="34" charset="0"/>
                <a:cs typeface="Arial" panose="020B0604020202020204" pitchFamily="34" charset="0"/>
              </a:rPr>
              <a:t> and </a:t>
            </a:r>
            <a:r>
              <a:rPr lang="en-US" sz="1000" b="1" kern="100" dirty="0">
                <a:effectLst/>
                <a:latin typeface="Arial" panose="020B0604020202020204" pitchFamily="34" charset="0"/>
                <a:ea typeface="Calibri" panose="020F0502020204030204" pitchFamily="34" charset="0"/>
                <a:cs typeface="Arial" panose="020B0604020202020204" pitchFamily="34" charset="0"/>
              </a:rPr>
              <a:t>Turner, K. T., </a:t>
            </a:r>
            <a:r>
              <a:rPr lang="en-US" sz="1000" kern="100" dirty="0">
                <a:effectLst/>
                <a:latin typeface="Arial" panose="020B0604020202020204" pitchFamily="34" charset="0"/>
                <a:ea typeface="Calibri" panose="020F0502020204030204" pitchFamily="34" charset="0"/>
                <a:cs typeface="Arial" panose="020B0604020202020204" pitchFamily="34" charset="0"/>
              </a:rPr>
              <a:t>Enhancing toughness through geometric control of the process zone. </a:t>
            </a:r>
            <a:r>
              <a:rPr lang="en-US" sz="1000" i="1" kern="100" dirty="0">
                <a:effectLst/>
                <a:latin typeface="Arial" panose="020B0604020202020204" pitchFamily="34" charset="0"/>
                <a:ea typeface="Calibri" panose="020F0502020204030204" pitchFamily="34" charset="0"/>
                <a:cs typeface="Arial" panose="020B0604020202020204" pitchFamily="34" charset="0"/>
              </a:rPr>
              <a:t>JMPS,</a:t>
            </a:r>
            <a:r>
              <a:rPr lang="en-US" sz="1000" kern="100" dirty="0">
                <a:effectLst/>
                <a:latin typeface="Arial" panose="020B0604020202020204" pitchFamily="34" charset="0"/>
                <a:ea typeface="Calibri" panose="020F0502020204030204" pitchFamily="34" charset="0"/>
                <a:cs typeface="Arial" panose="020B0604020202020204" pitchFamily="34" charset="0"/>
              </a:rPr>
              <a:t>184, 14 (2024)  10.1016/j.jmps.2024.105548</a:t>
            </a:r>
          </a:p>
          <a:p>
            <a:endParaRPr lang="en-US" sz="1000" dirty="0">
              <a:latin typeface="Arial" panose="020B0604020202020204" pitchFamily="34" charset="0"/>
              <a:cs typeface="Arial" panose="020B0604020202020204" pitchFamily="34" charset="0"/>
            </a:endParaRPr>
          </a:p>
        </p:txBody>
      </p:sp>
      <p:pic>
        <p:nvPicPr>
          <p:cNvPr id="4" name="Picture 3" descr="Colorful images showing how the height, length and spacing  alter the stress at a crack tip">
            <a:extLst>
              <a:ext uri="{FF2B5EF4-FFF2-40B4-BE49-F238E27FC236}">
                <a16:creationId xmlns:a16="http://schemas.microsoft.com/office/drawing/2014/main" id="{6453F849-0710-E6D1-A0E0-EE6DDFC651CF}"/>
              </a:ext>
            </a:extLst>
          </p:cNvPr>
          <p:cNvPicPr>
            <a:picLocks noChangeAspect="1"/>
          </p:cNvPicPr>
          <p:nvPr/>
        </p:nvPicPr>
        <p:blipFill rotWithShape="1">
          <a:blip r:embed="rId4"/>
          <a:srcRect t="196"/>
          <a:stretch/>
        </p:blipFill>
        <p:spPr>
          <a:xfrm>
            <a:off x="5559601" y="1311060"/>
            <a:ext cx="6452453" cy="4244187"/>
          </a:xfrm>
          <a:prstGeom prst="rect">
            <a:avLst/>
          </a:prstGeom>
        </p:spPr>
      </p:pic>
      <p:sp>
        <p:nvSpPr>
          <p:cNvPr id="7" name="TextBox 6">
            <a:extLst>
              <a:ext uri="{FF2B5EF4-FFF2-40B4-BE49-F238E27FC236}">
                <a16:creationId xmlns:a16="http://schemas.microsoft.com/office/drawing/2014/main" id="{E679D553-DE12-4A50-15B9-FE7E8615D37F}"/>
              </a:ext>
            </a:extLst>
          </p:cNvPr>
          <p:cNvSpPr txBox="1"/>
          <p:nvPr/>
        </p:nvSpPr>
        <p:spPr>
          <a:xfrm>
            <a:off x="6179132" y="5525637"/>
            <a:ext cx="5720948" cy="461665"/>
          </a:xfrm>
          <a:prstGeom prst="rect">
            <a:avLst/>
          </a:prstGeom>
          <a:noFill/>
        </p:spPr>
        <p:txBody>
          <a:bodyPr wrap="square" rtlCol="0">
            <a:spAutoFit/>
          </a:bodyPr>
          <a:lstStyle/>
          <a:p>
            <a:r>
              <a:rPr lang="en-US" sz="1200" dirty="0"/>
              <a:t>Simulations showing how the height (t), length (l</a:t>
            </a:r>
            <a:r>
              <a:rPr lang="en-US" sz="1200" baseline="-25000" dirty="0"/>
              <a:t>x</a:t>
            </a:r>
            <a:r>
              <a:rPr lang="en-US" sz="1200" dirty="0"/>
              <a:t>) and spacing (</a:t>
            </a:r>
            <a:r>
              <a:rPr lang="en-US" sz="1200" dirty="0" err="1"/>
              <a:t>s</a:t>
            </a:r>
            <a:r>
              <a:rPr lang="en-US" sz="1200" baseline="-25000" dirty="0" err="1"/>
              <a:t>x</a:t>
            </a:r>
            <a:r>
              <a:rPr lang="en-US" sz="1200" dirty="0"/>
              <a:t>) alter the stress (𝜎</a:t>
            </a:r>
            <a:r>
              <a:rPr lang="en-US" sz="1200" baseline="-25000" dirty="0"/>
              <a:t>VM</a:t>
            </a:r>
            <a:r>
              <a:rPr lang="en-US" sz="1200" dirty="0"/>
              <a:t>) at a crack tip and thereby prevent crack propagation and increase toughness</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8" ma:contentTypeDescription="Create a new document." ma:contentTypeScope="" ma:versionID="d3f461112a8c169e4674c39a4d0bcdf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2209be6e2faf24265a3b917de7ab5ab6"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55006-F025-46AE-9CCF-A4D8814CE86A}">
  <ds:schemaRefs>
    <ds:schemaRef ds:uri="116ee817-c198-43a2-9f4d-5f1562156b4a"/>
    <ds:schemaRef ds:uri="56adf694-15e9-4d71-8e50-50117366a5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DA25EA-36E1-42AA-84FD-F4F91C94AE10}">
  <ds:schemaRefs>
    <ds:schemaRef ds:uri="http://schemas.microsoft.com/sharepoint/v3/contenttype/forms"/>
  </ds:schemaRefs>
</ds:datastoreItem>
</file>

<file path=customXml/itemProps3.xml><?xml version="1.0" encoding="utf-8"?>
<ds:datastoreItem xmlns:ds="http://schemas.openxmlformats.org/officeDocument/2006/customXml" ds:itemID="{79C6ECDC-6370-444F-A473-39DBC11B71D4}">
  <ds:schemaRefs>
    <ds:schemaRef ds:uri="116ee817-c198-43a2-9f4d-5f1562156b4a"/>
    <ds:schemaRef ds:uri="56adf694-15e9-4d71-8e50-50117366a5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620</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Helvetica</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cp:revision>
  <cp:lastPrinted>2018-03-20T12:31:18Z</cp:lastPrinted>
  <dcterms:created xsi:type="dcterms:W3CDTF">2017-10-05T17:34:54Z</dcterms:created>
  <dcterms:modified xsi:type="dcterms:W3CDTF">2024-05-15T13:21:04Z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