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2F0D1-CF1A-334F-5D6C-C3B26AE335BD}" v="6" dt="2024-05-12T18:03:45.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8" autoAdjust="0"/>
    <p:restoredTop sz="94951" autoAdjust="0"/>
  </p:normalViewPr>
  <p:slideViewPr>
    <p:cSldViewPr snapToGrid="0" snapToObjects="1">
      <p:cViewPr varScale="1">
        <p:scale>
          <a:sx n="74" d="100"/>
          <a:sy n="74" d="100"/>
        </p:scale>
        <p:origin x="348" y="66"/>
      </p:cViewPr>
      <p:guideLst/>
    </p:cSldViewPr>
  </p:slideViewPr>
  <p:notesTextViewPr>
    <p:cViewPr>
      <p:scale>
        <a:sx n="120" d="100"/>
        <a:sy n="120" d="100"/>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5/15/2024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21/acsami.3c1133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600" b="0" i="0" dirty="0">
                <a:solidFill>
                  <a:srgbClr val="000000"/>
                </a:solidFill>
                <a:effectLst/>
                <a:highlight>
                  <a:srgbClr val="F4F4F4"/>
                </a:highlight>
                <a:latin typeface="Georgia" panose="02040502050405020303" pitchFamily="18" charset="0"/>
              </a:rPr>
              <a:t>Passive daytime radiative cooling (PDRC) relies on simultaneous reflection of sunlight and radiation toward cold outer space. Current designs of PDRC coatings have demonstrated potential as eco-friendly alternatives to traditional electrical air conditioning (AC). While many features of PDRC have been individually optimized in different studies, for practical impact, it is essential for a system to demonstrate excellence in all essential aspects, like the materials that nature has created. We propose a bioinspired PDRC structure templated by </a:t>
            </a:r>
            <a:r>
              <a:rPr lang="en-US" sz="1600" b="0" i="0" dirty="0" err="1">
                <a:solidFill>
                  <a:srgbClr val="000000"/>
                </a:solidFill>
                <a:effectLst/>
                <a:highlight>
                  <a:srgbClr val="F4F4F4"/>
                </a:highlight>
                <a:latin typeface="Georgia" panose="02040502050405020303" pitchFamily="18" charset="0"/>
              </a:rPr>
              <a:t>bicontinuous</a:t>
            </a:r>
            <a:r>
              <a:rPr lang="en-US" sz="1600" b="0" i="0" dirty="0">
                <a:solidFill>
                  <a:srgbClr val="000000"/>
                </a:solidFill>
                <a:effectLst/>
                <a:highlight>
                  <a:srgbClr val="F4F4F4"/>
                </a:highlight>
                <a:latin typeface="Georgia" panose="02040502050405020303" pitchFamily="18" charset="0"/>
              </a:rPr>
              <a:t> </a:t>
            </a:r>
            <a:r>
              <a:rPr lang="en-US" sz="1600" b="0" i="0" dirty="0" err="1">
                <a:solidFill>
                  <a:srgbClr val="000000"/>
                </a:solidFill>
                <a:effectLst/>
                <a:highlight>
                  <a:srgbClr val="F4F4F4"/>
                </a:highlight>
                <a:latin typeface="Georgia" panose="02040502050405020303" pitchFamily="18" charset="0"/>
              </a:rPr>
              <a:t>interfacially</a:t>
            </a:r>
            <a:r>
              <a:rPr lang="en-US" sz="1600" b="0" i="0" dirty="0">
                <a:solidFill>
                  <a:srgbClr val="000000"/>
                </a:solidFill>
                <a:effectLst/>
                <a:highlight>
                  <a:srgbClr val="F4F4F4"/>
                </a:highlight>
                <a:latin typeface="Georgia" panose="02040502050405020303" pitchFamily="18" charset="0"/>
              </a:rPr>
              <a:t> jammed emulsion gels (</a:t>
            </a:r>
            <a:r>
              <a:rPr lang="en-US" sz="1600" b="0" i="0" dirty="0" err="1">
                <a:solidFill>
                  <a:srgbClr val="000000"/>
                </a:solidFill>
                <a:effectLst/>
                <a:highlight>
                  <a:srgbClr val="F4F4F4"/>
                </a:highlight>
                <a:latin typeface="Georgia" panose="02040502050405020303" pitchFamily="18" charset="0"/>
              </a:rPr>
              <a:t>bijels</a:t>
            </a:r>
            <a:r>
              <a:rPr lang="en-US" sz="1600" b="0" i="0" dirty="0">
                <a:solidFill>
                  <a:srgbClr val="000000"/>
                </a:solidFill>
                <a:effectLst/>
                <a:highlight>
                  <a:srgbClr val="F4F4F4"/>
                </a:highlight>
                <a:latin typeface="Georgia" panose="02040502050405020303" pitchFamily="18" charset="0"/>
              </a:rPr>
              <a:t>) that possesses excellent cooling, thinness, tunability, scalability, and mechanical robustness. The unique </a:t>
            </a:r>
            <a:r>
              <a:rPr lang="en-US" sz="1600" b="0" i="0" dirty="0" err="1">
                <a:solidFill>
                  <a:srgbClr val="000000"/>
                </a:solidFill>
                <a:effectLst/>
                <a:highlight>
                  <a:srgbClr val="F4F4F4"/>
                </a:highlight>
                <a:latin typeface="Georgia" panose="02040502050405020303" pitchFamily="18" charset="0"/>
              </a:rPr>
              <a:t>bicontinuous</a:t>
            </a:r>
            <a:r>
              <a:rPr lang="en-US" sz="1600" b="0" i="0" dirty="0">
                <a:solidFill>
                  <a:srgbClr val="000000"/>
                </a:solidFill>
                <a:effectLst/>
                <a:highlight>
                  <a:srgbClr val="F4F4F4"/>
                </a:highlight>
                <a:latin typeface="Georgia" panose="02040502050405020303" pitchFamily="18" charset="0"/>
              </a:rPr>
              <a:t> disordered structure captures key features of </a:t>
            </a:r>
            <a:r>
              <a:rPr lang="en-US" sz="1600" b="0" i="0" dirty="0" err="1">
                <a:solidFill>
                  <a:srgbClr val="000000"/>
                </a:solidFill>
                <a:effectLst/>
                <a:highlight>
                  <a:srgbClr val="F4F4F4"/>
                </a:highlight>
                <a:latin typeface="Georgia" panose="02040502050405020303" pitchFamily="18" charset="0"/>
              </a:rPr>
              <a:t>Cyphochilus</a:t>
            </a:r>
            <a:r>
              <a:rPr lang="en-US" sz="1600" b="0" i="0" dirty="0">
                <a:solidFill>
                  <a:srgbClr val="000000"/>
                </a:solidFill>
                <a:effectLst/>
                <a:highlight>
                  <a:srgbClr val="F4F4F4"/>
                </a:highlight>
                <a:latin typeface="Georgia" panose="02040502050405020303" pitchFamily="18" charset="0"/>
              </a:rPr>
              <a:t> beetle scales, enabling a thin (130 </a:t>
            </a:r>
            <a:r>
              <a:rPr lang="el-GR" sz="1600" b="0" i="0" dirty="0">
                <a:solidFill>
                  <a:srgbClr val="000000"/>
                </a:solidFill>
                <a:effectLst/>
                <a:highlight>
                  <a:srgbClr val="F4F4F4"/>
                </a:highlight>
                <a:latin typeface="Georgia" panose="02040502050405020303" pitchFamily="18" charset="0"/>
              </a:rPr>
              <a:t>μ</a:t>
            </a:r>
            <a:r>
              <a:rPr lang="en-US" sz="1600" b="0" i="0" dirty="0">
                <a:solidFill>
                  <a:srgbClr val="000000"/>
                </a:solidFill>
                <a:effectLst/>
                <a:highlight>
                  <a:srgbClr val="F4F4F4"/>
                </a:highlight>
                <a:latin typeface="Georgia" panose="02040502050405020303" pitchFamily="18" charset="0"/>
              </a:rPr>
              <a:t>m) </a:t>
            </a:r>
            <a:r>
              <a:rPr lang="en-US" sz="1600" b="0" i="0" dirty="0" err="1">
                <a:solidFill>
                  <a:srgbClr val="000000"/>
                </a:solidFill>
                <a:effectLst/>
                <a:highlight>
                  <a:srgbClr val="F4F4F4"/>
                </a:highlight>
                <a:latin typeface="Georgia" panose="02040502050405020303" pitchFamily="18" charset="0"/>
              </a:rPr>
              <a:t>bijel</a:t>
            </a:r>
            <a:r>
              <a:rPr lang="en-US" sz="1600" b="0" i="0" dirty="0">
                <a:solidFill>
                  <a:srgbClr val="000000"/>
                </a:solidFill>
                <a:effectLst/>
                <a:highlight>
                  <a:srgbClr val="F4F4F4"/>
                </a:highlight>
                <a:latin typeface="Georgia" panose="02040502050405020303" pitchFamily="18" charset="0"/>
              </a:rPr>
              <a:t> PDRC coating to achieve high solar reflectance (≳0.97) and high longwave-infrared (LWIR) emissivity (≳0.93), resulting in a </a:t>
            </a:r>
            <a:r>
              <a:rPr lang="en-US" sz="1600" b="0" i="0" dirty="0" err="1">
                <a:solidFill>
                  <a:srgbClr val="000000"/>
                </a:solidFill>
                <a:effectLst/>
                <a:highlight>
                  <a:srgbClr val="F4F4F4"/>
                </a:highlight>
                <a:latin typeface="Georgia" panose="02040502050405020303" pitchFamily="18" charset="0"/>
              </a:rPr>
              <a:t>subambient</a:t>
            </a:r>
            <a:r>
              <a:rPr lang="en-US" sz="1600" b="0" i="0" dirty="0">
                <a:solidFill>
                  <a:srgbClr val="000000"/>
                </a:solidFill>
                <a:effectLst/>
                <a:highlight>
                  <a:srgbClr val="F4F4F4"/>
                </a:highlight>
                <a:latin typeface="Georgia" panose="02040502050405020303" pitchFamily="18" charset="0"/>
              </a:rPr>
              <a:t> temperature drop of ∼5.6 °C under direct sunlight. We further demonstrate switchable cooling inspired by the exoskeleton of the Hercules beetle and mechanical robustness in analogy to spongy bone structures.</a:t>
            </a:r>
            <a:endParaRPr lang="en-US"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mn-lt"/>
              </a:rPr>
              <a:t>Importance </a:t>
            </a:r>
            <a:r>
              <a:rPr lang="en-US" sz="1200" b="1" dirty="0">
                <a:solidFill>
                  <a:schemeClr val="tx1"/>
                </a:solidFill>
                <a:latin typeface="+mn-lt"/>
              </a:rPr>
              <a:t>of the Achievement:</a:t>
            </a:r>
            <a:r>
              <a:rPr lang="en-US" sz="1200" b="0" dirty="0">
                <a:solidFill>
                  <a:schemeClr val="tx1"/>
                </a:solidFill>
                <a:latin typeface="+mn-lt"/>
              </a:rPr>
              <a:t> The IRG researchers have created a</a:t>
            </a:r>
            <a:r>
              <a:rPr lang="en-US" sz="1200" b="0" dirty="0"/>
              <a:t> </a:t>
            </a:r>
            <a:r>
              <a:rPr lang="en-US" sz="1200" dirty="0"/>
              <a:t>novel PDRC structure templated by </a:t>
            </a:r>
            <a:r>
              <a:rPr lang="en-US" sz="1200" dirty="0" err="1"/>
              <a:t>bicontinuous</a:t>
            </a:r>
            <a:r>
              <a:rPr lang="en-US" sz="1200" dirty="0"/>
              <a:t>, </a:t>
            </a:r>
            <a:r>
              <a:rPr lang="en-US" sz="1200" dirty="0" err="1"/>
              <a:t>interfacially</a:t>
            </a:r>
            <a:r>
              <a:rPr lang="en-US" sz="1200" dirty="0"/>
              <a:t> jammed emulsion gels (</a:t>
            </a:r>
            <a:r>
              <a:rPr lang="en-US" sz="1200" dirty="0" err="1"/>
              <a:t>bijels</a:t>
            </a:r>
            <a:r>
              <a:rPr lang="en-US" sz="1200" dirty="0"/>
              <a:t>) that possesses excellent cooling, thinness, tuneability, scalability, and mechanical robustness. These structures can be switched between two distinct states. They are bright white and extremely effective at radiating incident light back to space in the dry state, enabling cooling during warm seasons. However, when infused with a liquid, they become transparent, allowing incident light to penetrate and thus heat a structure during colder seasons.  The ability to switch between reflecting and transmitting solar radiation, along with their scalable fabrication and excellent cooling performance, makes these </a:t>
            </a:r>
            <a:r>
              <a:rPr lang="en-US" sz="1200" dirty="0" err="1"/>
              <a:t>bijel</a:t>
            </a:r>
            <a:r>
              <a:rPr lang="en-US" sz="1200" dirty="0"/>
              <a:t> PDRC coatings a promising alternative to traditional air conditioning, especially in underdeveloped regions with limited access to power infrastructure.</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a:t>
            </a:r>
            <a:r>
              <a:rPr lang="en-US" sz="1200" b="0" dirty="0">
                <a:solidFill>
                  <a:schemeClr val="tx1"/>
                </a:solidFill>
                <a:latin typeface="+mn-lt"/>
              </a:rPr>
              <a:t> The development and application of novel </a:t>
            </a:r>
            <a:r>
              <a:rPr lang="en-US" sz="1200" b="0" dirty="0" err="1">
                <a:solidFill>
                  <a:schemeClr val="tx1"/>
                </a:solidFill>
                <a:latin typeface="+mn-lt"/>
              </a:rPr>
              <a:t>bijel</a:t>
            </a:r>
            <a:r>
              <a:rPr lang="en-US" sz="1200" b="0" dirty="0">
                <a:solidFill>
                  <a:schemeClr val="tx1"/>
                </a:solidFill>
                <a:latin typeface="+mn-lt"/>
              </a:rPr>
              <a:t> systems is the explicit goal of IRG2, Theme IIB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b="0" i="0" dirty="0">
                <a:solidFill>
                  <a:srgbClr val="222222"/>
                </a:solidFill>
                <a:effectLst/>
                <a:highlight>
                  <a:srgbClr val="FFFFFF"/>
                </a:highlight>
                <a:latin typeface="Arial" panose="020B0604020202020204" pitchFamily="34" charset="0"/>
              </a:rPr>
              <a:t>Wang, </a:t>
            </a:r>
            <a:r>
              <a:rPr lang="en-US" b="0" i="0" dirty="0" err="1">
                <a:solidFill>
                  <a:srgbClr val="222222"/>
                </a:solidFill>
                <a:effectLst/>
                <a:highlight>
                  <a:srgbClr val="FFFFFF"/>
                </a:highlight>
                <a:latin typeface="Arial" panose="020B0604020202020204" pitchFamily="34" charset="0"/>
              </a:rPr>
              <a:t>Tiancheng</a:t>
            </a:r>
            <a:r>
              <a:rPr lang="en-US" b="0" i="0" dirty="0">
                <a:solidFill>
                  <a:srgbClr val="222222"/>
                </a:solidFill>
                <a:effectLst/>
                <a:highlight>
                  <a:srgbClr val="FFFFFF"/>
                </a:highlight>
                <a:latin typeface="Arial" panose="020B0604020202020204" pitchFamily="34" charset="0"/>
              </a:rPr>
              <a:t>, et al. "Bioinspired Switchable Passive Daytime Radiative Cooling Coatings." </a:t>
            </a:r>
            <a:r>
              <a:rPr lang="en-US" b="0" i="1" dirty="0">
                <a:solidFill>
                  <a:srgbClr val="222222"/>
                </a:solidFill>
                <a:effectLst/>
                <a:highlight>
                  <a:srgbClr val="FFFFFF"/>
                </a:highlight>
                <a:latin typeface="Arial" panose="020B0604020202020204" pitchFamily="34" charset="0"/>
              </a:rPr>
              <a:t>ACS Applied Materials &amp; Interfaces</a:t>
            </a:r>
            <a:r>
              <a:rPr lang="en-US" b="0" i="0" dirty="0">
                <a:solidFill>
                  <a:srgbClr val="222222"/>
                </a:solidFill>
                <a:effectLst/>
                <a:highlight>
                  <a:srgbClr val="FFFFFF"/>
                </a:highlight>
                <a:latin typeface="Arial" panose="020B0604020202020204" pitchFamily="34" charset="0"/>
              </a:rPr>
              <a:t> 15.41 (2023): 48716-48724.</a:t>
            </a:r>
            <a:r>
              <a:rPr lang="en-US" b="0" i="0" u="none" strike="noStrike" dirty="0">
                <a:solidFill>
                  <a:srgbClr val="000000"/>
                </a:solidFill>
                <a:effectLst/>
                <a:highlight>
                  <a:srgbClr val="FFFFFF"/>
                </a:highlight>
                <a:latin typeface="Roboto" panose="02000000000000000000" pitchFamily="2" charset="0"/>
                <a:hlinkClick r:id="rId3" tooltip="DOI URL"/>
              </a:rPr>
              <a:t> https://doi.org/10.10 21/acsami.3c11338</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670594" y="151087"/>
            <a:ext cx="8373625"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Beetle Scales Inspire a Passive Daytime Radiative Cooling Coating</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23220"/>
          </a:xfrm>
          <a:prstGeom prst="rect">
            <a:avLst/>
          </a:prstGeom>
          <a:noFill/>
        </p:spPr>
        <p:txBody>
          <a:bodyPr wrap="square" lIns="91440" tIns="45720" rIns="91440" bIns="45720" rtlCol="0" anchor="t">
            <a:spAutoFit/>
          </a:bodyPr>
          <a:lstStyle/>
          <a:p>
            <a:r>
              <a:rPr lang="en-US" sz="1400" b="1" dirty="0">
                <a:latin typeface="Arial" panose="020B0604020202020204" pitchFamily="34" charset="0"/>
                <a:cs typeface="Arial" panose="020B0604020202020204" pitchFamily="34" charset="0"/>
              </a:rPr>
              <a:t>Penn MRSEC </a:t>
            </a:r>
          </a:p>
          <a:p>
            <a:r>
              <a:rPr lang="en-US" sz="1400" b="1" dirty="0">
                <a:latin typeface="Arial"/>
                <a:cs typeface="Arial"/>
              </a:rPr>
              <a:t>DMR-2309043</a:t>
            </a:r>
            <a:endParaRPr lang="en-US"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845156"/>
            <a:ext cx="6135013"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Kathleen </a:t>
            </a:r>
            <a:r>
              <a:rPr lang="en-US" sz="1600" b="1" dirty="0" err="1">
                <a:latin typeface="Arial" panose="020B0604020202020204" pitchFamily="34" charset="0"/>
                <a:cs typeface="Arial" panose="020B0604020202020204" pitchFamily="34" charset="0"/>
              </a:rPr>
              <a:t>Stebe</a:t>
            </a:r>
            <a:r>
              <a:rPr lang="en-US" sz="1600" b="1" dirty="0">
                <a:latin typeface="Arial" panose="020B0604020202020204" pitchFamily="34" charset="0"/>
                <a:cs typeface="Arial" panose="020B0604020202020204" pitchFamily="34" charset="0"/>
              </a:rPr>
              <a:t> and </a:t>
            </a:r>
            <a:r>
              <a:rPr lang="en-US" sz="1600" b="1" dirty="0" err="1">
                <a:latin typeface="Arial" panose="020B0604020202020204" pitchFamily="34" charset="0"/>
                <a:cs typeface="Arial" panose="020B0604020202020204" pitchFamily="34" charset="0"/>
              </a:rPr>
              <a:t>Daeyeon</a:t>
            </a:r>
            <a:r>
              <a:rPr lang="en-US" sz="1600" b="1" dirty="0">
                <a:latin typeface="Arial" panose="020B0604020202020204" pitchFamily="34" charset="0"/>
                <a:cs typeface="Arial" panose="020B0604020202020204" pitchFamily="34" charset="0"/>
              </a:rPr>
              <a:t> Lee, University of Pennsylvania</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42374" y="1322543"/>
            <a:ext cx="602947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Passive daytime radiative cooling (PDRC) coatings provide an eco-friendly and cost-effective alternative to cool surfaces and structures. Ideally, these coatings would have excellent cooling performance in thin, mechanically robust layers that could switch from rejecting heat to accepting heat during periods of low sunlight and would be produced by low-cost and scalable methods.</a:t>
            </a:r>
          </a:p>
          <a:p>
            <a:pPr algn="just"/>
            <a:endParaRPr lang="en-US" sz="900" dirty="0"/>
          </a:p>
          <a:p>
            <a:pPr algn="just"/>
            <a:r>
              <a:rPr lang="en-US" sz="1400" dirty="0"/>
              <a:t>Inspired by the structure of the </a:t>
            </a:r>
            <a:r>
              <a:rPr lang="en-US" sz="1400" dirty="0" err="1"/>
              <a:t>Cyphochilus</a:t>
            </a:r>
            <a:r>
              <a:rPr lang="en-US" sz="1400" dirty="0"/>
              <a:t> beetle, </a:t>
            </a:r>
            <a:r>
              <a:rPr lang="en-US" sz="1400" dirty="0" err="1"/>
              <a:t>Stebe</a:t>
            </a:r>
            <a:r>
              <a:rPr lang="en-US" sz="1400" dirty="0"/>
              <a:t> and Lee have developed a novel PDRC structure templated by </a:t>
            </a:r>
            <a:r>
              <a:rPr lang="en-US" sz="1400" dirty="0" err="1"/>
              <a:t>bicontinuous</a:t>
            </a:r>
            <a:r>
              <a:rPr lang="en-US" sz="1400" dirty="0"/>
              <a:t>, </a:t>
            </a:r>
            <a:r>
              <a:rPr lang="en-US" sz="1400" dirty="0" err="1"/>
              <a:t>interfacially</a:t>
            </a:r>
            <a:r>
              <a:rPr lang="en-US" sz="1400" dirty="0"/>
              <a:t> jammed emulsion gels (</a:t>
            </a:r>
            <a:r>
              <a:rPr lang="en-US" sz="1400" dirty="0" err="1"/>
              <a:t>bijels</a:t>
            </a:r>
            <a:r>
              <a:rPr lang="en-US" sz="1400" dirty="0"/>
              <a:t>) that possesses excellent cooling, thinness, tuneability, scalability, and mechanical robustness. These structures can be switched between two distinct states. They are bright white and extremely effective at radiating incident light back to space in the dry state, enabling cooling during warm seasons. However, when infused with a liquid, they become transparent, allowing incident light to penetrate and thus heat a structure during colder seasons. </a:t>
            </a:r>
          </a:p>
          <a:p>
            <a:pPr algn="just"/>
            <a:endParaRPr lang="en-US" sz="1050" dirty="0"/>
          </a:p>
          <a:p>
            <a:pPr algn="just"/>
            <a:r>
              <a:rPr lang="en-US" sz="1400" dirty="0"/>
              <a:t>The ability to switch between reflecting and transmitting solar radiation, along with their scalable fabrication and excellent cooling performance, makes these </a:t>
            </a:r>
            <a:r>
              <a:rPr lang="en-US" sz="1400" dirty="0" err="1"/>
              <a:t>bijel</a:t>
            </a:r>
            <a:r>
              <a:rPr lang="en-US" sz="1400" dirty="0"/>
              <a:t> PDRC coatings a promising alternative to traditional air conditioning, especially in underdeveloped regions with limited access to power infrastructure.</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4" name="Picture 3" descr="A graphic showing the sunlight reflecting on a 'wet' surface and transmitting on a 'dry' surface.">
            <a:extLst>
              <a:ext uri="{FF2B5EF4-FFF2-40B4-BE49-F238E27FC236}">
                <a16:creationId xmlns:a16="http://schemas.microsoft.com/office/drawing/2014/main" id="{FE4A3F7E-E859-95C3-45AE-563F5A54699C}"/>
              </a:ext>
            </a:extLst>
          </p:cNvPr>
          <p:cNvPicPr>
            <a:picLocks noChangeAspect="1"/>
          </p:cNvPicPr>
          <p:nvPr/>
        </p:nvPicPr>
        <p:blipFill>
          <a:blip r:embed="rId4"/>
          <a:stretch>
            <a:fillRect/>
          </a:stretch>
        </p:blipFill>
        <p:spPr>
          <a:xfrm>
            <a:off x="6806185" y="1311060"/>
            <a:ext cx="4950949" cy="2858939"/>
          </a:xfrm>
          <a:prstGeom prst="rect">
            <a:avLst/>
          </a:prstGeom>
        </p:spPr>
      </p:pic>
      <p:pic>
        <p:nvPicPr>
          <p:cNvPr id="3" name="Picture 2" descr="A photo of a white beetle">
            <a:extLst>
              <a:ext uri="{FF2B5EF4-FFF2-40B4-BE49-F238E27FC236}">
                <a16:creationId xmlns:a16="http://schemas.microsoft.com/office/drawing/2014/main" id="{DBD15DE8-071E-07F7-840E-7C6F66BDC782}"/>
              </a:ext>
            </a:extLst>
          </p:cNvPr>
          <p:cNvPicPr>
            <a:picLocks noChangeAspect="1"/>
          </p:cNvPicPr>
          <p:nvPr/>
        </p:nvPicPr>
        <p:blipFill>
          <a:blip r:embed="rId5"/>
          <a:stretch>
            <a:fillRect/>
          </a:stretch>
        </p:blipFill>
        <p:spPr>
          <a:xfrm>
            <a:off x="6642689" y="3429000"/>
            <a:ext cx="3333355" cy="2182905"/>
          </a:xfrm>
          <a:prstGeom prst="rect">
            <a:avLst/>
          </a:prstGeom>
        </p:spPr>
      </p:pic>
      <p:sp>
        <p:nvSpPr>
          <p:cNvPr id="8" name="TextBox 7">
            <a:extLst>
              <a:ext uri="{FF2B5EF4-FFF2-40B4-BE49-F238E27FC236}">
                <a16:creationId xmlns:a16="http://schemas.microsoft.com/office/drawing/2014/main" id="{4962A721-873A-987F-2E85-649B167F2A6E}"/>
              </a:ext>
            </a:extLst>
          </p:cNvPr>
          <p:cNvSpPr txBox="1"/>
          <p:nvPr/>
        </p:nvSpPr>
        <p:spPr>
          <a:xfrm>
            <a:off x="6959213" y="5623953"/>
            <a:ext cx="4010402" cy="246221"/>
          </a:xfrm>
          <a:prstGeom prst="rect">
            <a:avLst/>
          </a:prstGeom>
          <a:noFill/>
        </p:spPr>
        <p:txBody>
          <a:bodyPr wrap="square">
            <a:spAutoFit/>
          </a:bodyPr>
          <a:lstStyle/>
          <a:p>
            <a:r>
              <a:rPr lang="en-US" sz="1000" dirty="0"/>
              <a:t>https://</a:t>
            </a:r>
            <a:r>
              <a:rPr lang="en-US" sz="1000" dirty="0" err="1"/>
              <a:t>www.flickr.com</a:t>
            </a:r>
            <a:r>
              <a:rPr lang="en-US" sz="1000" dirty="0"/>
              <a:t>/photos/</a:t>
            </a:r>
            <a:r>
              <a:rPr lang="en-US" sz="1000" dirty="0" err="1"/>
              <a:t>itchydogimages</a:t>
            </a:r>
            <a:r>
              <a:rPr lang="en-US" sz="1000" dirty="0"/>
              <a:t>/7254672494/</a:t>
            </a:r>
          </a:p>
        </p:txBody>
      </p:sp>
      <p:sp>
        <p:nvSpPr>
          <p:cNvPr id="20" name="Rectangle 19">
            <a:extLst>
              <a:ext uri="{FF2B5EF4-FFF2-40B4-BE49-F238E27FC236}">
                <a16:creationId xmlns:a16="http://schemas.microsoft.com/office/drawing/2014/main" id="{1BD19D58-14D7-5F2F-44BE-9337F7C561D0}"/>
              </a:ext>
            </a:extLst>
          </p:cNvPr>
          <p:cNvSpPr/>
          <p:nvPr/>
        </p:nvSpPr>
        <p:spPr>
          <a:xfrm>
            <a:off x="6959213" y="3222434"/>
            <a:ext cx="1942416" cy="2065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38CF788-01A2-8EFD-48F4-CDFEA6646A68}"/>
              </a:ext>
            </a:extLst>
          </p:cNvPr>
          <p:cNvCxnSpPr/>
          <p:nvPr/>
        </p:nvCxnSpPr>
        <p:spPr>
          <a:xfrm>
            <a:off x="6953705" y="3233450"/>
            <a:ext cx="769120" cy="627961"/>
          </a:xfrm>
          <a:prstGeom prst="line">
            <a:avLst/>
          </a:prstGeom>
          <a:ln w="25400">
            <a:solidFill>
              <a:schemeClr val="dk1">
                <a:alpha val="44938"/>
              </a:schemeClr>
            </a:solidFill>
            <a:prstDash val="sys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31B28EA-E519-C3BE-37A0-CD8471856744}"/>
              </a:ext>
            </a:extLst>
          </p:cNvPr>
          <p:cNvCxnSpPr>
            <a:cxnSpLocks/>
          </p:cNvCxnSpPr>
          <p:nvPr/>
        </p:nvCxnSpPr>
        <p:spPr>
          <a:xfrm flipH="1">
            <a:off x="8212286" y="3210386"/>
            <a:ext cx="667311" cy="651657"/>
          </a:xfrm>
          <a:prstGeom prst="line">
            <a:avLst/>
          </a:prstGeom>
          <a:ln w="25400">
            <a:solidFill>
              <a:schemeClr val="dk1">
                <a:alpha val="44938"/>
              </a:schemeClr>
            </a:solidFill>
            <a:prstDash val="sysDash"/>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C37B1FE-2681-BCC5-6626-E902ECEA6572}"/>
              </a:ext>
            </a:extLst>
          </p:cNvPr>
          <p:cNvSpPr txBox="1"/>
          <p:nvPr/>
        </p:nvSpPr>
        <p:spPr>
          <a:xfrm>
            <a:off x="2274134" y="5949285"/>
            <a:ext cx="4183133"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T. Wang, </a:t>
            </a:r>
            <a:r>
              <a:rPr lang="en-US" sz="1200" b="0" i="1" dirty="0">
                <a:solidFill>
                  <a:srgbClr val="000000"/>
                </a:solidFill>
                <a:effectLst/>
                <a:highlight>
                  <a:srgbClr val="FFFFFF"/>
                </a:highlight>
                <a:latin typeface="Calibri" panose="020F0502020204030204" pitchFamily="34" charset="0"/>
                <a:cs typeface="Calibri" panose="020F0502020204030204" pitchFamily="34" charset="0"/>
              </a:rPr>
              <a:t>ACS Appl. Mater. Interfaces</a:t>
            </a:r>
            <a:r>
              <a:rPr lang="en-US" sz="1200" b="0" i="0" dirty="0">
                <a:solidFill>
                  <a:srgbClr val="000000"/>
                </a:solidFill>
                <a:effectLst/>
                <a:highlight>
                  <a:srgbClr val="FFFFFF"/>
                </a:highlight>
                <a:latin typeface="Calibri" panose="020F0502020204030204" pitchFamily="34" charset="0"/>
                <a:cs typeface="Calibri" panose="020F0502020204030204" pitchFamily="34" charset="0"/>
              </a:rPr>
              <a:t> 2023, 15, 41, 48716–48724</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8" ma:contentTypeDescription="Create a new document." ma:contentTypeScope="" ma:versionID="d3f461112a8c169e4674c39a4d0bcdf4">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2209be6e2faf24265a3b917de7ab5ab6"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a23386-4d6a-4ef3-810b-19358b93ac17}" ma:internalName="TaxCatchAll" ma:showField="CatchAllData" ma:web="116ee817-c198-43a2-9f4d-5f156215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6adf694-15e9-4d71-8e50-50117366a586">
      <Terms xmlns="http://schemas.microsoft.com/office/infopath/2007/PartnerControls"/>
    </lcf76f155ced4ddcb4097134ff3c332f>
    <TaxCatchAll xmlns="116ee817-c198-43a2-9f4d-5f1562156b4a" xsi:nil="true"/>
  </documentManagement>
</p:properties>
</file>

<file path=customXml/itemProps1.xml><?xml version="1.0" encoding="utf-8"?>
<ds:datastoreItem xmlns:ds="http://schemas.openxmlformats.org/officeDocument/2006/customXml" ds:itemID="{5F680562-FE67-48B9-9C5F-707EF874D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A2A951-7F35-4F7F-BC21-EC0F44C84E2D}">
  <ds:schemaRefs>
    <ds:schemaRef ds:uri="http://schemas.microsoft.com/sharepoint/v3/contenttype/forms"/>
  </ds:schemaRefs>
</ds:datastoreItem>
</file>

<file path=customXml/itemProps3.xml><?xml version="1.0" encoding="utf-8"?>
<ds:datastoreItem xmlns:ds="http://schemas.openxmlformats.org/officeDocument/2006/customXml" ds:itemID="{1D607AFD-A979-4FFB-82AC-233683DEC712}">
  <ds:schemaRefs>
    <ds:schemaRef ds:uri="http://schemas.microsoft.com/office/2006/metadata/properties"/>
    <ds:schemaRef ds:uri="http://schemas.microsoft.com/office/infopath/2007/PartnerControls"/>
    <ds:schemaRef ds:uri="56adf694-15e9-4d71-8e50-50117366a586"/>
    <ds:schemaRef ds:uri="116ee817-c198-43a2-9f4d-5f1562156b4a"/>
  </ds:schemaRefs>
</ds:datastoreItem>
</file>

<file path=docProps/app.xml><?xml version="1.0" encoding="utf-8"?>
<Properties xmlns="http://schemas.openxmlformats.org/officeDocument/2006/extended-properties" xmlns:vt="http://schemas.openxmlformats.org/officeDocument/2006/docPropsVTypes">
  <Template>Office Theme</Template>
  <TotalTime>4110</TotalTime>
  <Words>687</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Georgia</vt:lpstr>
      <vt:lpstr>Microsoft Sans Serif</vt:lpstr>
      <vt:lpstr>Roboto</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Macera, Felice</cp:lastModifiedBy>
  <cp:revision>286</cp:revision>
  <cp:lastPrinted>2018-03-20T12:31:18Z</cp:lastPrinted>
  <dcterms:created xsi:type="dcterms:W3CDTF">2017-10-05T17:34:54Z</dcterms:created>
  <dcterms:modified xsi:type="dcterms:W3CDTF">2024-05-15T13:42:53Z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0x010100D686333CEA9DAB48A70A400D82EC208D</vt:lpwstr>
  </property>
  <property fmtid="{D5CDD505-2E9C-101B-9397-08002B2CF9AE}" pid="5" name="MediaServiceImageTags">
    <vt:lpwstr/>
  </property>
</Properties>
</file>