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30" autoAdjust="0"/>
    <p:restoredTop sz="96327" autoAdjust="0"/>
  </p:normalViewPr>
  <p:slideViewPr>
    <p:cSldViewPr snapToGrid="0" snapToObjects="1">
      <p:cViewPr varScale="1">
        <p:scale>
          <a:sx n="84" d="100"/>
          <a:sy n="84" d="100"/>
        </p:scale>
        <p:origin x="114" y="246"/>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3/10/2025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3/10/2025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latin typeface="+mn-lt"/>
              </a:rPr>
              <a:t>What Has Been Achieved: </a:t>
            </a:r>
            <a:r>
              <a:rPr lang="en-US" sz="1200" dirty="0">
                <a:solidFill>
                  <a:schemeClr val="tx1"/>
                </a:solidFill>
                <a:latin typeface="+mn-lt"/>
              </a:rPr>
              <a:t>IRG researchers </a:t>
            </a:r>
            <a:r>
              <a:rPr lang="en-US" b="0" i="0" dirty="0">
                <a:solidFill>
                  <a:srgbClr val="424242"/>
                </a:solidFill>
                <a:effectLst/>
                <a:latin typeface="Segoe Sans"/>
              </a:rPr>
              <a:t>successfully demonstrated that tension-inhibited pruning allows biopolymer networks to maintain rigidity at lower </a:t>
            </a:r>
            <a:r>
              <a:rPr lang="en-US" b="0" i="0" dirty="0" err="1">
                <a:solidFill>
                  <a:srgbClr val="424242"/>
                </a:solidFill>
                <a:effectLst/>
                <a:latin typeface="Segoe Sans"/>
              </a:rPr>
              <a:t>coordinations</a:t>
            </a:r>
            <a:r>
              <a:rPr lang="en-US" b="0" i="0" dirty="0">
                <a:solidFill>
                  <a:srgbClr val="424242"/>
                </a:solidFill>
                <a:effectLst/>
                <a:latin typeface="Segoe Sans"/>
              </a:rPr>
              <a:t>. By simulating networks under various </a:t>
            </a:r>
            <a:r>
              <a:rPr lang="en-US" b="0" i="0" dirty="0" err="1">
                <a:solidFill>
                  <a:srgbClr val="424242"/>
                </a:solidFill>
                <a:effectLst/>
                <a:latin typeface="Segoe Sans"/>
              </a:rPr>
              <a:t>prestrain</a:t>
            </a:r>
            <a:r>
              <a:rPr lang="en-US" b="0" i="0" dirty="0">
                <a:solidFill>
                  <a:srgbClr val="424242"/>
                </a:solidFill>
                <a:effectLst/>
                <a:latin typeface="Segoe Sans"/>
              </a:rPr>
              <a:t> conditions and pruning protocols, they showed that selectively pruned networks are stiffer and have a narrower filament tension distribution compared to randomly pruned networks. This achievement provides a mechanistic understanding of why tension-inhibited filament-severing proteins have evolved independently in different biological systems.</a:t>
            </a:r>
          </a:p>
          <a:p>
            <a:endParaRPr lang="en-US" sz="1200" dirty="0">
              <a:solidFill>
                <a:schemeClr val="tx1"/>
              </a:solidFill>
              <a:latin typeface="+mn-lt"/>
            </a:endParaRPr>
          </a:p>
          <a:p>
            <a:r>
              <a:rPr lang="en-US" sz="1200" b="1" dirty="0">
                <a:solidFill>
                  <a:schemeClr val="tx1"/>
                </a:solidFill>
                <a:latin typeface="+mn-lt"/>
              </a:rPr>
              <a:t>Importance of the Achievement: </a:t>
            </a:r>
            <a:r>
              <a:rPr lang="en-US" sz="2400" b="0" i="0" dirty="0">
                <a:solidFill>
                  <a:srgbClr val="424242"/>
                </a:solidFill>
                <a:effectLst/>
                <a:latin typeface="Segoe Sans"/>
              </a:rPr>
              <a:t>Understanding the mechanics of biopolymer networks and the role of tension-inhibited pruning has significant implications for both biology and materials science. This research sheds light on the fundamental principles governing cellular and tissue rigidity, which is essential for various physiological processes. Additionally, the findings could inspire the design of new materials with enhanced mechanical properties, potentially leading to innovations in biomedical engineering, such as improved tissue scaffolds and prosthetics. The ability to create rigid networks with lower coordination could also have applications in developing lightweight, strong materials for industrial use.</a:t>
            </a:r>
          </a:p>
          <a:p>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a:t>
            </a:r>
            <a:r>
              <a:rPr lang="en-US" sz="1200" b="0" dirty="0">
                <a:solidFill>
                  <a:schemeClr val="tx1"/>
                </a:solidFill>
                <a:latin typeface="+mn-lt"/>
              </a:rPr>
              <a:t> This research effort </a:t>
            </a:r>
            <a:r>
              <a:rPr lang="en-US" sz="1600" b="0" i="0" dirty="0">
                <a:solidFill>
                  <a:srgbClr val="424242"/>
                </a:solidFill>
                <a:effectLst/>
                <a:latin typeface="Segoe Sans"/>
              </a:rPr>
              <a:t>contributes to the IRG's goals by demonstrating how local adaptive rules, such as tension-inhibited pruning, can lead to robust and efficient mechanical properties in biopolymer networks. This mirrors the brain's ability to adapt and learn through local structural changes, providing a deeper understanding of adaptive learning mechanisms in both biological and artificial systems.</a:t>
            </a:r>
            <a:endParaRPr lang="en-US" sz="1200" b="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200" dirty="0">
              <a:solidFill>
                <a:schemeClr val="tx1"/>
              </a:solidFill>
              <a:latin typeface="+mn-lt"/>
            </a:endParaRPr>
          </a:p>
          <a:p>
            <a:r>
              <a:rPr lang="en-US" sz="1200" b="1" i="0" dirty="0">
                <a:solidFill>
                  <a:schemeClr val="tx1"/>
                </a:solidFill>
                <a:latin typeface="+mn-lt"/>
              </a:rPr>
              <a:t>Where the findings are published: </a:t>
            </a:r>
            <a:r>
              <a:rPr lang="en-US" i="0" dirty="0">
                <a:effectLst/>
                <a:latin typeface="Helvetica" pitchFamily="2" charset="0"/>
              </a:rPr>
              <a:t>Cunha, M. A. G., Crocker, J. C. and Liu, A. J., </a:t>
            </a:r>
            <a:r>
              <a:rPr lang="en-US" i="1" dirty="0">
                <a:effectLst/>
                <a:latin typeface="Helvetica" pitchFamily="2" charset="0"/>
              </a:rPr>
              <a:t>Building rigid networks with prestress and</a:t>
            </a:r>
            <a:endParaRPr lang="en-US" dirty="0">
              <a:effectLst/>
              <a:latin typeface="Helvetica" pitchFamily="2" charset="0"/>
            </a:endParaRPr>
          </a:p>
          <a:p>
            <a:r>
              <a:rPr lang="en-US" i="1" dirty="0">
                <a:effectLst/>
                <a:latin typeface="Helvetica" pitchFamily="2" charset="0"/>
              </a:rPr>
              <a:t>selective pruning</a:t>
            </a:r>
            <a:r>
              <a:rPr lang="en-US" i="0" dirty="0">
                <a:effectLst/>
                <a:latin typeface="Helvetica" pitchFamily="2" charset="0"/>
              </a:rPr>
              <a:t>. Physical Review Research 6 (4), 6 (2024)</a:t>
            </a:r>
          </a:p>
          <a:p>
            <a:r>
              <a:rPr lang="en-US" i="0" dirty="0">
                <a:effectLst/>
                <a:latin typeface="Helvetica" pitchFamily="2" charset="0"/>
              </a:rPr>
              <a:t>10.1103/PhysRevResearch.6.L042020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3952240" y="807282"/>
            <a:ext cx="8239760"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3/10/2025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755141" y="151087"/>
            <a:ext cx="8289078" cy="56671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i="0" dirty="0">
                <a:solidFill>
                  <a:srgbClr val="C00000"/>
                </a:solidFill>
                <a:effectLst/>
                <a:latin typeface="Segoe UI" panose="020B0502040204020203" pitchFamily="34" charset="0"/>
              </a:rPr>
              <a:t>Building Rigid Networks with Prestress and Selective Pruning</a:t>
            </a:r>
            <a:endParaRPr lang="en-US" sz="2400" b="1" dirty="0">
              <a:solidFill>
                <a:srgbClr val="C00000"/>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Penn MRSEC </a:t>
            </a:r>
          </a:p>
          <a:p>
            <a:r>
              <a:rPr lang="en-US" sz="1400" b="1" dirty="0">
                <a:latin typeface="Arial" panose="020B0604020202020204" pitchFamily="34" charset="0"/>
                <a:cs typeface="Arial" panose="020B0604020202020204" pitchFamily="34" charset="0"/>
              </a:rPr>
              <a:t>DMR-</a:t>
            </a:r>
            <a:r>
              <a:rPr lang="en-US" sz="1400" b="1" dirty="0">
                <a:solidFill>
                  <a:srgbClr val="0D0D14"/>
                </a:solidFill>
                <a:effectLst/>
                <a:latin typeface="Arial" panose="020B0604020202020204" pitchFamily="34" charset="0"/>
                <a:cs typeface="Arial" panose="020B0604020202020204" pitchFamily="34" charset="0"/>
              </a:rPr>
              <a:t> 2309043</a:t>
            </a:r>
          </a:p>
        </p:txBody>
      </p:sp>
      <p:sp>
        <p:nvSpPr>
          <p:cNvPr id="10" name="TextBox 9">
            <a:extLst>
              <a:ext uri="{FF2B5EF4-FFF2-40B4-BE49-F238E27FC236}">
                <a16:creationId xmlns:a16="http://schemas.microsoft.com/office/drawing/2014/main" id="{A3FA201F-7E38-222E-3666-0F5295187A8C}"/>
              </a:ext>
            </a:extLst>
          </p:cNvPr>
          <p:cNvSpPr txBox="1"/>
          <p:nvPr/>
        </p:nvSpPr>
        <p:spPr>
          <a:xfrm>
            <a:off x="4408840" y="862085"/>
            <a:ext cx="5774722"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John Crocker and Andrea Liu, University of Pennsylvania</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242374" y="1582654"/>
            <a:ext cx="6154531" cy="4054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ts val="1500"/>
              </a:lnSpc>
              <a:spcAft>
                <a:spcPts val="1200"/>
              </a:spcAft>
            </a:pPr>
            <a:r>
              <a:rPr lang="en-US" sz="1400" b="1" i="0" dirty="0">
                <a:effectLst/>
                <a:latin typeface="Segoe UI" panose="020B0502040204020203" pitchFamily="34" charset="0"/>
              </a:rPr>
              <a:t>Outcomes: </a:t>
            </a:r>
            <a:r>
              <a:rPr lang="en-US" sz="1400" b="0" i="0" dirty="0">
                <a:effectLst/>
                <a:latin typeface="Segoe UI" panose="020B0502040204020203" pitchFamily="34" charset="0"/>
              </a:rPr>
              <a:t>Researchers John Crocker and Andrew Liu at the University of Pennsylvania have discovered that biopolymer networks pruned by tension-inhibited methods remain rigid at much lower </a:t>
            </a:r>
            <a:r>
              <a:rPr lang="en-US" sz="1400" b="0" i="0" dirty="0" err="1">
                <a:effectLst/>
                <a:latin typeface="Segoe UI" panose="020B0502040204020203" pitchFamily="34" charset="0"/>
              </a:rPr>
              <a:t>coordinations</a:t>
            </a:r>
            <a:r>
              <a:rPr lang="en-US" sz="1400" b="0" i="0" dirty="0">
                <a:effectLst/>
                <a:latin typeface="Segoe UI" panose="020B0502040204020203" pitchFamily="34" charset="0"/>
              </a:rPr>
              <a:t> than those pruned randomly. This finding helps explain the evolutionary advantage of tension-inhibited filament-severing proteins in biological systems.</a:t>
            </a:r>
          </a:p>
          <a:p>
            <a:pPr>
              <a:lnSpc>
                <a:spcPts val="1500"/>
              </a:lnSpc>
              <a:spcAft>
                <a:spcPts val="1200"/>
              </a:spcAft>
            </a:pPr>
            <a:r>
              <a:rPr lang="en-US" sz="1400" b="1" i="0" dirty="0">
                <a:effectLst/>
                <a:latin typeface="Segoe UI" panose="020B0502040204020203" pitchFamily="34" charset="0"/>
              </a:rPr>
              <a:t>Impact and Benefits</a:t>
            </a:r>
            <a:r>
              <a:rPr lang="en-US" sz="1400" b="0" i="0" dirty="0">
                <a:effectLst/>
                <a:latin typeface="Segoe UI" panose="020B0502040204020203" pitchFamily="34" charset="0"/>
              </a:rPr>
              <a:t>: This research provides insights into the mechanics of biopolymer networks, such as the actomyosin cortex and collagen extracellular matrix, which are crucial for maintaining cellular and tissue rigidity under dynamic mechanical stresses. The results could lead to advancements in biomedical engineering and materials science, potentially benefiting medical treatments and the development of new materials.</a:t>
            </a:r>
          </a:p>
          <a:p>
            <a:pPr>
              <a:lnSpc>
                <a:spcPts val="1500"/>
              </a:lnSpc>
              <a:spcAft>
                <a:spcPts val="1200"/>
              </a:spcAft>
            </a:pPr>
            <a:r>
              <a:rPr lang="en-US" sz="1400" b="1" i="0" dirty="0">
                <a:effectLst/>
                <a:latin typeface="Segoe UI" panose="020B0502040204020203" pitchFamily="34" charset="0"/>
              </a:rPr>
              <a:t>Explanation</a:t>
            </a:r>
            <a:r>
              <a:rPr lang="en-US" sz="1400" b="0" i="0" dirty="0">
                <a:effectLst/>
                <a:latin typeface="Segoe UI" panose="020B0502040204020203" pitchFamily="34" charset="0"/>
              </a:rPr>
              <a:t>: Biopolymer networks display high rigidity and tensile stress despite having </a:t>
            </a:r>
            <a:r>
              <a:rPr lang="en-US" sz="1400" b="0" i="0" dirty="0" err="1">
                <a:effectLst/>
                <a:latin typeface="Segoe UI" panose="020B0502040204020203" pitchFamily="34" charset="0"/>
              </a:rPr>
              <a:t>coordinations</a:t>
            </a:r>
            <a:r>
              <a:rPr lang="en-US" sz="1400" b="0" i="0" dirty="0">
                <a:effectLst/>
                <a:latin typeface="Segoe UI" panose="020B0502040204020203" pitchFamily="34" charset="0"/>
              </a:rPr>
              <a:t> below the normal threshold for mechanical rigidity. The study shows that networks pruned by tension-inhibited methods achieve cortex-like stiffness for biologically relevant tensile stresses and filament tensions, unlike randomly pruned networks. This selective pruning method leads to networks with significantly higher shear modulus and lower critical coordination, making them more efficient and robust.</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2" name="TextBox 1">
            <a:extLst>
              <a:ext uri="{FF2B5EF4-FFF2-40B4-BE49-F238E27FC236}">
                <a16:creationId xmlns:a16="http://schemas.microsoft.com/office/drawing/2014/main" id="{28E95E24-2D31-4947-DE60-5F4ACC553B59}"/>
              </a:ext>
            </a:extLst>
          </p:cNvPr>
          <p:cNvSpPr txBox="1"/>
          <p:nvPr/>
        </p:nvSpPr>
        <p:spPr>
          <a:xfrm>
            <a:off x="147781" y="5887730"/>
            <a:ext cx="5948219" cy="400110"/>
          </a:xfrm>
          <a:prstGeom prst="rect">
            <a:avLst/>
          </a:prstGeom>
          <a:noFill/>
        </p:spPr>
        <p:txBody>
          <a:bodyPr wrap="square" rtlCol="0">
            <a:spAutoFit/>
          </a:bodyPr>
          <a:lstStyle/>
          <a:p>
            <a:r>
              <a:rPr lang="en-US" sz="1000" dirty="0">
                <a:effectLst/>
                <a:latin typeface="Helvetica" pitchFamily="2" charset="0"/>
              </a:rPr>
              <a:t>Cunha, M. A. G., Crocker, J. C. and Liu, A. J., </a:t>
            </a:r>
            <a:r>
              <a:rPr lang="en-US" sz="1000" i="1" dirty="0">
                <a:effectLst/>
                <a:latin typeface="Helvetica" pitchFamily="2" charset="0"/>
              </a:rPr>
              <a:t>Building rigid networks with prestress and</a:t>
            </a:r>
          </a:p>
          <a:p>
            <a:r>
              <a:rPr lang="en-US" sz="1000" i="1" dirty="0">
                <a:effectLst/>
                <a:latin typeface="Helvetica" pitchFamily="2" charset="0"/>
              </a:rPr>
              <a:t>selective pruning</a:t>
            </a:r>
            <a:r>
              <a:rPr lang="en-US" sz="1000" dirty="0">
                <a:effectLst/>
                <a:latin typeface="Helvetica" pitchFamily="2" charset="0"/>
              </a:rPr>
              <a:t>. Physical Review Research 6 (4), 6 (2024)   10.1103/PhysRevResearch.6.L042020</a:t>
            </a:r>
          </a:p>
        </p:txBody>
      </p:sp>
      <p:pic>
        <p:nvPicPr>
          <p:cNvPr id="7" name="Picture 6" descr="AI Generated image depicting scissor ‘pruning’ an ‘edge’ in a biopolymer network">
            <a:extLst>
              <a:ext uri="{FF2B5EF4-FFF2-40B4-BE49-F238E27FC236}">
                <a16:creationId xmlns:a16="http://schemas.microsoft.com/office/drawing/2014/main" id="{B8C6E3B6-1BE1-3994-C660-157E000BE95A}"/>
              </a:ext>
            </a:extLst>
          </p:cNvPr>
          <p:cNvPicPr>
            <a:picLocks noChangeAspect="1"/>
          </p:cNvPicPr>
          <p:nvPr/>
        </p:nvPicPr>
        <p:blipFill>
          <a:blip r:embed="rId4"/>
          <a:stretch>
            <a:fillRect/>
          </a:stretch>
        </p:blipFill>
        <p:spPr>
          <a:xfrm>
            <a:off x="7122860" y="1365242"/>
            <a:ext cx="4630673" cy="4630673"/>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adf694-15e9-4d71-8e50-50117366a586">
      <Terms xmlns="http://schemas.microsoft.com/office/infopath/2007/PartnerControls"/>
    </lcf76f155ced4ddcb4097134ff3c332f>
    <TaxCatchAll xmlns="116ee817-c198-43a2-9f4d-5f1562156b4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86333CEA9DAB48A70A400D82EC208D" ma:contentTypeVersion="18" ma:contentTypeDescription="Create a new document." ma:contentTypeScope="" ma:versionID="d3f461112a8c169e4674c39a4d0bcdf4">
  <xsd:schema xmlns:xsd="http://www.w3.org/2001/XMLSchema" xmlns:xs="http://www.w3.org/2001/XMLSchema" xmlns:p="http://schemas.microsoft.com/office/2006/metadata/properties" xmlns:ns2="56adf694-15e9-4d71-8e50-50117366a586" xmlns:ns3="116ee817-c198-43a2-9f4d-5f1562156b4a" targetNamespace="http://schemas.microsoft.com/office/2006/metadata/properties" ma:root="true" ma:fieldsID="2209be6e2faf24265a3b917de7ab5ab6" ns2:_="" ns3:_="">
    <xsd:import namespace="56adf694-15e9-4d71-8e50-50117366a586"/>
    <xsd:import namespace="116ee817-c198-43a2-9f4d-5f1562156b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adf694-15e9-4d71-8e50-50117366a5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41a5f-cbfb-4323-98af-06a6a0c01619"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6ee817-c198-43a2-9f4d-5f1562156b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1a23386-4d6a-4ef3-810b-19358b93ac17}" ma:internalName="TaxCatchAll" ma:showField="CatchAllData" ma:web="116ee817-c198-43a2-9f4d-5f1562156b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055006-F025-46AE-9CCF-A4D8814CE86A}">
  <ds:schemaRefs>
    <ds:schemaRef ds:uri="http://schemas.microsoft.com/office/2006/metadata/properties"/>
    <ds:schemaRef ds:uri="http://schemas.microsoft.com/office/infopath/2007/PartnerControls"/>
    <ds:schemaRef ds:uri="56adf694-15e9-4d71-8e50-50117366a586"/>
    <ds:schemaRef ds:uri="116ee817-c198-43a2-9f4d-5f1562156b4a"/>
  </ds:schemaRefs>
</ds:datastoreItem>
</file>

<file path=customXml/itemProps2.xml><?xml version="1.0" encoding="utf-8"?>
<ds:datastoreItem xmlns:ds="http://schemas.openxmlformats.org/officeDocument/2006/customXml" ds:itemID="{B5DA25EA-36E1-42AA-84FD-F4F91C94AE10}">
  <ds:schemaRefs>
    <ds:schemaRef ds:uri="http://schemas.microsoft.com/sharepoint/v3/contenttype/forms"/>
  </ds:schemaRefs>
</ds:datastoreItem>
</file>

<file path=customXml/itemProps3.xml><?xml version="1.0" encoding="utf-8"?>
<ds:datastoreItem xmlns:ds="http://schemas.openxmlformats.org/officeDocument/2006/customXml" ds:itemID="{79C6ECDC-6370-444F-A473-39DBC11B71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df694-15e9-4d71-8e50-50117366a586"/>
    <ds:schemaRef ds:uri="116ee817-c198-43a2-9f4d-5f1562156b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3091</TotalTime>
  <Words>565</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Arial</vt:lpstr>
      <vt:lpstr>Calibri</vt:lpstr>
      <vt:lpstr>Calibri Light</vt:lpstr>
      <vt:lpstr>Helvetica</vt:lpstr>
      <vt:lpstr>Microsoft Sans Serif</vt:lpstr>
      <vt:lpstr>Segoe Sans</vt:lpstr>
      <vt:lpstr>Segoe UI</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Macera, Felice</cp:lastModifiedBy>
  <cp:revision>281</cp:revision>
  <cp:lastPrinted>2018-03-20T12:31:18Z</cp:lastPrinted>
  <dcterms:created xsi:type="dcterms:W3CDTF">2017-10-05T17:34:54Z</dcterms:created>
  <dcterms:modified xsi:type="dcterms:W3CDTF">2025-03-10T13:16:11Z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0x010100D686333CEA9DAB48A70A400D82EC208D</vt:lpwstr>
  </property>
  <property fmtid="{D5CDD505-2E9C-101B-9397-08002B2CF9AE}" pid="5" name="MediaServiceImageTags">
    <vt:lpwstr/>
  </property>
</Properties>
</file>