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3"/>
  </p:sldMasterIdLst>
  <p:notesMasterIdLst>
    <p:notesMasterId r:id="rId5"/>
  </p:notesMasterIdLst>
  <p:handoutMasterIdLst>
    <p:handoutMasterId r:id="rId6"/>
  </p:handoutMasterIdLst>
  <p:sldIdLst>
    <p:sldId id="387" r:id="rId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CB207C-A181-C4F6-CE19-8C49BE930179}" name="Wallace, Ashley J" initials="AW" userId="S::walla3@upenn.edu::c95a2aac-fbc9-483d-b202-fb775564676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974271-3604-4B71-B29E-57C31B5BBC2E}" v="24" dt="2025-03-06T16:31:50.5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91" autoAdjust="0"/>
    <p:restoredTop sz="85808" autoAdjust="0"/>
  </p:normalViewPr>
  <p:slideViewPr>
    <p:cSldViewPr snapToGrid="0" snapToObjects="1">
      <p:cViewPr varScale="1">
        <p:scale>
          <a:sx n="78" d="100"/>
          <a:sy n="78" d="100"/>
        </p:scale>
        <p:origin x="318" y="78"/>
      </p:cViewPr>
      <p:guideLst/>
    </p:cSldViewPr>
  </p:slid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microsoft.com/office/2018/10/relationships/authors" Target="authors.xml"/><Relationship Id="rId3" Type="http://schemas.openxmlformats.org/officeDocument/2006/relationships/slideMaster" Target="slideMasters/slideMaster1.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handoutMaster" Target="handoutMasters/handoutMaster1.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curse, Mark W" userId="cb99c7cc-9fd7-435c-96dc-dd9b6650e8bf" providerId="ADAL" clId="{8F974271-3604-4B71-B29E-57C31B5BBC2E}"/>
    <pc:docChg chg="modSld">
      <pc:chgData name="Licurse, Mark W" userId="cb99c7cc-9fd7-435c-96dc-dd9b6650e8bf" providerId="ADAL" clId="{8F974271-3604-4B71-B29E-57C31B5BBC2E}" dt="2025-03-06T16:31:50.533" v="30" actId="962"/>
      <pc:docMkLst>
        <pc:docMk/>
      </pc:docMkLst>
      <pc:sldChg chg="modSp mod modCm">
        <pc:chgData name="Licurse, Mark W" userId="cb99c7cc-9fd7-435c-96dc-dd9b6650e8bf" providerId="ADAL" clId="{8F974271-3604-4B71-B29E-57C31B5BBC2E}" dt="2025-03-06T16:31:50.533" v="30" actId="962"/>
        <pc:sldMkLst>
          <pc:docMk/>
          <pc:sldMk cId="3866026037" sldId="387"/>
        </pc:sldMkLst>
        <pc:spChg chg="mod">
          <ac:chgData name="Licurse, Mark W" userId="cb99c7cc-9fd7-435c-96dc-dd9b6650e8bf" providerId="ADAL" clId="{8F974271-3604-4B71-B29E-57C31B5BBC2E}" dt="2025-02-19T14:08:49.299" v="12" actId="20577"/>
          <ac:spMkLst>
            <pc:docMk/>
            <pc:sldMk cId="3866026037" sldId="387"/>
            <ac:spMk id="14" creationId="{A3BFD4DE-0D00-8C2F-8EC3-787A0A8424CB}"/>
          </ac:spMkLst>
        </pc:spChg>
        <pc:picChg chg="mod">
          <ac:chgData name="Licurse, Mark W" userId="cb99c7cc-9fd7-435c-96dc-dd9b6650e8bf" providerId="ADAL" clId="{8F974271-3604-4B71-B29E-57C31B5BBC2E}" dt="2025-03-06T16:31:45.173" v="28" actId="962"/>
          <ac:picMkLst>
            <pc:docMk/>
            <pc:sldMk cId="3866026037" sldId="387"/>
            <ac:picMk id="4" creationId="{B0DDEDAF-7AD5-7933-7260-C56E56BA5C1A}"/>
          </ac:picMkLst>
        </pc:picChg>
        <pc:picChg chg="mod">
          <ac:chgData name="Licurse, Mark W" userId="cb99c7cc-9fd7-435c-96dc-dd9b6650e8bf" providerId="ADAL" clId="{8F974271-3604-4B71-B29E-57C31B5BBC2E}" dt="2025-03-06T16:31:50.533" v="30" actId="962"/>
          <ac:picMkLst>
            <pc:docMk/>
            <pc:sldMk cId="3866026037" sldId="387"/>
            <ac:picMk id="7" creationId="{C90DC25C-2195-D99D-E67C-6BDBE7A89EB5}"/>
          </ac:picMkLst>
        </pc:picChg>
        <pc:extLst>
          <p:ext xmlns:p="http://schemas.openxmlformats.org/presentationml/2006/main" uri="{D6D511B9-2390-475A-947B-AFAB55BFBCF1}">
            <pc226:cmChg xmlns:pc226="http://schemas.microsoft.com/office/powerpoint/2022/06/main/command" xmlns="" chg="mod">
              <pc226:chgData name="Licurse, Mark W" userId="cb99c7cc-9fd7-435c-96dc-dd9b6650e8bf" providerId="ADAL" clId="{8F974271-3604-4B71-B29E-57C31B5BBC2E}" dt="2025-02-19T14:08:49.299" v="12" actId="20577"/>
              <pc2:cmMkLst xmlns:pc2="http://schemas.microsoft.com/office/powerpoint/2019/9/main/command">
                <pc:docMk/>
                <pc:sldMk cId="3866026037" sldId="387"/>
                <pc2:cmMk id="{E2C1C4B2-4D39-42AF-9833-B5FAA2ADBDFD}"/>
              </pc2:cmMkLst>
            </pc226:cmChg>
          </p:ext>
        </pc:ext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3/10/2025</a:t>
            </a:fld>
            <a:endParaRPr lang="en-US"/>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3/10/2025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defRPr sz="1400">
                <a:latin typeface="Helvetica Neue"/>
                <a:ea typeface="Helvetica Neue"/>
                <a:cs typeface="Helvetica Neue"/>
                <a:sym typeface="Helvetica Neue"/>
              </a:defRPr>
            </a:pPr>
            <a:r>
              <a:rPr lang="en-US" sz="1200" b="1" dirty="0">
                <a:solidFill>
                  <a:schemeClr val="tx1"/>
                </a:solidFill>
                <a:latin typeface="+mn-lt"/>
              </a:rPr>
              <a:t>What Has Been Achieved: </a:t>
            </a:r>
            <a:r>
              <a:rPr lang="en-US" sz="1200" dirty="0">
                <a:solidFill>
                  <a:schemeClr val="tx1"/>
                </a:solidFill>
                <a:latin typeface="+mn-lt"/>
              </a:rPr>
              <a:t>Add your narrative here.</a:t>
            </a:r>
          </a:p>
          <a:p>
            <a:pPr defTabSz="914400">
              <a:defRPr sz="1400">
                <a:latin typeface="Helvetica Neue"/>
                <a:ea typeface="Helvetica Neue"/>
                <a:cs typeface="Helvetica Neue"/>
                <a:sym typeface="Helvetica Neue"/>
              </a:defRPr>
            </a:pPr>
            <a:r>
              <a:rPr lang="en-US" sz="1200" b="1" dirty="0">
                <a:solidFill>
                  <a:schemeClr val="tx1"/>
                </a:solidFill>
                <a:latin typeface="+mn-lt"/>
              </a:rPr>
              <a:t>Importance of the Achievement: </a:t>
            </a:r>
            <a:r>
              <a:rPr lang="en-US" sz="1200" dirty="0">
                <a:solidFill>
                  <a:schemeClr val="tx1"/>
                </a:solidFill>
                <a:latin typeface="+mn-lt"/>
              </a:rPr>
              <a:t>Add your narrative here.</a:t>
            </a: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r>
              <a:rPr lang="en-US" sz="1200" b="1" dirty="0">
                <a:solidFill>
                  <a:schemeClr val="tx1"/>
                </a:solidFill>
                <a:latin typeface="+mn-lt"/>
              </a:rPr>
              <a:t>How is the achievement related to the IRG, and how does it help it achieve its goals? </a:t>
            </a:r>
            <a:r>
              <a:rPr lang="en-US" sz="1200" dirty="0">
                <a:solidFill>
                  <a:schemeClr val="tx1"/>
                </a:solidFill>
                <a:latin typeface="+mn-lt"/>
              </a:rPr>
              <a:t>Add your narrative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Where the findings are published: </a:t>
            </a:r>
            <a:r>
              <a:rPr lang="en-US" sz="1200" b="0" dirty="0">
                <a:solidFill>
                  <a:schemeClr val="tx1"/>
                </a:solidFill>
                <a:latin typeface="+mn-lt"/>
              </a:rPr>
              <a:t>Enter citation and DOI here.</a:t>
            </a:r>
          </a:p>
          <a:p>
            <a:endParaRPr lang="en-US" dirty="0"/>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a:p>
        </p:txBody>
      </p:sp>
    </p:spTree>
    <p:extLst>
      <p:ext uri="{BB962C8B-B14F-4D97-AF65-F5344CB8AC3E}">
        <p14:creationId xmlns:p14="http://schemas.microsoft.com/office/powerpoint/2010/main" val="248700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D55EAFC1-6677-C402-F523-AA055515E857}"/>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9B41BAF7-2C55-9AAA-EA0B-CFCEEDA335E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hcSlideMaster.Title and ContentHeader">
            <a:extLst>
              <a:ext uri="{FF2B5EF4-FFF2-40B4-BE49-F238E27FC236}">
                <a16:creationId xmlns:a16="http://schemas.microsoft.com/office/drawing/2014/main" id="{935B9966-9F10-34D3-B98C-E010585E904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390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0F10F7D9-9545-70EC-36A7-C1567C3AB29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3/10/2025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a:p>
        </p:txBody>
      </p:sp>
      <p:sp>
        <p:nvSpPr>
          <p:cNvPr id="5" name="hcSlideMaster.BlankHeader">
            <a:extLst>
              <a:ext uri="{FF2B5EF4-FFF2-40B4-BE49-F238E27FC236}">
                <a16:creationId xmlns:a16="http://schemas.microsoft.com/office/drawing/2014/main" id="{F41EB265-4203-FF1B-9937-8E54D3A8607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3/10/2025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59F56C-CEF7-F252-EC1B-9B65C3815178}"/>
              </a:ext>
            </a:extLst>
          </p:cNvPr>
          <p:cNvSpPr txBox="1">
            <a:spLocks/>
          </p:cNvSpPr>
          <p:nvPr/>
        </p:nvSpPr>
        <p:spPr>
          <a:xfrm>
            <a:off x="3818375" y="151087"/>
            <a:ext cx="8081182" cy="56671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C00000"/>
                </a:solidFill>
                <a:latin typeface="Arial" panose="020B0604020202020204" pitchFamily="34" charset="0"/>
                <a:cs typeface="Arial" panose="020B0604020202020204" pitchFamily="34" charset="0"/>
              </a:rPr>
              <a:t>REU: New Emphasis on Science Communication</a:t>
            </a:r>
          </a:p>
        </p:txBody>
      </p:sp>
      <p:sp>
        <p:nvSpPr>
          <p:cNvPr id="9" name="TextBox 8">
            <a:extLst>
              <a:ext uri="{FF2B5EF4-FFF2-40B4-BE49-F238E27FC236}">
                <a16:creationId xmlns:a16="http://schemas.microsoft.com/office/drawing/2014/main" id="{7AC7D99B-1EFC-61F2-9703-F085A3591D9E}"/>
              </a:ext>
            </a:extLst>
          </p:cNvPr>
          <p:cNvSpPr txBox="1"/>
          <p:nvPr/>
        </p:nvSpPr>
        <p:spPr>
          <a:xfrm>
            <a:off x="147781" y="200554"/>
            <a:ext cx="2666780" cy="553998"/>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Penn MRSEC </a:t>
            </a:r>
          </a:p>
          <a:p>
            <a:r>
              <a:rPr lang="en-US" sz="1400" b="1" dirty="0">
                <a:latin typeface="Arial" panose="020B0604020202020204" pitchFamily="34" charset="0"/>
                <a:cs typeface="Arial" panose="020B0604020202020204" pitchFamily="34" charset="0"/>
              </a:rPr>
              <a:t>DMR-2309043</a:t>
            </a:r>
            <a:r>
              <a:rPr lang="en-US" sz="1600" b="1" dirty="0">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A3FA201F-7E38-222E-3666-0F5295187A8C}"/>
              </a:ext>
            </a:extLst>
          </p:cNvPr>
          <p:cNvSpPr txBox="1"/>
          <p:nvPr/>
        </p:nvSpPr>
        <p:spPr>
          <a:xfrm>
            <a:off x="5622122" y="845156"/>
            <a:ext cx="5742341" cy="369332"/>
          </a:xfrm>
          <a:prstGeom prst="rect">
            <a:avLst/>
          </a:prstGeom>
          <a:noFill/>
        </p:spPr>
        <p:txBody>
          <a:bodyPr wrap="none" rtlCol="0">
            <a:spAutoFit/>
          </a:bodyPr>
          <a:lstStyle/>
          <a:p>
            <a:r>
              <a:rPr lang="en-US" b="1" dirty="0"/>
              <a:t>Mark Licurse &amp; Ashley Wallace, University of Pennsylvania</a:t>
            </a:r>
          </a:p>
        </p:txBody>
      </p:sp>
      <p:sp>
        <p:nvSpPr>
          <p:cNvPr id="11" name="Text Box 28">
            <a:extLst>
              <a:ext uri="{FF2B5EF4-FFF2-40B4-BE49-F238E27FC236}">
                <a16:creationId xmlns:a16="http://schemas.microsoft.com/office/drawing/2014/main" id="{497B452A-7E74-750D-1BF9-14450F9B5C39}"/>
              </a:ext>
            </a:extLst>
          </p:cNvPr>
          <p:cNvSpPr txBox="1">
            <a:spLocks noChangeArrowheads="1"/>
          </p:cNvSpPr>
          <p:nvPr/>
        </p:nvSpPr>
        <p:spPr bwMode="auto">
          <a:xfrm>
            <a:off x="458206" y="1470463"/>
            <a:ext cx="5379748"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algn="just">
              <a:spcBef>
                <a:spcPts val="0"/>
              </a:spcBef>
              <a:spcAft>
                <a:spcPts val="0"/>
              </a:spcAft>
            </a:pPr>
            <a:r>
              <a:rPr lang="en-US" sz="1600" dirty="0"/>
              <a:t>This program immerses students in hands-on materials research while incorporating a recently piloted initiative: training participants to become effective science communicators. While students spend 10 weeks conducting advanced research projects, they simultaneously develop crucial skills in translating complex scientific concepts for broader audiences, particularly younger students. The journey begins with an intensive science communication workshop, followed by weekly "chalk talks" where students progressively build presentations tailored for high school audiences. Throughout the summer, participants refine their communication techniques, culminating in final presentations to their peers and research groups, demonstrating both their scientific achievements and their ability to convey complex ideas clearly.</a:t>
            </a:r>
            <a:endParaRPr lang="en-US" sz="1600" kern="100" dirty="0">
              <a:latin typeface="Arial" panose="020B0604020202020204" pitchFamily="34" charset="0"/>
              <a:cs typeface="Arial" panose="020B0604020202020204" pitchFamily="34" charset="0"/>
            </a:endParaRPr>
          </a:p>
        </p:txBody>
      </p:sp>
      <p:sp>
        <p:nvSpPr>
          <p:cNvPr id="13" name="Rectangle 37">
            <a:extLst>
              <a:ext uri="{FF2B5EF4-FFF2-40B4-BE49-F238E27FC236}">
                <a16:creationId xmlns:a16="http://schemas.microsoft.com/office/drawing/2014/main" id="{42533880-C9A3-31C5-2550-1719D9FB82EC}"/>
              </a:ext>
            </a:extLst>
          </p:cNvPr>
          <p:cNvSpPr>
            <a:spLocks noChangeArrowheads="1"/>
          </p:cNvSpPr>
          <p:nvPr/>
        </p:nvSpPr>
        <p:spPr bwMode="auto">
          <a:xfrm>
            <a:off x="6179131" y="1327751"/>
            <a:ext cx="5398352" cy="46685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9" name="Picture 18">
            <a:extLst>
              <a:ext uri="{FF2B5EF4-FFF2-40B4-BE49-F238E27FC236}">
                <a16:creationId xmlns:a16="http://schemas.microsoft.com/office/drawing/2014/main" id="{3807BB26-4F6B-EEA1-E89E-33CFB931E873}"/>
              </a:ext>
            </a:extLst>
          </p:cNvPr>
          <p:cNvPicPr>
            <a:picLocks noChangeAspect="1"/>
          </p:cNvPicPr>
          <p:nvPr/>
        </p:nvPicPr>
        <p:blipFill>
          <a:blip r:embed="rId3"/>
          <a:stretch>
            <a:fillRect/>
          </a:stretch>
        </p:blipFill>
        <p:spPr>
          <a:xfrm rot="5400000">
            <a:off x="10076981" y="5449001"/>
            <a:ext cx="811215" cy="2088783"/>
          </a:xfrm>
          <a:prstGeom prst="rect">
            <a:avLst/>
          </a:prstGeom>
        </p:spPr>
      </p:pic>
      <p:sp>
        <p:nvSpPr>
          <p:cNvPr id="24" name="flSlide132Footer" descr="  ">
            <a:extLst>
              <a:ext uri="{FF2B5EF4-FFF2-40B4-BE49-F238E27FC236}">
                <a16:creationId xmlns:a16="http://schemas.microsoft.com/office/drawing/2014/main" id="{B923A301-1B35-76BE-D5D0-B71DB711A487}"/>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25" name="hcSlide132Header">
            <a:extLst>
              <a:ext uri="{FF2B5EF4-FFF2-40B4-BE49-F238E27FC236}">
                <a16:creationId xmlns:a16="http://schemas.microsoft.com/office/drawing/2014/main" id="{D1B9DD72-0991-8E27-8B97-CE240360EC1C}"/>
              </a:ext>
            </a:extLst>
          </p:cNvPr>
          <p:cNvSpPr txBox="1"/>
          <p:nvPr/>
        </p:nvSpPr>
        <p:spPr>
          <a:xfrm>
            <a:off x="5994400" y="0"/>
            <a:ext cx="184731" cy="369332"/>
          </a:xfrm>
          <a:prstGeom prst="rect">
            <a:avLst/>
          </a:prstGeom>
          <a:noFill/>
        </p:spPr>
        <p:txBody>
          <a:bodyPr vert="horz" wrap="none" rtlCol="0">
            <a:spAutoFit/>
          </a:bodyPr>
          <a:lstStyle/>
          <a:p>
            <a:endParaRPr lang="en-US"/>
          </a:p>
        </p:txBody>
      </p:sp>
      <p:sp>
        <p:nvSpPr>
          <p:cNvPr id="12" name="Text Box 28">
            <a:extLst>
              <a:ext uri="{FF2B5EF4-FFF2-40B4-BE49-F238E27FC236}">
                <a16:creationId xmlns:a16="http://schemas.microsoft.com/office/drawing/2014/main" id="{55105D62-7ECE-4D42-BE83-762510E20CCB}"/>
              </a:ext>
            </a:extLst>
          </p:cNvPr>
          <p:cNvSpPr txBox="1">
            <a:spLocks noChangeArrowheads="1"/>
          </p:cNvSpPr>
          <p:nvPr/>
        </p:nvSpPr>
        <p:spPr bwMode="auto">
          <a:xfrm>
            <a:off x="6179131" y="1327751"/>
            <a:ext cx="19510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algn="just">
              <a:spcBef>
                <a:spcPts val="0"/>
              </a:spcBef>
              <a:spcAft>
                <a:spcPts val="0"/>
              </a:spcAft>
            </a:pPr>
            <a:r>
              <a:rPr lang="en-US" sz="1200" i="1" kern="100" dirty="0">
                <a:effectLst/>
                <a:latin typeface="Arial" panose="020B0604020202020204" pitchFamily="34" charset="0"/>
                <a:ea typeface="Aptos" panose="020B0004020202020204" pitchFamily="34" charset="0"/>
                <a:cs typeface="Arial" panose="020B0604020202020204" pitchFamily="34" charset="0"/>
              </a:rPr>
              <a:t>REU students presenting their research to a high school audience (right)</a:t>
            </a:r>
            <a:endParaRPr lang="en-US" sz="1200" dirty="0">
              <a:latin typeface="Arial" panose="020B0604020202020204" pitchFamily="34" charset="0"/>
              <a:cs typeface="Arial" panose="020B0604020202020204" pitchFamily="34" charset="0"/>
            </a:endParaRPr>
          </a:p>
        </p:txBody>
      </p:sp>
      <p:pic>
        <p:nvPicPr>
          <p:cNvPr id="4" name="Picture 10" descr="REU students presenting their research to a high school audience">
            <a:extLst>
              <a:ext uri="{FF2B5EF4-FFF2-40B4-BE49-F238E27FC236}">
                <a16:creationId xmlns:a16="http://schemas.microsoft.com/office/drawing/2014/main" id="{B0DDEDAF-7AD5-7933-7260-C56E56BA5C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8130195" y="1364327"/>
            <a:ext cx="3429000" cy="22889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REU students presenting their research to fellow program participants and other research groups.&#10;">
            <a:extLst>
              <a:ext uri="{FF2B5EF4-FFF2-40B4-BE49-F238E27FC236}">
                <a16:creationId xmlns:a16="http://schemas.microsoft.com/office/drawing/2014/main" id="{C90DC25C-2195-D99D-E67C-6BDBE7A89E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38" b="38"/>
          <a:stretch/>
        </p:blipFill>
        <p:spPr bwMode="auto">
          <a:xfrm>
            <a:off x="6215707" y="3677872"/>
            <a:ext cx="3429000" cy="2288956"/>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28">
            <a:extLst>
              <a:ext uri="{FF2B5EF4-FFF2-40B4-BE49-F238E27FC236}">
                <a16:creationId xmlns:a16="http://schemas.microsoft.com/office/drawing/2014/main" id="{A3BFD4DE-0D00-8C2F-8EC3-787A0A8424CB}"/>
              </a:ext>
            </a:extLst>
          </p:cNvPr>
          <p:cNvSpPr txBox="1">
            <a:spLocks noChangeArrowheads="1"/>
          </p:cNvSpPr>
          <p:nvPr/>
        </p:nvSpPr>
        <p:spPr bwMode="auto">
          <a:xfrm>
            <a:off x="9608131" y="4499184"/>
            <a:ext cx="195106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algn="just">
              <a:spcBef>
                <a:spcPts val="0"/>
              </a:spcBef>
              <a:spcAft>
                <a:spcPts val="0"/>
              </a:spcAft>
            </a:pPr>
            <a:r>
              <a:rPr lang="en-US" sz="1200" i="1" kern="100" dirty="0">
                <a:effectLst/>
                <a:latin typeface="Arial" panose="020B0604020202020204" pitchFamily="34" charset="0"/>
                <a:ea typeface="Aptos" panose="020B0004020202020204" pitchFamily="34" charset="0"/>
                <a:cs typeface="Arial" panose="020B0604020202020204" pitchFamily="34" charset="0"/>
              </a:rPr>
              <a:t>REU students presenting their research to fellow program participants and other research groups (left).</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60260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686333CEA9DAB48A70A400D82EC208D" ma:contentTypeVersion="18" ma:contentTypeDescription="Create a new document." ma:contentTypeScope="" ma:versionID="d3f461112a8c169e4674c39a4d0bcdf4">
  <xsd:schema xmlns:xsd="http://www.w3.org/2001/XMLSchema" xmlns:xs="http://www.w3.org/2001/XMLSchema" xmlns:p="http://schemas.microsoft.com/office/2006/metadata/properties" xmlns:ns2="56adf694-15e9-4d71-8e50-50117366a586" xmlns:ns3="116ee817-c198-43a2-9f4d-5f1562156b4a" targetNamespace="http://schemas.microsoft.com/office/2006/metadata/properties" ma:root="true" ma:fieldsID="2209be6e2faf24265a3b917de7ab5ab6" ns2:_="" ns3:_="">
    <xsd:import namespace="56adf694-15e9-4d71-8e50-50117366a586"/>
    <xsd:import namespace="116ee817-c198-43a2-9f4d-5f1562156b4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adf694-15e9-4d71-8e50-50117366a5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6d41a5f-cbfb-4323-98af-06a6a0c01619"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6ee817-c198-43a2-9f4d-5f1562156b4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1a23386-4d6a-4ef3-810b-19358b93ac17}" ma:internalName="TaxCatchAll" ma:showField="CatchAllData" ma:web="116ee817-c198-43a2-9f4d-5f1562156b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5F8E40-A8D4-4CCE-A217-1987BC392790}">
  <ds:schemaRefs>
    <ds:schemaRef ds:uri="http://schemas.microsoft.com/sharepoint/v3/contenttype/forms"/>
  </ds:schemaRefs>
</ds:datastoreItem>
</file>

<file path=customXml/itemProps2.xml><?xml version="1.0" encoding="utf-8"?>
<ds:datastoreItem xmlns:ds="http://schemas.openxmlformats.org/officeDocument/2006/customXml" ds:itemID="{77D6D9ED-9D66-493E-9EC4-D5B88CA13E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adf694-15e9-4d71-8e50-50117366a586"/>
    <ds:schemaRef ds:uri="116ee817-c198-43a2-9f4d-5f1562156b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5160</TotalTime>
  <Words>222</Words>
  <Application>Microsoft Office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Microsoft Sans Serif</vt:lpstr>
      <vt:lpstr>Sitka Subheading</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Macera, Felice</cp:lastModifiedBy>
  <cp:revision>276</cp:revision>
  <cp:lastPrinted>2018-03-20T12:31:18Z</cp:lastPrinted>
  <dcterms:created xsi:type="dcterms:W3CDTF">2017-10-05T17:34:54Z</dcterms:created>
  <dcterms:modified xsi:type="dcterms:W3CDTF">2025-03-10T13:17:22Z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9b3d174c-23b2-471b-a915-ef0585a807c5</vt:lpwstr>
  </property>
  <property fmtid="{D5CDD505-2E9C-101B-9397-08002B2CF9AE}" pid="3" name="ContainsCUI">
    <vt:lpwstr>No</vt:lpwstr>
  </property>
</Properties>
</file>