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6"/>
  </p:notesMasterIdLst>
  <p:handoutMasterIdLst>
    <p:handoutMasterId r:id="rId7"/>
  </p:handoutMasterIdLst>
  <p:sldIdLst>
    <p:sldId id="387" r:id="rId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999109-C1AC-2588-52F4-4D2C9619864B}" v="31" dt="2025-03-09T19:18:55.2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36" autoAdjust="0"/>
    <p:restoredTop sz="96569" autoAdjust="0"/>
  </p:normalViewPr>
  <p:slideViewPr>
    <p:cSldViewPr snapToGrid="0" snapToObjects="1">
      <p:cViewPr varScale="1">
        <p:scale>
          <a:sx n="86" d="100"/>
          <a:sy n="86" d="100"/>
        </p:scale>
        <p:origin x="96" y="204"/>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h, Eric A" userId="S::stach@upenn.edu::6fa913f8-6cc6-42c9-94db-15a2cff8f0b8" providerId="AD" clId="Web-{50999109-C1AC-2588-52F4-4D2C9619864B}"/>
    <pc:docChg chg="modSld">
      <pc:chgData name="Stach, Eric A" userId="S::stach@upenn.edu::6fa913f8-6cc6-42c9-94db-15a2cff8f0b8" providerId="AD" clId="Web-{50999109-C1AC-2588-52F4-4D2C9619864B}" dt="2025-03-09T19:18:55.213" v="30"/>
      <pc:docMkLst>
        <pc:docMk/>
      </pc:docMkLst>
      <pc:sldChg chg="modSp">
        <pc:chgData name="Stach, Eric A" userId="S::stach@upenn.edu::6fa913f8-6cc6-42c9-94db-15a2cff8f0b8" providerId="AD" clId="Web-{50999109-C1AC-2588-52F4-4D2C9619864B}" dt="2025-03-09T19:18:55.213" v="30"/>
        <pc:sldMkLst>
          <pc:docMk/>
          <pc:sldMk cId="3866026037" sldId="387"/>
        </pc:sldMkLst>
        <pc:picChg chg="mod">
          <ac:chgData name="Stach, Eric A" userId="S::stach@upenn.edu::6fa913f8-6cc6-42c9-94db-15a2cff8f0b8" providerId="AD" clId="Web-{50999109-C1AC-2588-52F4-4D2C9619864B}" dt="2025-03-09T19:18:55.213" v="30"/>
          <ac:picMkLst>
            <pc:docMk/>
            <pc:sldMk cId="3866026037" sldId="387"/>
            <ac:picMk id="1028" creationId="{12FF0D73-3533-A557-AAE0-CE67F847CCF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3/10/2025</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3/10/2025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has been achieved</a:t>
            </a:r>
          </a:p>
          <a:p>
            <a:r>
              <a:rPr lang="en-US" dirty="0"/>
              <a:t>The Experimenta con PREM program has successfully created a pipeline for high school students to pursue STEM degrees and careers. Over two decades, the program has refined effective strategies to engage students in materials science research, demonstrating exceptional retention rates—79% of participants graduate with STEM degrees compared to only 37% in the comparison group.</a:t>
            </a:r>
          </a:p>
          <a:p>
            <a:endParaRPr lang="en-US" dirty="0"/>
          </a:p>
          <a:p>
            <a:r>
              <a:rPr lang="en-US" b="1" dirty="0"/>
              <a:t>Importance of the Achievement</a:t>
            </a:r>
          </a:p>
          <a:p>
            <a:r>
              <a:rPr lang="en-US" dirty="0"/>
              <a:t>This achievement directly addresses the national need to increase the STEM workforce by engaging students early in their academic careers. The program demonstrates how immersive research experiences can significantly influence career trajectories, particularly when tailored to showcase the interdisciplinary and collaborative nature of materials science. The program's success provides a replicable model for other institutions seeking to increase representation in STEM fields.</a:t>
            </a:r>
          </a:p>
          <a:p>
            <a:endParaRPr lang="en-US" dirty="0"/>
          </a:p>
          <a:p>
            <a:r>
              <a:rPr lang="en-US" b="1" dirty="0"/>
              <a:t>Relation to Research Goals</a:t>
            </a:r>
          </a:p>
          <a:p>
            <a:r>
              <a:rPr lang="en-US" dirty="0"/>
              <a:t>This achievement directly fulfills the primary goal stated in the LRSM Education and Human Resource Development plan "to attract more Americans to STEM fields and take them to the highest educational level possible, with emphasis on underrepresented minorities, women, and the disabled." The program</a:t>
            </a:r>
          </a:p>
          <a:p>
            <a:r>
              <a:rPr lang="en-US" dirty="0"/>
              <a:t>The program also supports the broader PREM collaboration between UPR and PENN, which aims to create pathways for student in materials research through a continuum from K-12 to STEM undergraduate programs and graduate school. By demonstrating quantifiable success in retaining students in STEM fields, Experimenta con PREM provides evidence that early research experiences can effectively address persistent gaps in STEM participation.</a:t>
            </a: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endParaRPr lang="en-US" sz="1200" dirty="0">
              <a:solidFill>
                <a:schemeClr val="tx1"/>
              </a:solidFill>
              <a:latin typeface="+mn-lt"/>
            </a:endParaRPr>
          </a:p>
          <a:p>
            <a:r>
              <a:rPr lang="en-US" sz="1200" b="1" i="0" dirty="0">
                <a:solidFill>
                  <a:schemeClr val="tx1"/>
                </a:solidFill>
                <a:latin typeface="+mn-lt"/>
              </a:rPr>
              <a:t>Where the findings are published: </a:t>
            </a:r>
            <a:r>
              <a:rPr lang="en-US" sz="1200" dirty="0">
                <a:effectLst/>
                <a:latin typeface="Arial" panose="020B0604020202020204" pitchFamily="34" charset="0"/>
                <a:cs typeface="Arial" panose="020B0604020202020204" pitchFamily="34" charset="0"/>
              </a:rPr>
              <a:t>I. Ramos, J.O. Sotero‑</a:t>
            </a:r>
            <a:r>
              <a:rPr lang="en-US" sz="1200" dirty="0" err="1">
                <a:effectLst/>
                <a:latin typeface="Arial" panose="020B0604020202020204" pitchFamily="34" charset="0"/>
                <a:cs typeface="Arial" panose="020B0604020202020204" pitchFamily="34" charset="0"/>
              </a:rPr>
              <a:t>Esteva</a:t>
            </a:r>
            <a:r>
              <a:rPr lang="en-US" sz="1200" dirty="0">
                <a:latin typeface="Arial" panose="020B0604020202020204" pitchFamily="34" charset="0"/>
                <a:cs typeface="Arial" panose="020B0604020202020204" pitchFamily="34" charset="0"/>
              </a:rPr>
              <a:t>, V. </a:t>
            </a:r>
            <a:r>
              <a:rPr lang="en-US" sz="1200" dirty="0">
                <a:effectLst/>
                <a:latin typeface="Arial" panose="020B0604020202020204" pitchFamily="34" charset="0"/>
                <a:cs typeface="Arial" panose="020B0604020202020204" pitchFamily="34" charset="0"/>
              </a:rPr>
              <a:t>Bansal, D. Barrionuevo, F. </a:t>
            </a:r>
            <a:r>
              <a:rPr lang="en-US" sz="1200" dirty="0" err="1">
                <a:effectLst/>
                <a:latin typeface="Arial" panose="020B0604020202020204" pitchFamily="34" charset="0"/>
                <a:cs typeface="Arial" panose="020B0604020202020204" pitchFamily="34" charset="0"/>
              </a:rPr>
              <a:t>Bezares</a:t>
            </a:r>
            <a:r>
              <a:rPr lang="en-US" sz="1200" dirty="0">
                <a:effectLst/>
                <a:latin typeface="Arial" panose="020B0604020202020204" pitchFamily="34" charset="0"/>
                <a:cs typeface="Arial" panose="020B0604020202020204" pitchFamily="34" charset="0"/>
              </a:rPr>
              <a:t>, E. </a:t>
            </a:r>
            <a:r>
              <a:rPr lang="en-US" sz="1200" dirty="0" err="1">
                <a:effectLst/>
                <a:latin typeface="Arial" panose="020B0604020202020204" pitchFamily="34" charset="0"/>
                <a:cs typeface="Arial" panose="020B0604020202020204" pitchFamily="34" charset="0"/>
              </a:rPr>
              <a:t>Fasoli</a:t>
            </a:r>
            <a:r>
              <a:rPr lang="en-US" sz="1200" dirty="0">
                <a:effectLst/>
                <a:latin typeface="Arial" panose="020B0604020202020204" pitchFamily="34" charset="0"/>
                <a:cs typeface="Arial" panose="020B0604020202020204" pitchFamily="34" charset="0"/>
              </a:rPr>
              <a:t>, M. Licurse, R. Oyola, N. Pinto, J. Santana, E.A. Stach, A. Wallace, MRS Advances, </a:t>
            </a:r>
            <a:r>
              <a:rPr lang="en-US" sz="1200" dirty="0">
                <a:effectLst/>
                <a:latin typeface="Helvetica" pitchFamily="2" charset="0"/>
              </a:rPr>
              <a:t>(2024) 9:1486–1493. </a:t>
            </a:r>
            <a:r>
              <a:rPr lang="en-US" sz="1200" i="1" dirty="0">
                <a:effectLst/>
                <a:latin typeface="Helvetica" pitchFamily="2" charset="0"/>
              </a:rPr>
              <a:t>https://</a:t>
            </a:r>
            <a:r>
              <a:rPr lang="en-US" sz="1200" i="1" dirty="0" err="1">
                <a:effectLst/>
                <a:latin typeface="Helvetica" pitchFamily="2" charset="0"/>
              </a:rPr>
              <a:t>doi.org</a:t>
            </a:r>
            <a:r>
              <a:rPr lang="en-US" sz="1200" i="1" dirty="0">
                <a:effectLst/>
                <a:latin typeface="Helvetica" pitchFamily="2" charset="0"/>
              </a:rPr>
              <a:t>/10.1557/s43580-024-00939-5</a:t>
            </a:r>
            <a:endParaRPr lang="en-US" sz="120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3952240" y="807282"/>
            <a:ext cx="8239760"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3/10/2025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3/10/2025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3757962" y="151087"/>
            <a:ext cx="8501490" cy="566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i="0" dirty="0">
                <a:solidFill>
                  <a:srgbClr val="C00000"/>
                </a:solidFill>
                <a:effectLst/>
                <a:latin typeface="Segoe UI" panose="020B0502040204020203" pitchFamily="34" charset="0"/>
              </a:rPr>
              <a:t>Experimenta Con PREM: Documenting Two Decades of Impact</a:t>
            </a:r>
            <a:endParaRPr lang="en-US" sz="2200" b="1" dirty="0">
              <a:solidFill>
                <a:srgbClr val="C0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AC7D99B-1EFC-61F2-9703-F085A3591D9E}"/>
              </a:ext>
            </a:extLst>
          </p:cNvPr>
          <p:cNvSpPr txBox="1"/>
          <p:nvPr/>
        </p:nvSpPr>
        <p:spPr>
          <a:xfrm>
            <a:off x="147781" y="200554"/>
            <a:ext cx="2666780" cy="52322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Penn MRSEC </a:t>
            </a:r>
          </a:p>
          <a:p>
            <a:r>
              <a:rPr lang="en-US" sz="1400" b="1" dirty="0">
                <a:latin typeface="Arial" panose="020B0604020202020204" pitchFamily="34" charset="0"/>
                <a:cs typeface="Arial" panose="020B0604020202020204" pitchFamily="34" charset="0"/>
              </a:rPr>
              <a:t>DMR-</a:t>
            </a:r>
            <a:r>
              <a:rPr lang="en-US" sz="1400" b="1" dirty="0">
                <a:solidFill>
                  <a:srgbClr val="0D0D14"/>
                </a:solidFill>
                <a:effectLst/>
                <a:latin typeface="Arial" panose="020B0604020202020204" pitchFamily="34" charset="0"/>
                <a:cs typeface="Arial" panose="020B0604020202020204" pitchFamily="34" charset="0"/>
              </a:rPr>
              <a:t> 2309043</a:t>
            </a:r>
          </a:p>
        </p:txBody>
      </p:sp>
      <p:sp>
        <p:nvSpPr>
          <p:cNvPr id="10" name="TextBox 9">
            <a:extLst>
              <a:ext uri="{FF2B5EF4-FFF2-40B4-BE49-F238E27FC236}">
                <a16:creationId xmlns:a16="http://schemas.microsoft.com/office/drawing/2014/main" id="{A3FA201F-7E38-222E-3666-0F5295187A8C}"/>
              </a:ext>
            </a:extLst>
          </p:cNvPr>
          <p:cNvSpPr txBox="1"/>
          <p:nvPr/>
        </p:nvSpPr>
        <p:spPr>
          <a:xfrm>
            <a:off x="4408840" y="862085"/>
            <a:ext cx="7188186"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Idalia Ramos, U. Puerto Rico, Humacao and Eric Stach, U. Pennsylvania</a:t>
            </a:r>
          </a:p>
        </p:txBody>
      </p:sp>
      <p:sp>
        <p:nvSpPr>
          <p:cNvPr id="11" name="Text Box 28">
            <a:extLst>
              <a:ext uri="{FF2B5EF4-FFF2-40B4-BE49-F238E27FC236}">
                <a16:creationId xmlns:a16="http://schemas.microsoft.com/office/drawing/2014/main" id="{497B452A-7E74-750D-1BF9-14450F9B5C39}"/>
              </a:ext>
            </a:extLst>
          </p:cNvPr>
          <p:cNvSpPr txBox="1">
            <a:spLocks noChangeArrowheads="1"/>
          </p:cNvSpPr>
          <p:nvPr/>
        </p:nvSpPr>
        <p:spPr bwMode="auto">
          <a:xfrm>
            <a:off x="242374" y="1582654"/>
            <a:ext cx="5662323"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ts val="1500"/>
              </a:lnSpc>
              <a:spcAft>
                <a:spcPts val="1200"/>
              </a:spcAft>
            </a:pPr>
            <a:r>
              <a:rPr lang="en-US" sz="1400" b="1" i="0" dirty="0">
                <a:effectLst/>
                <a:latin typeface="Segoe UI" panose="020B0502040204020203" pitchFamily="34" charset="0"/>
                <a:cs typeface="Segoe UI" panose="020B0502040204020203" pitchFamily="34" charset="0"/>
              </a:rPr>
              <a:t>Outcomes: </a:t>
            </a:r>
            <a:r>
              <a:rPr lang="en-US" sz="1400" i="0" dirty="0">
                <a:effectLst/>
                <a:latin typeface="Segoe UI" panose="020B0502040204020203" pitchFamily="34" charset="0"/>
                <a:cs typeface="Segoe UI" panose="020B0502040204020203" pitchFamily="34" charset="0"/>
              </a:rPr>
              <a:t>An article in the journal </a:t>
            </a:r>
            <a:r>
              <a:rPr lang="en-US" sz="1400" i="1" dirty="0">
                <a:effectLst/>
                <a:latin typeface="Segoe UI" panose="020B0502040204020203" pitchFamily="34" charset="0"/>
                <a:cs typeface="Segoe UI" panose="020B0502040204020203" pitchFamily="34" charset="0"/>
              </a:rPr>
              <a:t>MRS Advances </a:t>
            </a:r>
            <a:r>
              <a:rPr lang="en-US" sz="1400" i="0" dirty="0">
                <a:effectLst/>
                <a:latin typeface="Segoe UI" panose="020B0502040204020203" pitchFamily="34" charset="0"/>
                <a:cs typeface="Segoe UI" panose="020B0502040204020203" pitchFamily="34" charset="0"/>
              </a:rPr>
              <a:t>documented the outcomes of a</a:t>
            </a:r>
            <a:r>
              <a:rPr lang="en-US" sz="1400" dirty="0">
                <a:latin typeface="Segoe UI" panose="020B0502040204020203" pitchFamily="34" charset="0"/>
                <a:cs typeface="Segoe UI" panose="020B0502040204020203" pitchFamily="34" charset="0"/>
              </a:rPr>
              <a:t> summer research program for high school students based at the University of Puerto Rico, in partnership with the Penn MRSEC. Over the past two decades this program has engaged nearly 400 students in hands-on materials science research since 2005, with 84% pursuing STEM undergraduate studies.</a:t>
            </a:r>
            <a:endParaRPr lang="en-US" sz="1400" b="0" i="0" dirty="0">
              <a:effectLst/>
              <a:latin typeface="Segoe UI" panose="020B0502040204020203" pitchFamily="34" charset="0"/>
              <a:cs typeface="Segoe UI" panose="020B0502040204020203" pitchFamily="34" charset="0"/>
            </a:endParaRPr>
          </a:p>
          <a:p>
            <a:pPr>
              <a:lnSpc>
                <a:spcPts val="1500"/>
              </a:lnSpc>
              <a:spcAft>
                <a:spcPts val="1200"/>
              </a:spcAft>
            </a:pPr>
            <a:r>
              <a:rPr lang="en-US" sz="1400" b="1" i="0" dirty="0">
                <a:effectLst/>
                <a:latin typeface="Segoe UI" panose="020B0502040204020203" pitchFamily="34" charset="0"/>
                <a:cs typeface="Segoe UI" panose="020B0502040204020203" pitchFamily="34" charset="0"/>
              </a:rPr>
              <a:t>Impact and Benefits</a:t>
            </a:r>
            <a:r>
              <a:rPr lang="en-US" sz="1400" b="0" i="0" dirty="0">
                <a:effectLst/>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The program significantly increases STEM retention — with 79% earning STEM bachelor's degrees — more than double the rate of the comparison group at the same institution (37%).</a:t>
            </a:r>
          </a:p>
          <a:p>
            <a:pPr>
              <a:lnSpc>
                <a:spcPts val="1500"/>
              </a:lnSpc>
              <a:spcAft>
                <a:spcPts val="1200"/>
              </a:spcAft>
            </a:pPr>
            <a:r>
              <a:rPr lang="en-US" sz="1400" b="1" i="0" dirty="0">
                <a:effectLst/>
                <a:latin typeface="Segoe UI" panose="020B0502040204020203" pitchFamily="34" charset="0"/>
                <a:cs typeface="Segoe UI" panose="020B0502040204020203" pitchFamily="34" charset="0"/>
              </a:rPr>
              <a:t>Explanation</a:t>
            </a:r>
            <a:r>
              <a:rPr lang="en-US" sz="1400" b="0" i="0" dirty="0">
                <a:effectLst/>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Experimenta con PREM provides early research experiences through a structured two-week immersion where students rotate through laboratories, engage in materials characterization, computational simulations, and device fabrication. Faculty mentors guide students through the entire research process, from literature review to presenting findings. The program showcases materials science as an interdisciplinary field and integrates families into students' STEM educational journeys.</a:t>
            </a:r>
            <a:endParaRPr lang="en-US" sz="1400" b="0" i="0" dirty="0">
              <a:effectLst/>
              <a:latin typeface="Segoe UI" panose="020B0502040204020203" pitchFamily="34" charset="0"/>
              <a:cs typeface="Segoe UI" panose="020B0502040204020203" pitchFamily="34" charset="0"/>
            </a:endParaRPr>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sp>
        <p:nvSpPr>
          <p:cNvPr id="2" name="TextBox 1">
            <a:extLst>
              <a:ext uri="{FF2B5EF4-FFF2-40B4-BE49-F238E27FC236}">
                <a16:creationId xmlns:a16="http://schemas.microsoft.com/office/drawing/2014/main" id="{28E95E24-2D31-4947-DE60-5F4ACC553B59}"/>
              </a:ext>
            </a:extLst>
          </p:cNvPr>
          <p:cNvSpPr txBox="1"/>
          <p:nvPr/>
        </p:nvSpPr>
        <p:spPr>
          <a:xfrm>
            <a:off x="230912" y="5634905"/>
            <a:ext cx="5948219" cy="553998"/>
          </a:xfrm>
          <a:prstGeom prst="rect">
            <a:avLst/>
          </a:prstGeom>
          <a:noFill/>
        </p:spPr>
        <p:txBody>
          <a:bodyPr wrap="square" rtlCol="0">
            <a:spAutoFit/>
          </a:bodyPr>
          <a:lstStyle/>
          <a:p>
            <a:r>
              <a:rPr lang="en-US" sz="1000" dirty="0" err="1">
                <a:effectLst/>
                <a:latin typeface="Arial" panose="020B0604020202020204" pitchFamily="34" charset="0"/>
                <a:cs typeface="Arial" panose="020B0604020202020204" pitchFamily="34" charset="0"/>
              </a:rPr>
              <a:t>I.Ramos</a:t>
            </a:r>
            <a:r>
              <a:rPr lang="en-US" sz="1000" dirty="0">
                <a:effectLst/>
                <a:latin typeface="Arial" panose="020B0604020202020204" pitchFamily="34" charset="0"/>
                <a:cs typeface="Arial" panose="020B0604020202020204" pitchFamily="34" charset="0"/>
              </a:rPr>
              <a:t>, J.O. Sotero‑</a:t>
            </a:r>
            <a:r>
              <a:rPr lang="en-US" sz="1000" dirty="0" err="1">
                <a:effectLst/>
                <a:latin typeface="Arial" panose="020B0604020202020204" pitchFamily="34" charset="0"/>
                <a:cs typeface="Arial" panose="020B0604020202020204" pitchFamily="34" charset="0"/>
              </a:rPr>
              <a:t>Esteva</a:t>
            </a:r>
            <a:r>
              <a:rPr lang="en-US" sz="1000" dirty="0">
                <a:latin typeface="Arial" panose="020B0604020202020204" pitchFamily="34" charset="0"/>
                <a:cs typeface="Arial" panose="020B0604020202020204" pitchFamily="34" charset="0"/>
              </a:rPr>
              <a:t>, V. </a:t>
            </a:r>
            <a:r>
              <a:rPr lang="en-US" sz="1000" dirty="0">
                <a:effectLst/>
                <a:latin typeface="Arial" panose="020B0604020202020204" pitchFamily="34" charset="0"/>
                <a:cs typeface="Arial" panose="020B0604020202020204" pitchFamily="34" charset="0"/>
              </a:rPr>
              <a:t>Bansal, D. Barrionuevo, F. </a:t>
            </a:r>
            <a:r>
              <a:rPr lang="en-US" sz="1000" dirty="0" err="1">
                <a:effectLst/>
                <a:latin typeface="Arial" panose="020B0604020202020204" pitchFamily="34" charset="0"/>
                <a:cs typeface="Arial" panose="020B0604020202020204" pitchFamily="34" charset="0"/>
              </a:rPr>
              <a:t>Bezares</a:t>
            </a:r>
            <a:r>
              <a:rPr lang="en-US" sz="1000" dirty="0">
                <a:effectLst/>
                <a:latin typeface="Arial" panose="020B0604020202020204" pitchFamily="34" charset="0"/>
                <a:cs typeface="Arial" panose="020B0604020202020204" pitchFamily="34" charset="0"/>
              </a:rPr>
              <a:t>, E. </a:t>
            </a:r>
            <a:r>
              <a:rPr lang="en-US" sz="1000" dirty="0" err="1">
                <a:effectLst/>
                <a:latin typeface="Arial" panose="020B0604020202020204" pitchFamily="34" charset="0"/>
                <a:cs typeface="Arial" panose="020B0604020202020204" pitchFamily="34" charset="0"/>
              </a:rPr>
              <a:t>Fasoli</a:t>
            </a:r>
            <a:r>
              <a:rPr lang="en-US" sz="1000" dirty="0">
                <a:effectLst/>
                <a:latin typeface="Arial" panose="020B0604020202020204" pitchFamily="34" charset="0"/>
                <a:cs typeface="Arial" panose="020B0604020202020204" pitchFamily="34" charset="0"/>
              </a:rPr>
              <a:t>, M. Licurse, R. Oyola, N. Pinto, J. Santana, E.A. Stach, A. Wallace, MRS Advances, </a:t>
            </a:r>
            <a:r>
              <a:rPr lang="en-US" sz="1000" dirty="0">
                <a:effectLst/>
                <a:latin typeface="Helvetica" pitchFamily="2" charset="0"/>
              </a:rPr>
              <a:t>(2024) 9:1486–1493. </a:t>
            </a:r>
            <a:r>
              <a:rPr lang="en-US" sz="1000" i="1" dirty="0">
                <a:effectLst/>
                <a:latin typeface="Helvetica" pitchFamily="2" charset="0"/>
              </a:rPr>
              <a:t>https://</a:t>
            </a:r>
            <a:r>
              <a:rPr lang="en-US" sz="1000" i="1" dirty="0" err="1">
                <a:effectLst/>
                <a:latin typeface="Helvetica" pitchFamily="2" charset="0"/>
              </a:rPr>
              <a:t>doi.org</a:t>
            </a:r>
            <a:r>
              <a:rPr lang="en-US" sz="1000" i="1" dirty="0">
                <a:effectLst/>
                <a:latin typeface="Helvetica" pitchFamily="2" charset="0"/>
              </a:rPr>
              <a:t>/10.1557/s43580-024-00939-5</a:t>
            </a:r>
            <a:endParaRPr lang="en-US" sz="1000" dirty="0">
              <a:effectLst/>
              <a:latin typeface="Arial" panose="020B0604020202020204" pitchFamily="34" charset="0"/>
              <a:cs typeface="Arial" panose="020B0604020202020204" pitchFamily="34" charset="0"/>
            </a:endParaRPr>
          </a:p>
        </p:txBody>
      </p:sp>
      <p:pic>
        <p:nvPicPr>
          <p:cNvPr id="1028" name="Picture 4" descr="A graphic showing how Experimenta con PREM students showing how students progresses from their initially identified fields of study towards their final degree">
            <a:extLst>
              <a:ext uri="{FF2B5EF4-FFF2-40B4-BE49-F238E27FC236}">
                <a16:creationId xmlns:a16="http://schemas.microsoft.com/office/drawing/2014/main" id="{12FF0D73-3533-A557-AAE0-CE67F847CC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9131" y="1460249"/>
            <a:ext cx="5801954" cy="34022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9FB8D21-5FBA-FDBC-6AD8-741FD50A7FCA}"/>
              </a:ext>
            </a:extLst>
          </p:cNvPr>
          <p:cNvSpPr txBox="1"/>
          <p:nvPr/>
        </p:nvSpPr>
        <p:spPr>
          <a:xfrm>
            <a:off x="6490010" y="4862508"/>
            <a:ext cx="5330283" cy="1223412"/>
          </a:xfrm>
          <a:prstGeom prst="rect">
            <a:avLst/>
          </a:prstGeom>
          <a:noFill/>
        </p:spPr>
        <p:txBody>
          <a:bodyPr wrap="square" rtlCol="0">
            <a:spAutoFit/>
          </a:bodyPr>
          <a:lstStyle/>
          <a:p>
            <a:pPr algn="just"/>
            <a:r>
              <a:rPr lang="en-US" sz="1050" dirty="0">
                <a:effectLst/>
                <a:latin typeface="Segoe UI" panose="020B0502040204020203" pitchFamily="34" charset="0"/>
                <a:cs typeface="Segoe UI" panose="020B0502040204020203" pitchFamily="34" charset="0"/>
              </a:rPr>
              <a:t>Trajectories among Experimenta con PREM students and comparable cohort of UPRH students. A) Fields of study identified in ECP application, college admission, and bachelor’s degree graduation for ECP students who graduated or have been enrolled in a bachelor’s program (N = 232) for 6 years or more. b) Same data from (a), organized by specific fields of study. c) Fields of admission and graduation for UPRH students from freshman classes 2011–2017, enrolled in STEM or Health programs at some point during their studies (N = 2258)</a:t>
            </a:r>
          </a:p>
        </p:txBody>
      </p:sp>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6adf694-15e9-4d71-8e50-50117366a586">
      <Terms xmlns="http://schemas.microsoft.com/office/infopath/2007/PartnerControls"/>
    </lcf76f155ced4ddcb4097134ff3c332f>
    <TaxCatchAll xmlns="116ee817-c198-43a2-9f4d-5f1562156b4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86333CEA9DAB48A70A400D82EC208D" ma:contentTypeVersion="18" ma:contentTypeDescription="Create a new document." ma:contentTypeScope="" ma:versionID="d3f461112a8c169e4674c39a4d0bcdf4">
  <xsd:schema xmlns:xsd="http://www.w3.org/2001/XMLSchema" xmlns:xs="http://www.w3.org/2001/XMLSchema" xmlns:p="http://schemas.microsoft.com/office/2006/metadata/properties" xmlns:ns2="56adf694-15e9-4d71-8e50-50117366a586" xmlns:ns3="116ee817-c198-43a2-9f4d-5f1562156b4a" targetNamespace="http://schemas.microsoft.com/office/2006/metadata/properties" ma:root="true" ma:fieldsID="2209be6e2faf24265a3b917de7ab5ab6" ns2:_="" ns3:_="">
    <xsd:import namespace="56adf694-15e9-4d71-8e50-50117366a586"/>
    <xsd:import namespace="116ee817-c198-43a2-9f4d-5f1562156b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adf694-15e9-4d71-8e50-50117366a5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6d41a5f-cbfb-4323-98af-06a6a0c01619"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6ee817-c198-43a2-9f4d-5f1562156b4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1a23386-4d6a-4ef3-810b-19358b93ac17}" ma:internalName="TaxCatchAll" ma:showField="CatchAllData" ma:web="116ee817-c198-43a2-9f4d-5f1562156b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055006-F025-46AE-9CCF-A4D8814CE86A}">
  <ds:schemaRefs>
    <ds:schemaRef ds:uri="http://schemas.microsoft.com/office/2006/metadata/properties"/>
    <ds:schemaRef ds:uri="http://schemas.microsoft.com/office/infopath/2007/PartnerControls"/>
    <ds:schemaRef ds:uri="56adf694-15e9-4d71-8e50-50117366a586"/>
    <ds:schemaRef ds:uri="116ee817-c198-43a2-9f4d-5f1562156b4a"/>
  </ds:schemaRefs>
</ds:datastoreItem>
</file>

<file path=customXml/itemProps2.xml><?xml version="1.0" encoding="utf-8"?>
<ds:datastoreItem xmlns:ds="http://schemas.openxmlformats.org/officeDocument/2006/customXml" ds:itemID="{79C6ECDC-6370-444F-A473-39DBC11B71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adf694-15e9-4d71-8e50-50117366a586"/>
    <ds:schemaRef ds:uri="116ee817-c198-43a2-9f4d-5f1562156b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DA25EA-36E1-42AA-84FD-F4F91C94AE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4179</TotalTime>
  <Words>702</Words>
  <Application>Microsoft Office PowerPoint</Application>
  <PresentationFormat>Widescreen</PresentationFormat>
  <Paragraphs>22</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vt:lpstr>
      <vt:lpstr>Calibri Light</vt:lpstr>
      <vt:lpstr>Helvetica</vt:lpstr>
      <vt:lpstr>Microsoft Sans Serif</vt:lpstr>
      <vt:lpstr>Segoe UI</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Macera, Felice</cp:lastModifiedBy>
  <cp:revision>296</cp:revision>
  <cp:lastPrinted>2018-03-20T12:31:18Z</cp:lastPrinted>
  <dcterms:created xsi:type="dcterms:W3CDTF">2017-10-05T17:34:54Z</dcterms:created>
  <dcterms:modified xsi:type="dcterms:W3CDTF">2025-03-10T13:20:37Z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y fmtid="{D5CDD505-2E9C-101B-9397-08002B2CF9AE}" pid="4" name="ContentTypeId">
    <vt:lpwstr>0x010100D686333CEA9DAB48A70A400D82EC208D</vt:lpwstr>
  </property>
  <property fmtid="{D5CDD505-2E9C-101B-9397-08002B2CF9AE}" pid="5" name="MediaServiceImageTags">
    <vt:lpwstr/>
  </property>
</Properties>
</file>