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1718FE-74B1-5024-9B75-DC7A964DC434}" v="21" dt="2025-03-09T19:20:17.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13" autoAdjust="0"/>
    <p:restoredTop sz="80000" autoAdjust="0"/>
  </p:normalViewPr>
  <p:slideViewPr>
    <p:cSldViewPr snapToGrid="0" snapToObjects="1">
      <p:cViewPr>
        <p:scale>
          <a:sx n="33" d="100"/>
          <a:sy n="33" d="100"/>
        </p:scale>
        <p:origin x="2208" y="92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h, Eric A" userId="S::stach@upenn.edu::6fa913f8-6cc6-42c9-94db-15a2cff8f0b8" providerId="AD" clId="Web-{421718FE-74B1-5024-9B75-DC7A964DC434}"/>
    <pc:docChg chg="modSld">
      <pc:chgData name="Stach, Eric A" userId="S::stach@upenn.edu::6fa913f8-6cc6-42c9-94db-15a2cff8f0b8" providerId="AD" clId="Web-{421718FE-74B1-5024-9B75-DC7A964DC434}" dt="2025-03-09T19:20:17.054" v="20"/>
      <pc:docMkLst>
        <pc:docMk/>
      </pc:docMkLst>
      <pc:sldChg chg="modSp">
        <pc:chgData name="Stach, Eric A" userId="S::stach@upenn.edu::6fa913f8-6cc6-42c9-94db-15a2cff8f0b8" providerId="AD" clId="Web-{421718FE-74B1-5024-9B75-DC7A964DC434}" dt="2025-03-09T19:20:17.054" v="20"/>
        <pc:sldMkLst>
          <pc:docMk/>
          <pc:sldMk cId="3866026037" sldId="387"/>
        </pc:sldMkLst>
        <pc:picChg chg="mod">
          <ac:chgData name="Stach, Eric A" userId="S::stach@upenn.edu::6fa913f8-6cc6-42c9-94db-15a2cff8f0b8" providerId="AD" clId="Web-{421718FE-74B1-5024-9B75-DC7A964DC434}" dt="2025-03-09T19:19:53.866" v="13"/>
          <ac:picMkLst>
            <pc:docMk/>
            <pc:sldMk cId="3866026037" sldId="387"/>
            <ac:picMk id="3" creationId="{0F43E51D-980D-A8F0-642F-3B3E94862B96}"/>
          </ac:picMkLst>
        </pc:picChg>
        <pc:picChg chg="mod">
          <ac:chgData name="Stach, Eric A" userId="S::stach@upenn.edu::6fa913f8-6cc6-42c9-94db-15a2cff8f0b8" providerId="AD" clId="Web-{421718FE-74B1-5024-9B75-DC7A964DC434}" dt="2025-03-09T19:20:17.054" v="20"/>
          <ac:picMkLst>
            <pc:docMk/>
            <pc:sldMk cId="3866026037" sldId="387"/>
            <ac:picMk id="7" creationId="{ACE525FF-F0D0-26CD-2C84-4D0E819EEEF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3/10/2025</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3/10/2025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latin typeface="+mn-lt"/>
              </a:rPr>
              <a:t>What Has Been Achieved: </a:t>
            </a:r>
            <a:r>
              <a:rPr lang="en-US" dirty="0"/>
              <a:t>Scientists have created a new class of ceramic electrolytes by engineering heterointerfaces between LiCl and FeOCl, two materials that are normally poor ionic conductors. The heterointerface promotes fast lithium-ion conduction with conductivities exceeding 1 mS/cm. The team confirmed lithium ions as the sole conductive species and demonstrated the material's functionality in a prototype solid-state battery.</a:t>
            </a:r>
          </a:p>
          <a:p>
            <a:endParaRPr lang="en-US" sz="1200" b="1" dirty="0">
              <a:solidFill>
                <a:schemeClr val="tx1"/>
              </a:solidFill>
              <a:latin typeface="+mn-lt"/>
            </a:endParaRPr>
          </a:p>
          <a:p>
            <a:r>
              <a:rPr lang="en-US" sz="1200" b="1" dirty="0">
                <a:solidFill>
                  <a:schemeClr val="tx1"/>
                </a:solidFill>
                <a:latin typeface="+mn-lt"/>
              </a:rPr>
              <a:t>Importance of the Achievement: </a:t>
            </a:r>
            <a:r>
              <a:rPr lang="en-US" sz="6600" dirty="0">
                <a:effectLst/>
              </a:rPr>
              <a:t>Solid-state batteries with ceramic electrolytes are a key technology for safer, higher-energy-density energy storage, but have been limited by available materials. This research introduces a fundamentally new approach to designing ionic conductors by utilizing heterointerfaces to enable high concentrations of mobile interstitial ions. This strategy could be applied to other ion systems, including multivalent ions like Mg²⁺ and Zn²⁺, potentially enabling a diverse range of next-generation energy storage technologies beyond lithium-ion batteries.</a:t>
            </a:r>
          </a:p>
          <a:p>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a:t>
            </a:r>
            <a:r>
              <a:rPr lang="en-US" sz="1200" b="0" dirty="0">
                <a:solidFill>
                  <a:schemeClr val="tx1"/>
                </a:solidFill>
                <a:latin typeface="+mn-lt"/>
              </a:rPr>
              <a:t> </a:t>
            </a:r>
            <a:r>
              <a:rPr lang="en-US" sz="2000" dirty="0"/>
              <a:t>While this is not related to the research conducted in the LRSM’s Interdisciplinary Research Groups, Toyota Research Institute of North America researchers utilized advance electron microscopy facilities supported by MRSEC funds.</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r>
              <a:rPr lang="en-US" sz="1200" b="1" i="0" dirty="0">
                <a:solidFill>
                  <a:schemeClr val="tx1"/>
                </a:solidFill>
                <a:latin typeface="+mn-lt"/>
              </a:rPr>
              <a:t>Where the findings are published: </a:t>
            </a:r>
            <a:r>
              <a:rPr lang="en-US" sz="1800" b="0" i="0" dirty="0">
                <a:solidFill>
                  <a:srgbClr val="000000"/>
                </a:solidFill>
                <a:effectLst/>
                <a:latin typeface="Times New Roman" panose="02020603050405020304" pitchFamily="18" charset="0"/>
              </a:rPr>
              <a:t>Shingo Ohta, Nikhilendra Singh, Rajeev Kumar Rai, Hyeongjun Koh, Yihui Zhang, Wonjoon Suk, Max J. Palmer, Son-Jong Hwang, Michael Jones, Chuhong Wang, Chen Ling, Kimber Stamm Masias, Eli Stavitski, Jeff Sakamoto, Eric A. Stach, Fast ionic conduction achieved through the design and synthesis of ceramic heterointerfaces, Joule, Volume 9, Issue 2, 2025. doi.org/10.1016/j.joule.2024.11.006.</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dirty="0"/>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3952240" y="807282"/>
            <a:ext cx="8239760"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3/10/2025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t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408840" y="151087"/>
            <a:ext cx="6524203"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200" b="1" dirty="0">
                <a:solidFill>
                  <a:srgbClr val="C00000"/>
                </a:solidFill>
                <a:latin typeface="Segoe UI" panose="020B0502040204020203" pitchFamily="34" charset="0"/>
                <a:cs typeface="Segoe UI" panose="020B0502040204020203" pitchFamily="34" charset="0"/>
              </a:rPr>
              <a:t>Fast Ionic Conduction Achieved Through Ceramic Heterointerface Design</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Penn MRSEC </a:t>
            </a:r>
          </a:p>
          <a:p>
            <a:r>
              <a:rPr lang="en-US" sz="1400" b="1" dirty="0">
                <a:latin typeface="Arial" panose="020B0604020202020204" pitchFamily="34" charset="0"/>
                <a:cs typeface="Arial" panose="020B0604020202020204" pitchFamily="34" charset="0"/>
              </a:rPr>
              <a:t>DMR-</a:t>
            </a:r>
            <a:r>
              <a:rPr lang="en-US" sz="1400" b="1" dirty="0">
                <a:solidFill>
                  <a:srgbClr val="0D0D14"/>
                </a:solidFill>
                <a:effectLst/>
                <a:latin typeface="Arial" panose="020B0604020202020204" pitchFamily="34" charset="0"/>
                <a:cs typeface="Arial" panose="020B0604020202020204" pitchFamily="34" charset="0"/>
              </a:rPr>
              <a:t> 2309043</a:t>
            </a:r>
          </a:p>
        </p:txBody>
      </p:sp>
      <p:sp>
        <p:nvSpPr>
          <p:cNvPr id="10" name="TextBox 9">
            <a:extLst>
              <a:ext uri="{FF2B5EF4-FFF2-40B4-BE49-F238E27FC236}">
                <a16:creationId xmlns:a16="http://schemas.microsoft.com/office/drawing/2014/main" id="{A3FA201F-7E38-222E-3666-0F5295187A8C}"/>
              </a:ext>
            </a:extLst>
          </p:cNvPr>
          <p:cNvSpPr txBox="1"/>
          <p:nvPr/>
        </p:nvSpPr>
        <p:spPr>
          <a:xfrm>
            <a:off x="4408840" y="868893"/>
            <a:ext cx="7947304" cy="338554"/>
          </a:xfrm>
          <a:prstGeom prst="rect">
            <a:avLst/>
          </a:prstGeom>
          <a:noFill/>
        </p:spPr>
        <p:txBody>
          <a:bodyPr wrap="none" rtlCol="0">
            <a:spAutoFit/>
          </a:bodyPr>
          <a:lstStyle/>
          <a:p>
            <a:r>
              <a:rPr lang="en-US" sz="1600" dirty="0">
                <a:effectLst/>
                <a:latin typeface="Helvetica" pitchFamily="2" charset="0"/>
              </a:rPr>
              <a:t>User </a:t>
            </a:r>
            <a:r>
              <a:rPr lang="en-US" sz="1600" dirty="0">
                <a:latin typeface="Helvetica" pitchFamily="2" charset="0"/>
              </a:rPr>
              <a:t>of Scientific Experimental Facilities: </a:t>
            </a:r>
            <a:r>
              <a:rPr lang="en-US" sz="1600" dirty="0">
                <a:effectLst/>
                <a:latin typeface="Helvetica" pitchFamily="2" charset="0"/>
              </a:rPr>
              <a:t>Toyota Research Institute of North America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0" y="1215193"/>
            <a:ext cx="7021689" cy="473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a:spcBef>
                <a:spcPts val="450"/>
              </a:spcBef>
              <a:spcAft>
                <a:spcPts val="750"/>
              </a:spcAft>
            </a:pPr>
            <a:r>
              <a:rPr lang="en-US" sz="1400" b="1" i="0" dirty="0">
                <a:solidFill>
                  <a:srgbClr val="424242"/>
                </a:solidFill>
                <a:effectLst/>
                <a:latin typeface="Segoe UI" panose="020B0502040204020203" pitchFamily="34" charset="0"/>
                <a:cs typeface="Segoe UI" panose="020B0502040204020203" pitchFamily="34" charset="0"/>
              </a:rPr>
              <a:t>Outcome: </a:t>
            </a:r>
            <a:r>
              <a:rPr lang="en-US" sz="1400" dirty="0">
                <a:latin typeface="Segoe UI" panose="020B0502040204020203" pitchFamily="34" charset="0"/>
                <a:cs typeface="Segoe UI" panose="020B0502040204020203" pitchFamily="34" charset="0"/>
              </a:rPr>
              <a:t>Toyota Research Institute</a:t>
            </a:r>
            <a:r>
              <a:rPr lang="en-US" sz="1400" dirty="0">
                <a:solidFill>
                  <a:srgbClr val="FF0000"/>
                </a:solidFill>
                <a:latin typeface="Segoe UI" panose="020B0502040204020203" pitchFamily="34" charset="0"/>
                <a:cs typeface="Segoe UI" panose="020B0502040204020203" pitchFamily="34" charset="0"/>
              </a:rPr>
              <a:t> </a:t>
            </a:r>
            <a:r>
              <a:rPr lang="en-US" sz="1400" dirty="0">
                <a:latin typeface="Segoe UI" panose="020B0502040204020203" pitchFamily="34" charset="0"/>
                <a:cs typeface="Segoe UI" panose="020B0502040204020203" pitchFamily="34" charset="0"/>
              </a:rPr>
              <a:t>of North America, collaborating with MRSEC-supported scientists and facilities have developed a novel [LiCl]/[FeOCl] heterointerface composite material (LFH) that achieves high lithium-ion conductivity from two traditionally non-conductive materials. The unique core-shell structure facilitates interstitial lithium-ion diffusion. Detailed structural analysis through transmission electron microscopy (TEM) and electron energy-loss spectroscopy (EELS) confirmed the core-shell architecture with lithium ions concentrated in the shell region.</a:t>
            </a:r>
          </a:p>
          <a:p>
            <a:pPr algn="l">
              <a:spcBef>
                <a:spcPts val="450"/>
              </a:spcBef>
              <a:spcAft>
                <a:spcPts val="750"/>
              </a:spcAft>
            </a:pPr>
            <a:r>
              <a:rPr lang="en-US" sz="1400" b="1" i="0" dirty="0">
                <a:solidFill>
                  <a:srgbClr val="424242"/>
                </a:solidFill>
                <a:effectLst/>
                <a:latin typeface="Segoe UI" panose="020B0502040204020203" pitchFamily="34" charset="0"/>
                <a:cs typeface="Segoe UI" panose="020B0502040204020203" pitchFamily="34" charset="0"/>
              </a:rPr>
              <a:t>Impact and Benefits: </a:t>
            </a:r>
            <a:r>
              <a:rPr lang="en-US" sz="1400" dirty="0">
                <a:latin typeface="Segoe UI" panose="020B0502040204020203" pitchFamily="34" charset="0"/>
                <a:cs typeface="Segoe UI" panose="020B0502040204020203" pitchFamily="34" charset="0"/>
              </a:rPr>
              <a:t>This breakthrough provides a new pathway for developing solid-state electrolytes with high ionic conductivity, chemical stability, and improved safety for next-generation batteries. The design concept extends beyond lithium systems to other energy storage applications. The approach could lead to superior ceramic electrolytes for electric vehicles, enabling batteries with higher energy density, longer cycle life, and reduced fire hazards compared to conventional liquid electrolytes.</a:t>
            </a:r>
          </a:p>
          <a:p>
            <a:pPr algn="l">
              <a:spcBef>
                <a:spcPts val="450"/>
              </a:spcBef>
              <a:spcAft>
                <a:spcPts val="750"/>
              </a:spcAft>
            </a:pPr>
            <a:r>
              <a:rPr lang="en-US" sz="1400" b="1" i="0" dirty="0">
                <a:solidFill>
                  <a:srgbClr val="424242"/>
                </a:solidFill>
                <a:effectLst/>
                <a:latin typeface="Segoe UI" panose="020B0502040204020203" pitchFamily="34" charset="0"/>
                <a:cs typeface="Segoe UI" panose="020B0502040204020203" pitchFamily="34" charset="0"/>
              </a:rPr>
              <a:t>Explanation </a:t>
            </a:r>
            <a:r>
              <a:rPr lang="en-US" sz="1400" dirty="0">
                <a:latin typeface="Segoe UI" panose="020B0502040204020203" pitchFamily="34" charset="0"/>
                <a:cs typeface="Segoe UI" panose="020B0502040204020203" pitchFamily="34" charset="0"/>
              </a:rPr>
              <a:t>The research team created a ceramic heterointerface by combining lithium chloride (LiCl) and iron oxychloride (FeOCl). Using advanced microscopy and spectroscopy, they revealed a core-shell structure where a crystalline FeOCl core is surrounded by an amorphous LiCl shell. The interface promotes interstitial lithium-ion diffusion with a low activation energy of 0.25 eV, comparable to advanced fast ion conductors. A prototype solid-state cell demonstrated 97% Coulombic efficiency, confirming the material's potential for practical energy storage applications.</a:t>
            </a:r>
            <a:endParaRPr lang="en-US" sz="1400" b="0" i="0" dirty="0">
              <a:solidFill>
                <a:srgbClr val="424242"/>
              </a:solidFill>
              <a:effectLst/>
              <a:latin typeface="Segoe UI" panose="020B0502040204020203" pitchFamily="34" charset="0"/>
              <a:cs typeface="Segoe UI" panose="020B0502040204020203" pitchFamily="34" charset="0"/>
            </a:endParaRP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dirty="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dirty="0"/>
          </a:p>
        </p:txBody>
      </p:sp>
      <p:sp>
        <p:nvSpPr>
          <p:cNvPr id="2" name="TextBox 1">
            <a:extLst>
              <a:ext uri="{FF2B5EF4-FFF2-40B4-BE49-F238E27FC236}">
                <a16:creationId xmlns:a16="http://schemas.microsoft.com/office/drawing/2014/main" id="{28E95E24-2D31-4947-DE60-5F4ACC553B59}"/>
              </a:ext>
            </a:extLst>
          </p:cNvPr>
          <p:cNvSpPr txBox="1"/>
          <p:nvPr/>
        </p:nvSpPr>
        <p:spPr>
          <a:xfrm>
            <a:off x="121187" y="5851465"/>
            <a:ext cx="6444205" cy="400110"/>
          </a:xfrm>
          <a:prstGeom prst="rect">
            <a:avLst/>
          </a:prstGeom>
          <a:noFill/>
        </p:spPr>
        <p:txBody>
          <a:bodyPr wrap="square" rtlCol="0">
            <a:spAutoFit/>
          </a:bodyPr>
          <a:lstStyle/>
          <a:p>
            <a:r>
              <a:rPr lang="en-US" sz="1000" b="0" i="0" dirty="0">
                <a:solidFill>
                  <a:srgbClr val="000000"/>
                </a:solidFill>
                <a:effectLst/>
                <a:latin typeface="Segoe UI" panose="020B0502040204020203" pitchFamily="34" charset="0"/>
                <a:cs typeface="Segoe UI" panose="020B0502040204020203" pitchFamily="34" charset="0"/>
              </a:rPr>
              <a:t>Shingo Ohta, et al.,, Fast ionic conduction achieved through the design and synthesis of ceramic heterointerfaces, Joule, 9 (2), 2025. doi.org/10.1016/j.joule.2024.11.006.</a:t>
            </a:r>
            <a:endParaRPr lang="en-US" sz="1000" dirty="0">
              <a:effectLst/>
              <a:latin typeface="Segoe UI" panose="020B0502040204020203" pitchFamily="34" charset="0"/>
              <a:cs typeface="Segoe UI" panose="020B0502040204020203" pitchFamily="34" charset="0"/>
            </a:endParaRPr>
          </a:p>
        </p:txBody>
      </p:sp>
      <p:pic>
        <p:nvPicPr>
          <p:cNvPr id="4" name="Picture 3" descr="A red letter with a white background&#10;&#10;AI-generated content may be incorrect.">
            <a:extLst>
              <a:ext uri="{FF2B5EF4-FFF2-40B4-BE49-F238E27FC236}">
                <a16:creationId xmlns:a16="http://schemas.microsoft.com/office/drawing/2014/main" id="{1D820F14-3DEC-18EE-DB2A-951878795333}"/>
              </a:ext>
            </a:extLst>
          </p:cNvPr>
          <p:cNvPicPr>
            <a:picLocks noChangeAspect="1"/>
          </p:cNvPicPr>
          <p:nvPr/>
        </p:nvPicPr>
        <p:blipFill>
          <a:blip r:embed="rId4"/>
          <a:stretch>
            <a:fillRect/>
          </a:stretch>
        </p:blipFill>
        <p:spPr>
          <a:xfrm>
            <a:off x="10625070" y="269854"/>
            <a:ext cx="1419149" cy="329184"/>
          </a:xfrm>
          <a:prstGeom prst="rect">
            <a:avLst/>
          </a:prstGeom>
        </p:spPr>
      </p:pic>
      <p:grpSp>
        <p:nvGrpSpPr>
          <p:cNvPr id="15" name="Group 14">
            <a:extLst>
              <a:ext uri="{FF2B5EF4-FFF2-40B4-BE49-F238E27FC236}">
                <a16:creationId xmlns:a16="http://schemas.microsoft.com/office/drawing/2014/main" id="{7682CC20-397F-1D9B-08DB-400A0D6BE809}"/>
              </a:ext>
            </a:extLst>
          </p:cNvPr>
          <p:cNvGrpSpPr/>
          <p:nvPr/>
        </p:nvGrpSpPr>
        <p:grpSpPr>
          <a:xfrm>
            <a:off x="7159764" y="4427296"/>
            <a:ext cx="4890910" cy="1751550"/>
            <a:chOff x="7159764" y="4427296"/>
            <a:chExt cx="4890910" cy="1751550"/>
          </a:xfrm>
        </p:grpSpPr>
        <p:pic>
          <p:nvPicPr>
            <p:cNvPr id="5" name="Picture 4" descr="One of two competing routes for lithium diffusion">
              <a:extLst>
                <a:ext uri="{FF2B5EF4-FFF2-40B4-BE49-F238E27FC236}">
                  <a16:creationId xmlns:a16="http://schemas.microsoft.com/office/drawing/2014/main" id="{8E115C7A-EA7D-45BE-C895-AB49EA53D404}"/>
                </a:ext>
              </a:extLst>
            </p:cNvPr>
            <p:cNvPicPr>
              <a:picLocks noChangeAspect="1"/>
            </p:cNvPicPr>
            <p:nvPr/>
          </p:nvPicPr>
          <p:blipFill>
            <a:blip r:embed="rId5"/>
            <a:srcRect b="50000"/>
            <a:stretch/>
          </p:blipFill>
          <p:spPr>
            <a:xfrm>
              <a:off x="7159764" y="4427297"/>
              <a:ext cx="2445455" cy="1751549"/>
            </a:xfrm>
            <a:prstGeom prst="rect">
              <a:avLst/>
            </a:prstGeom>
          </p:spPr>
        </p:pic>
        <p:pic>
          <p:nvPicPr>
            <p:cNvPr id="7" name="Picture 6" descr="One of two competing routes for lithium diffusion">
              <a:extLst>
                <a:ext uri="{FF2B5EF4-FFF2-40B4-BE49-F238E27FC236}">
                  <a16:creationId xmlns:a16="http://schemas.microsoft.com/office/drawing/2014/main" id="{ACE525FF-F0D0-26CD-2C84-4D0E819EEEF3}"/>
                </a:ext>
              </a:extLst>
            </p:cNvPr>
            <p:cNvPicPr>
              <a:picLocks noChangeAspect="1"/>
            </p:cNvPicPr>
            <p:nvPr/>
          </p:nvPicPr>
          <p:blipFill>
            <a:blip r:embed="rId5"/>
            <a:srcRect t="50000"/>
            <a:stretch/>
          </p:blipFill>
          <p:spPr>
            <a:xfrm>
              <a:off x="9605219" y="4427296"/>
              <a:ext cx="2445455" cy="1751549"/>
            </a:xfrm>
            <a:prstGeom prst="rect">
              <a:avLst/>
            </a:prstGeom>
          </p:spPr>
        </p:pic>
      </p:grpSp>
      <p:sp>
        <p:nvSpPr>
          <p:cNvPr id="8" name="TextBox 7">
            <a:extLst>
              <a:ext uri="{FF2B5EF4-FFF2-40B4-BE49-F238E27FC236}">
                <a16:creationId xmlns:a16="http://schemas.microsoft.com/office/drawing/2014/main" id="{EA1F942D-FE4D-64AD-3C60-7A228B0FB529}"/>
              </a:ext>
            </a:extLst>
          </p:cNvPr>
          <p:cNvSpPr txBox="1"/>
          <p:nvPr/>
        </p:nvSpPr>
        <p:spPr>
          <a:xfrm>
            <a:off x="7021689" y="4089000"/>
            <a:ext cx="5094795" cy="553998"/>
          </a:xfrm>
          <a:prstGeom prst="rect">
            <a:avLst/>
          </a:prstGeom>
          <a:noFill/>
        </p:spPr>
        <p:txBody>
          <a:bodyPr wrap="square" rtlCol="0">
            <a:spAutoFit/>
          </a:bodyPr>
          <a:lstStyle/>
          <a:p>
            <a:r>
              <a:rPr lang="en-US" sz="1000" b="0" i="0" dirty="0">
                <a:solidFill>
                  <a:srgbClr val="000000"/>
                </a:solidFill>
                <a:effectLst/>
                <a:latin typeface="Segoe UI" panose="020B0502040204020203" pitchFamily="34" charset="0"/>
                <a:cs typeface="Segoe UI" panose="020B0502040204020203" pitchFamily="34" charset="0"/>
              </a:rPr>
              <a:t>Figure A: The unique LFH core-shell structure which facilitates interstitial lithium-ion diffusion as observed through TEM-EELS mapping. </a:t>
            </a:r>
            <a:r>
              <a:rPr lang="en-US" sz="1000" dirty="0">
                <a:solidFill>
                  <a:srgbClr val="000000"/>
                </a:solidFill>
                <a:latin typeface="Segoe UI" panose="020B0502040204020203" pitchFamily="34" charset="0"/>
                <a:cs typeface="Segoe UI" panose="020B0502040204020203" pitchFamily="34" charset="0"/>
              </a:rPr>
              <a:t>I</a:t>
            </a:r>
            <a:r>
              <a:rPr lang="en-US" sz="1000" b="0" i="0" dirty="0">
                <a:solidFill>
                  <a:srgbClr val="000000"/>
                </a:solidFill>
                <a:effectLst/>
                <a:latin typeface="Segoe UI" panose="020B0502040204020203" pitchFamily="34" charset="0"/>
                <a:cs typeface="Segoe UI" panose="020B0502040204020203" pitchFamily="34" charset="0"/>
              </a:rPr>
              <a:t>nterfacial lithium-ion diffusion (ii below) was confirmed over bulk diffusion (i below) via additional analysis techniques.</a:t>
            </a:r>
            <a:endParaRPr lang="en-US" sz="1000" dirty="0">
              <a:effectLst/>
              <a:latin typeface="Segoe UI" panose="020B0502040204020203" pitchFamily="34" charset="0"/>
              <a:cs typeface="Segoe UI" panose="020B0502040204020203" pitchFamily="34" charset="0"/>
            </a:endParaRPr>
          </a:p>
        </p:txBody>
      </p:sp>
      <p:grpSp>
        <p:nvGrpSpPr>
          <p:cNvPr id="14" name="Group 13">
            <a:extLst>
              <a:ext uri="{FF2B5EF4-FFF2-40B4-BE49-F238E27FC236}">
                <a16:creationId xmlns:a16="http://schemas.microsoft.com/office/drawing/2014/main" id="{C31858E0-5F26-0366-0C90-34E469C28AAC}"/>
              </a:ext>
            </a:extLst>
          </p:cNvPr>
          <p:cNvGrpSpPr/>
          <p:nvPr/>
        </p:nvGrpSpPr>
        <p:grpSpPr>
          <a:xfrm>
            <a:off x="7093954" y="1372004"/>
            <a:ext cx="5022530" cy="2762152"/>
            <a:chOff x="7093954" y="1372004"/>
            <a:chExt cx="5022530" cy="2762152"/>
          </a:xfrm>
        </p:grpSpPr>
        <p:pic>
          <p:nvPicPr>
            <p:cNvPr id="3" name="Picture 2" descr="Experimental images and suggested mechanism for lithium conduction in a solid state electrolyte">
              <a:extLst>
                <a:ext uri="{FF2B5EF4-FFF2-40B4-BE49-F238E27FC236}">
                  <a16:creationId xmlns:a16="http://schemas.microsoft.com/office/drawing/2014/main" id="{0F43E51D-980D-A8F0-642F-3B3E94862B96}"/>
                </a:ext>
              </a:extLst>
            </p:cNvPr>
            <p:cNvPicPr>
              <a:picLocks noChangeAspect="1"/>
            </p:cNvPicPr>
            <p:nvPr/>
          </p:nvPicPr>
          <p:blipFill>
            <a:blip r:embed="rId6"/>
            <a:stretch>
              <a:fillRect/>
            </a:stretch>
          </p:blipFill>
          <p:spPr>
            <a:xfrm>
              <a:off x="7093954" y="1372004"/>
              <a:ext cx="5022530" cy="2762152"/>
            </a:xfrm>
            <a:prstGeom prst="rect">
              <a:avLst/>
            </a:prstGeom>
          </p:spPr>
        </p:pic>
        <p:sp>
          <p:nvSpPr>
            <p:cNvPr id="13" name="TextBox 12">
              <a:extLst>
                <a:ext uri="{FF2B5EF4-FFF2-40B4-BE49-F238E27FC236}">
                  <a16:creationId xmlns:a16="http://schemas.microsoft.com/office/drawing/2014/main" id="{521ADDCE-4A23-9A0C-1221-9ACC38BEC180}"/>
                </a:ext>
              </a:extLst>
            </p:cNvPr>
            <p:cNvSpPr txBox="1"/>
            <p:nvPr/>
          </p:nvSpPr>
          <p:spPr>
            <a:xfrm>
              <a:off x="7093954" y="1610592"/>
              <a:ext cx="297403" cy="338554"/>
            </a:xfrm>
            <a:prstGeom prst="rect">
              <a:avLst/>
            </a:prstGeom>
            <a:noFill/>
          </p:spPr>
          <p:txBody>
            <a:bodyPr wrap="square" rtlCol="0">
              <a:spAutoFit/>
            </a:bodyPr>
            <a:lstStyle/>
            <a:p>
              <a:r>
                <a:rPr lang="en-US" sz="1600" b="1" i="0" dirty="0">
                  <a:solidFill>
                    <a:schemeClr val="bg1"/>
                  </a:solidFill>
                  <a:effectLst/>
                  <a:latin typeface="Segoe UI" panose="020B0502040204020203" pitchFamily="34" charset="0"/>
                  <a:cs typeface="Segoe UI" panose="020B0502040204020203" pitchFamily="34" charset="0"/>
                </a:rPr>
                <a:t>A</a:t>
              </a:r>
              <a:endParaRPr lang="en-US" sz="1600" b="1" dirty="0">
                <a:solidFill>
                  <a:schemeClr val="bg1"/>
                </a:solidFill>
                <a:effectLst/>
                <a:latin typeface="Segoe UI" panose="020B0502040204020203" pitchFamily="34" charset="0"/>
                <a:cs typeface="Segoe UI" panose="020B0502040204020203" pitchFamily="34" charset="0"/>
              </a:endParaRPr>
            </a:p>
          </p:txBody>
        </p:sp>
      </p:gr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8" ma:contentTypeDescription="Create a new document." ma:contentTypeScope="" ma:versionID="d3f461112a8c169e4674c39a4d0bcdf4">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2209be6e2faf24265a3b917de7ab5ab6"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Props1.xml><?xml version="1.0" encoding="utf-8"?>
<ds:datastoreItem xmlns:ds="http://schemas.openxmlformats.org/officeDocument/2006/customXml" ds:itemID="{79C6ECDC-6370-444F-A473-39DBC11B7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DA25EA-36E1-42AA-84FD-F4F91C94AE10}">
  <ds:schemaRefs>
    <ds:schemaRef ds:uri="http://schemas.microsoft.com/sharepoint/v3/contenttype/forms"/>
  </ds:schemaRefs>
</ds:datastoreItem>
</file>

<file path=customXml/itemProps3.xml><?xml version="1.0" encoding="utf-8"?>
<ds:datastoreItem xmlns:ds="http://schemas.openxmlformats.org/officeDocument/2006/customXml" ds:itemID="{91055006-F025-46AE-9CCF-A4D8814CE86A}">
  <ds:schemaRefs>
    <ds:schemaRef ds:uri="http://schemas.microsoft.com/office/2006/metadata/properties"/>
    <ds:schemaRef ds:uri="http://schemas.microsoft.com/office/infopath/2007/PartnerControls"/>
    <ds:schemaRef ds:uri="56adf694-15e9-4d71-8e50-50117366a586"/>
    <ds:schemaRef ds:uri="116ee817-c198-43a2-9f4d-5f1562156b4a"/>
  </ds:schemaRefs>
</ds:datastoreItem>
</file>

<file path=docMetadata/LabelInfo.xml><?xml version="1.0" encoding="utf-8"?>
<clbl:labelList xmlns:clbl="http://schemas.microsoft.com/office/2020/mipLabelMetadata">
  <clbl:label id="{fbb3c382-541a-4789-80ed-24b21ea5b276}" enabled="1" method="Standard" siteId="{8c642d1d-d709-47b0-ab10-080af10798fb}" contentBits="1" removed="0"/>
</clbl:labelList>
</file>

<file path=docProps/app.xml><?xml version="1.0" encoding="utf-8"?>
<Properties xmlns="http://schemas.openxmlformats.org/officeDocument/2006/extended-properties" xmlns:vt="http://schemas.openxmlformats.org/officeDocument/2006/docPropsVTypes">
  <Template>Office Theme</Template>
  <TotalTime>3335</TotalTime>
  <Words>645</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Calibri</vt:lpstr>
      <vt:lpstr>Calibri Light</vt:lpstr>
      <vt:lpstr>Helvetica</vt:lpstr>
      <vt:lpstr>Helvetica Neue</vt:lpstr>
      <vt:lpstr>Microsoft Sans Serif</vt:lpstr>
      <vt:lpstr>Segoe UI</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297</cp:revision>
  <cp:lastPrinted>2018-03-20T12:31:18Z</cp:lastPrinted>
  <dcterms:created xsi:type="dcterms:W3CDTF">2017-10-05T17:34:54Z</dcterms:created>
  <dcterms:modified xsi:type="dcterms:W3CDTF">2025-03-10T17:52:51Z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