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19" autoAdjust="0"/>
    <p:restoredTop sz="93340" autoAdjust="0"/>
  </p:normalViewPr>
  <p:slideViewPr>
    <p:cSldViewPr snapToGrid="0" snapToObjects="1">
      <p:cViewPr varScale="1">
        <p:scale>
          <a:sx n="85" d="100"/>
          <a:sy n="85" d="100"/>
        </p:scale>
        <p:origin x="204" y="8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3/10/2025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3/10/2025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ts val="450"/>
              </a:spcBef>
              <a:spcAft>
                <a:spcPts val="750"/>
              </a:spcAft>
            </a:pPr>
            <a:r>
              <a:rPr lang="en-US" b="1" i="0" dirty="0">
                <a:solidFill>
                  <a:srgbClr val="424242"/>
                </a:solidFill>
                <a:effectLst/>
                <a:latin typeface="Segoe Sans"/>
              </a:rPr>
              <a:t>What Has Been Achieved: </a:t>
            </a:r>
            <a:r>
              <a:rPr lang="en-US" b="0" i="0" dirty="0">
                <a:solidFill>
                  <a:srgbClr val="424242"/>
                </a:solidFill>
                <a:effectLst/>
                <a:latin typeface="Segoe Sans"/>
              </a:rPr>
              <a:t>The research team successfully demonstrated that disorder in metamaterials changes the damage path from a straight, continuous crack to discontinuous distributed damage, resulting in higher toughness. They identified an optimal level of disorder where toughness is maximized, achieving more than 2.6 times the toughness of an ordered lattice of equivalent density. These results were verified through simulations and experiments.</a:t>
            </a:r>
          </a:p>
          <a:p>
            <a:pPr algn="l">
              <a:spcBef>
                <a:spcPts val="450"/>
              </a:spcBef>
              <a:spcAft>
                <a:spcPts val="750"/>
              </a:spcAft>
            </a:pPr>
            <a:endParaRPr lang="en-US" b="0" i="0" dirty="0">
              <a:solidFill>
                <a:srgbClr val="424242"/>
              </a:solidFill>
              <a:effectLst/>
              <a:latin typeface="Segoe Sans"/>
            </a:endParaRPr>
          </a:p>
          <a:p>
            <a:pPr algn="l">
              <a:spcBef>
                <a:spcPts val="450"/>
              </a:spcBef>
              <a:spcAft>
                <a:spcPts val="750"/>
              </a:spcAft>
            </a:pPr>
            <a:r>
              <a:rPr lang="en-US" b="1" i="0" dirty="0">
                <a:solidFill>
                  <a:srgbClr val="424242"/>
                </a:solidFill>
                <a:effectLst/>
                <a:latin typeface="Segoe Sans"/>
              </a:rPr>
              <a:t>Importance of the Achievement: </a:t>
            </a:r>
            <a:r>
              <a:rPr lang="en-US" b="0" i="0" dirty="0">
                <a:solidFill>
                  <a:srgbClr val="424242"/>
                </a:solidFill>
                <a:effectLst/>
                <a:latin typeface="Segoe Sans"/>
              </a:rPr>
              <a:t>Understanding how disorder enhances fracture toughness has significant implications for the design of mechanical metamaterials. This research challenges the conventional focus on periodic structures and highlights the potential of disordered architectures to achieve superior mechanical performance. The findings could lead to the development of more resilient materials for various applications, enhancing safety and durability.</a:t>
            </a:r>
          </a:p>
          <a:p>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a:t>
            </a:r>
            <a:r>
              <a:rPr lang="en-US" sz="1200" b="0" dirty="0">
                <a:solidFill>
                  <a:schemeClr val="tx1"/>
                </a:solidFill>
                <a:latin typeface="+mn-lt"/>
              </a:rPr>
              <a:t> </a:t>
            </a:r>
            <a:r>
              <a:rPr lang="en-US" sz="2000" b="0" i="0" dirty="0">
                <a:solidFill>
                  <a:srgbClr val="424242"/>
                </a:solidFill>
                <a:effectLst/>
                <a:latin typeface="Segoe Sans"/>
              </a:rPr>
              <a:t>This paper contributes to the IRG's goals by demonstrating that local </a:t>
            </a:r>
            <a:r>
              <a:rPr lang="en-US" sz="2000" b="0" i="0" dirty="0" err="1">
                <a:solidFill>
                  <a:srgbClr val="424242"/>
                </a:solidFill>
                <a:effectLst/>
                <a:latin typeface="Segoe Sans"/>
              </a:rPr>
              <a:t>pertubations</a:t>
            </a:r>
            <a:r>
              <a:rPr lang="en-US" sz="2000" b="0" i="0" dirty="0">
                <a:solidFill>
                  <a:srgbClr val="424242"/>
                </a:solidFill>
                <a:effectLst/>
                <a:latin typeface="Segoe Sans"/>
              </a:rPr>
              <a:t> of mechanical networks (i.e. mechanical metamaterials) can significantly improve their mechanical properties, illustrating the potential for achieving improved performance through local tuning.  Nature often relies on disordered structures to achieve specific function and properties, yet few engineered mechanical metamaterials exploit disorder.  This is in part due to the challenge of designing disordered systems, which have may degrees of freedoms.  Our current work in the MRSEC aims to exploit local learning rules for efficient design of resilient materials.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solidFill>
                <a:schemeClr val="tx1"/>
              </a:solidFill>
              <a:latin typeface="+mn-lt"/>
            </a:endParaRPr>
          </a:p>
          <a:p>
            <a:r>
              <a:rPr lang="en-US" sz="1200" b="1" i="0" dirty="0">
                <a:solidFill>
                  <a:schemeClr val="tx1"/>
                </a:solidFill>
                <a:latin typeface="+mn-lt"/>
              </a:rPr>
              <a:t>Where the findings are published: </a:t>
            </a:r>
            <a:r>
              <a:rPr lang="en-US" sz="1200" b="0" i="0" dirty="0" err="1">
                <a:solidFill>
                  <a:srgbClr val="222222"/>
                </a:solidFill>
                <a:effectLst/>
                <a:latin typeface="Arial" panose="020B0604020202020204" pitchFamily="34" charset="0"/>
              </a:rPr>
              <a:t>Fulco</a:t>
            </a:r>
            <a:r>
              <a:rPr lang="en-US" sz="1200" b="0" i="0" dirty="0">
                <a:solidFill>
                  <a:srgbClr val="222222"/>
                </a:solidFill>
                <a:effectLst/>
                <a:latin typeface="Arial" panose="020B0604020202020204" pitchFamily="34" charset="0"/>
              </a:rPr>
              <a:t>, S., </a:t>
            </a:r>
            <a:r>
              <a:rPr lang="en-US" sz="1200" b="0" i="0" dirty="0" err="1">
                <a:solidFill>
                  <a:srgbClr val="222222"/>
                </a:solidFill>
                <a:effectLst/>
                <a:latin typeface="Arial" panose="020B0604020202020204" pitchFamily="34" charset="0"/>
              </a:rPr>
              <a:t>Budzik</a:t>
            </a:r>
            <a:r>
              <a:rPr lang="en-US" sz="1200" b="0" i="0" dirty="0">
                <a:solidFill>
                  <a:srgbClr val="222222"/>
                </a:solidFill>
                <a:effectLst/>
                <a:latin typeface="Arial" panose="020B0604020202020204" pitchFamily="34" charset="0"/>
              </a:rPr>
              <a:t>, M. K., Xiao, H., Durian, D. J., &amp; Turner, K. T. (2025). Disorder enhances the fracture toughness of 2D mechanical metamaterials. </a:t>
            </a:r>
            <a:r>
              <a:rPr lang="en-US" sz="1200" b="0" i="1" dirty="0">
                <a:solidFill>
                  <a:srgbClr val="222222"/>
                </a:solidFill>
                <a:effectLst/>
                <a:latin typeface="Arial" panose="020B0604020202020204" pitchFamily="34" charset="0"/>
              </a:rPr>
              <a:t>PNAS nexus</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4</a:t>
            </a:r>
            <a:r>
              <a:rPr lang="en-US" sz="1200" b="0" i="0" dirty="0">
                <a:solidFill>
                  <a:srgbClr val="222222"/>
                </a:solidFill>
                <a:effectLst/>
                <a:latin typeface="Arial" panose="020B0604020202020204" pitchFamily="34" charset="0"/>
              </a:rPr>
              <a:t>(2), pgaf023.</a:t>
            </a:r>
            <a:endParaRPr lang="en-US" sz="1200" dirty="0">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3952240" y="807282"/>
            <a:ext cx="8239760"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3/10/2025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4361167" y="151087"/>
            <a:ext cx="7526033"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spcBef>
                <a:spcPts val="150"/>
              </a:spcBef>
              <a:spcAft>
                <a:spcPts val="450"/>
              </a:spcAft>
            </a:pPr>
            <a:r>
              <a:rPr lang="en-US" sz="2200" b="1" i="0" dirty="0">
                <a:solidFill>
                  <a:srgbClr val="C00000"/>
                </a:solidFill>
                <a:effectLst/>
                <a:latin typeface="Segoe Sans"/>
              </a:rPr>
              <a:t>Enhancing Fracture Toughness in Mechanical Metamaterials through Disorder</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Penn MRSEC </a:t>
            </a:r>
          </a:p>
          <a:p>
            <a:r>
              <a:rPr lang="en-US" sz="1400" b="1" dirty="0">
                <a:latin typeface="Arial" panose="020B0604020202020204" pitchFamily="34" charset="0"/>
                <a:cs typeface="Arial" panose="020B0604020202020204" pitchFamily="34" charset="0"/>
              </a:rPr>
              <a:t>DMR-</a:t>
            </a:r>
            <a:r>
              <a:rPr lang="en-US" sz="1400" b="1" dirty="0">
                <a:solidFill>
                  <a:srgbClr val="0D0D14"/>
                </a:solidFill>
                <a:effectLst/>
                <a:latin typeface="Arial" panose="020B0604020202020204" pitchFamily="34" charset="0"/>
                <a:cs typeface="Arial" panose="020B0604020202020204" pitchFamily="34" charset="0"/>
              </a:rPr>
              <a:t>2309043</a:t>
            </a:r>
          </a:p>
        </p:txBody>
      </p:sp>
      <p:sp>
        <p:nvSpPr>
          <p:cNvPr id="10" name="TextBox 9">
            <a:extLst>
              <a:ext uri="{FF2B5EF4-FFF2-40B4-BE49-F238E27FC236}">
                <a16:creationId xmlns:a16="http://schemas.microsoft.com/office/drawing/2014/main" id="{A3FA201F-7E38-222E-3666-0F5295187A8C}"/>
              </a:ext>
            </a:extLst>
          </p:cNvPr>
          <p:cNvSpPr txBox="1"/>
          <p:nvPr/>
        </p:nvSpPr>
        <p:spPr>
          <a:xfrm>
            <a:off x="4361168" y="862085"/>
            <a:ext cx="7950446"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Kevin T. Turner and Doug Durian, U. Pennsylvania &amp; Michal </a:t>
            </a:r>
            <a:r>
              <a:rPr lang="en-US" sz="1600" b="1" dirty="0" err="1">
                <a:latin typeface="Arial" panose="020B0604020202020204" pitchFamily="34" charset="0"/>
                <a:cs typeface="Arial" panose="020B0604020202020204" pitchFamily="34" charset="0"/>
              </a:rPr>
              <a:t>Budzik</a:t>
            </a:r>
            <a:r>
              <a:rPr lang="en-US" sz="1600" b="1" dirty="0">
                <a:latin typeface="Arial" panose="020B0604020202020204" pitchFamily="34" charset="0"/>
                <a:cs typeface="Arial" panose="020B0604020202020204" pitchFamily="34" charset="0"/>
              </a:rPr>
              <a:t>, Aarhus U.</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47781" y="1362576"/>
            <a:ext cx="6283355" cy="4303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a:spcBef>
                <a:spcPts val="450"/>
              </a:spcBef>
              <a:spcAft>
                <a:spcPts val="750"/>
              </a:spcAft>
            </a:pPr>
            <a:r>
              <a:rPr lang="en-US" sz="1400" b="1" i="0" dirty="0">
                <a:solidFill>
                  <a:srgbClr val="424242"/>
                </a:solidFill>
                <a:effectLst/>
                <a:latin typeface="Segoe Sans"/>
              </a:rPr>
              <a:t>Outcome</a:t>
            </a:r>
            <a:r>
              <a:rPr lang="en-US" sz="1400" b="0" i="0" dirty="0">
                <a:solidFill>
                  <a:srgbClr val="424242"/>
                </a:solidFill>
                <a:effectLst/>
                <a:latin typeface="Segoe Sans"/>
              </a:rPr>
              <a:t>: Researchers have demonstrated that introducing geometric disorder in mechanical metamaterials leads to distributed damage during failure, resulting in significantly enhanced fracture toughness with minimal loss of strength. This finding challenges the traditional reliance on periodic unit cell geometries in architected materials.</a:t>
            </a:r>
          </a:p>
          <a:p>
            <a:pPr algn="l">
              <a:spcBef>
                <a:spcPts val="450"/>
              </a:spcBef>
              <a:spcAft>
                <a:spcPts val="750"/>
              </a:spcAft>
            </a:pPr>
            <a:r>
              <a:rPr lang="en-US" sz="1400" b="1" i="0" dirty="0">
                <a:solidFill>
                  <a:srgbClr val="424242"/>
                </a:solidFill>
                <a:effectLst/>
                <a:latin typeface="Segoe Sans"/>
              </a:rPr>
              <a:t>Impact and Benefits: </a:t>
            </a:r>
            <a:r>
              <a:rPr lang="en-US" sz="1400" b="0" i="0" dirty="0">
                <a:solidFill>
                  <a:srgbClr val="424242"/>
                </a:solidFill>
                <a:effectLst/>
                <a:latin typeface="Segoe Sans"/>
              </a:rPr>
              <a:t>This research provides a new approach to designing mechanical metamaterials with enhanced fracture toughness. The study opens possibilities for creating materials that are more damage-tolerant by leveraging disorder. These materials have various applications, including structural materials for aerospace and vehicles, protective gear, and biomedical devices.</a:t>
            </a:r>
          </a:p>
          <a:p>
            <a:pPr algn="l">
              <a:spcBef>
                <a:spcPts val="450"/>
              </a:spcBef>
              <a:spcAft>
                <a:spcPts val="750"/>
              </a:spcAft>
            </a:pPr>
            <a:r>
              <a:rPr lang="en-US" sz="1400" b="1" i="0" dirty="0">
                <a:solidFill>
                  <a:srgbClr val="424242"/>
                </a:solidFill>
                <a:effectLst/>
                <a:latin typeface="Segoe Sans"/>
              </a:rPr>
              <a:t>Explanation: </a:t>
            </a:r>
            <a:r>
              <a:rPr lang="en-US" sz="1400" b="0" i="0" dirty="0">
                <a:solidFill>
                  <a:srgbClr val="424242"/>
                </a:solidFill>
                <a:effectLst/>
                <a:latin typeface="Segoe Sans"/>
              </a:rPr>
              <a:t>Geometric disorder was introduced into regular triangular lattices by perturbing nodal locations, and the impact on damage distribution and toughness was investigated. Improvements in toughness with increasing disorder, up to a limit, wer</a:t>
            </a:r>
            <a:r>
              <a:rPr lang="en-US" sz="1400" dirty="0">
                <a:solidFill>
                  <a:srgbClr val="424242"/>
                </a:solidFill>
                <a:latin typeface="Segoe Sans"/>
              </a:rPr>
              <a:t>e observed in computational simulations and </a:t>
            </a:r>
            <a:r>
              <a:rPr lang="en-US" sz="1400" dirty="0" err="1">
                <a:solidFill>
                  <a:srgbClr val="424242"/>
                </a:solidFill>
                <a:latin typeface="Segoe Sans"/>
              </a:rPr>
              <a:t>mechancis</a:t>
            </a:r>
            <a:r>
              <a:rPr lang="en-US" sz="1400" dirty="0">
                <a:solidFill>
                  <a:srgbClr val="424242"/>
                </a:solidFill>
                <a:latin typeface="Segoe Sans"/>
              </a:rPr>
              <a:t> experiments. </a:t>
            </a:r>
            <a:r>
              <a:rPr lang="en-US" sz="1400" b="0" i="0" dirty="0">
                <a:solidFill>
                  <a:srgbClr val="424242"/>
                </a:solidFill>
                <a:effectLst/>
                <a:latin typeface="Segoe Sans"/>
              </a:rPr>
              <a:t>A mechanics-based scaling law that relates toughness to local changes in strength and the number of fracture events was shown to predict the changes in toughness with disorder. </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 name="TextBox 1">
            <a:extLst>
              <a:ext uri="{FF2B5EF4-FFF2-40B4-BE49-F238E27FC236}">
                <a16:creationId xmlns:a16="http://schemas.microsoft.com/office/drawing/2014/main" id="{28E95E24-2D31-4947-DE60-5F4ACC553B59}"/>
              </a:ext>
            </a:extLst>
          </p:cNvPr>
          <p:cNvSpPr txBox="1"/>
          <p:nvPr/>
        </p:nvSpPr>
        <p:spPr>
          <a:xfrm>
            <a:off x="147781" y="5887730"/>
            <a:ext cx="6509873" cy="400110"/>
          </a:xfrm>
          <a:prstGeom prst="rect">
            <a:avLst/>
          </a:prstGeom>
          <a:noFill/>
        </p:spPr>
        <p:txBody>
          <a:bodyPr wrap="square" rtlCol="0">
            <a:spAutoFit/>
          </a:bodyPr>
          <a:lstStyle/>
          <a:p>
            <a:r>
              <a:rPr lang="en-US" sz="1000" b="0" i="0" dirty="0" err="1">
                <a:solidFill>
                  <a:srgbClr val="222222"/>
                </a:solidFill>
                <a:effectLst/>
                <a:latin typeface="Arial" panose="020B0604020202020204" pitchFamily="34" charset="0"/>
              </a:rPr>
              <a:t>Fulco</a:t>
            </a:r>
            <a:r>
              <a:rPr lang="en-US" sz="1000" b="0" i="0" dirty="0">
                <a:solidFill>
                  <a:srgbClr val="222222"/>
                </a:solidFill>
                <a:effectLst/>
                <a:latin typeface="Arial" panose="020B0604020202020204" pitchFamily="34" charset="0"/>
              </a:rPr>
              <a:t>, S., </a:t>
            </a:r>
            <a:r>
              <a:rPr lang="en-US" sz="1000" b="0" i="0" dirty="0" err="1">
                <a:solidFill>
                  <a:srgbClr val="222222"/>
                </a:solidFill>
                <a:effectLst/>
                <a:latin typeface="Arial" panose="020B0604020202020204" pitchFamily="34" charset="0"/>
              </a:rPr>
              <a:t>Budzik</a:t>
            </a:r>
            <a:r>
              <a:rPr lang="en-US" sz="1000" b="0" i="0" dirty="0">
                <a:solidFill>
                  <a:srgbClr val="222222"/>
                </a:solidFill>
                <a:effectLst/>
                <a:latin typeface="Arial" panose="020B0604020202020204" pitchFamily="34" charset="0"/>
              </a:rPr>
              <a:t>, M. K., Xiao, H., Durian, D. J., &amp; Turner, K. T. (2025). Disorder enhances the fracture toughness of 2D mechanical metamaterials. </a:t>
            </a:r>
            <a:r>
              <a:rPr lang="en-US" sz="1000" b="0" i="1" dirty="0">
                <a:solidFill>
                  <a:srgbClr val="222222"/>
                </a:solidFill>
                <a:effectLst/>
                <a:latin typeface="Arial" panose="020B0604020202020204" pitchFamily="34" charset="0"/>
              </a:rPr>
              <a:t>PNAS nexus</a:t>
            </a:r>
            <a:r>
              <a:rPr lang="en-US" sz="1000" b="0" i="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4</a:t>
            </a:r>
            <a:r>
              <a:rPr lang="en-US" sz="1000" b="0" i="0" dirty="0">
                <a:solidFill>
                  <a:srgbClr val="222222"/>
                </a:solidFill>
                <a:effectLst/>
                <a:latin typeface="Arial" panose="020B0604020202020204" pitchFamily="34" charset="0"/>
              </a:rPr>
              <a:t>(2), pgaf023.</a:t>
            </a:r>
            <a:endParaRPr lang="en-US" sz="1000" dirty="0">
              <a:effectLst/>
              <a:latin typeface="Helvetica" pitchFamily="2" charset="0"/>
            </a:endParaRPr>
          </a:p>
        </p:txBody>
      </p:sp>
      <p:pic>
        <p:nvPicPr>
          <p:cNvPr id="1026" name="Picture 2" descr="A side-by-side comparison of two different mechanical metamaterials, showing how one broke more easily because it had a more ordered structure. Red dots indicate where the structure broke. ">
            <a:extLst>
              <a:ext uri="{FF2B5EF4-FFF2-40B4-BE49-F238E27FC236}">
                <a16:creationId xmlns:a16="http://schemas.microsoft.com/office/drawing/2014/main" id="{32943286-70BA-8511-1FE1-3FB53ED85E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7334" y="1288116"/>
            <a:ext cx="4697558" cy="416275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7B3CAAB-FC5A-78F7-CBE3-43BF2FFEF13A}"/>
              </a:ext>
            </a:extLst>
          </p:cNvPr>
          <p:cNvSpPr txBox="1"/>
          <p:nvPr/>
        </p:nvSpPr>
        <p:spPr>
          <a:xfrm>
            <a:off x="7120467" y="5520267"/>
            <a:ext cx="4258733" cy="600164"/>
          </a:xfrm>
          <a:prstGeom prst="rect">
            <a:avLst/>
          </a:prstGeom>
          <a:noFill/>
        </p:spPr>
        <p:txBody>
          <a:bodyPr wrap="square" rtlCol="0">
            <a:spAutoFit/>
          </a:bodyPr>
          <a:lstStyle/>
          <a:p>
            <a:pPr algn="ctr"/>
            <a:r>
              <a:rPr lang="en-US" sz="1100" b="0" i="1" dirty="0">
                <a:effectLst/>
                <a:latin typeface="Segoe UI" panose="020B0502040204020203" pitchFamily="34" charset="0"/>
                <a:cs typeface="Segoe UI" panose="020B0502040204020203" pitchFamily="34" charset="0"/>
              </a:rPr>
              <a:t>In contrast to the structured design (top), the more disordered one (bottom) cracked less easily, as evidenced by the dispersion of fracture events (red dots). (Credit: Sage </a:t>
            </a:r>
            <a:r>
              <a:rPr lang="en-US" sz="1100" b="0" i="1" dirty="0" err="1">
                <a:effectLst/>
                <a:latin typeface="Segoe UI" panose="020B0502040204020203" pitchFamily="34" charset="0"/>
                <a:cs typeface="Segoe UI" panose="020B0502040204020203" pitchFamily="34" charset="0"/>
              </a:rPr>
              <a:t>Fulco</a:t>
            </a:r>
            <a:r>
              <a:rPr lang="en-US" sz="1100" b="0" i="1" dirty="0">
                <a:effectLst/>
                <a:latin typeface="Segoe UI" panose="020B0502040204020203" pitchFamily="34" charset="0"/>
                <a:cs typeface="Segoe UI" panose="020B0502040204020203" pitchFamily="34" charset="0"/>
              </a:rPr>
              <a:t>)</a:t>
            </a: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8" ma:contentTypeDescription="Create a new document." ma:contentTypeScope="" ma:versionID="d3f461112a8c169e4674c39a4d0bcdf4">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2209be6e2faf24265a3b917de7ab5ab6"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Props1.xml><?xml version="1.0" encoding="utf-8"?>
<ds:datastoreItem xmlns:ds="http://schemas.openxmlformats.org/officeDocument/2006/customXml" ds:itemID="{79C6ECDC-6370-444F-A473-39DBC11B71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DA25EA-36E1-42AA-84FD-F4F91C94AE10}">
  <ds:schemaRefs>
    <ds:schemaRef ds:uri="http://schemas.microsoft.com/sharepoint/v3/contenttype/forms"/>
  </ds:schemaRefs>
</ds:datastoreItem>
</file>

<file path=customXml/itemProps3.xml><?xml version="1.0" encoding="utf-8"?>
<ds:datastoreItem xmlns:ds="http://schemas.openxmlformats.org/officeDocument/2006/customXml" ds:itemID="{91055006-F025-46AE-9CCF-A4D8814CE86A}">
  <ds:schemaRefs>
    <ds:schemaRef ds:uri="http://schemas.microsoft.com/office/2006/metadata/properties"/>
    <ds:schemaRef ds:uri="http://schemas.microsoft.com/office/infopath/2007/PartnerControls"/>
    <ds:schemaRef ds:uri="56adf694-15e9-4d71-8e50-50117366a586"/>
    <ds:schemaRef ds:uri="116ee817-c198-43a2-9f4d-5f1562156b4a"/>
  </ds:schemaRefs>
</ds:datastoreItem>
</file>

<file path=docProps/app.xml><?xml version="1.0" encoding="utf-8"?>
<Properties xmlns="http://schemas.openxmlformats.org/officeDocument/2006/extended-properties" xmlns:vt="http://schemas.openxmlformats.org/officeDocument/2006/docPropsVTypes">
  <Template>Office Theme</Template>
  <TotalTime>3167</TotalTime>
  <Words>600</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Arial</vt:lpstr>
      <vt:lpstr>Calibri</vt:lpstr>
      <vt:lpstr>Calibri Light</vt:lpstr>
      <vt:lpstr>Helvetica</vt:lpstr>
      <vt:lpstr>Microsoft Sans Serif</vt:lpstr>
      <vt:lpstr>Segoe Sans</vt:lpstr>
      <vt:lpstr>Segoe UI</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284</cp:revision>
  <cp:lastPrinted>2018-03-20T12:31:18Z</cp:lastPrinted>
  <dcterms:created xsi:type="dcterms:W3CDTF">2017-10-05T17:34:54Z</dcterms:created>
  <dcterms:modified xsi:type="dcterms:W3CDTF">2025-03-10T13:24:15Z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