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887621-1A4D-3876-87AE-08C97B9910AE}" name="Yodh, Arjun" initials="AY" userId="S::yodh@upenn.edu::41bbaca8-b501-4bdf-a522-79624c79a46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D39A1D-45C1-7D91-D908-BD7E31130910}" v="13" dt="2025-03-09T19:21:10.2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81" autoAdjust="0"/>
    <p:restoredTop sz="76487" autoAdjust="0"/>
  </p:normalViewPr>
  <p:slideViewPr>
    <p:cSldViewPr snapToGrid="0" snapToObjects="1">
      <p:cViewPr varScale="1">
        <p:scale>
          <a:sx n="69" d="100"/>
          <a:sy n="69" d="100"/>
        </p:scale>
        <p:origin x="744" y="54"/>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h, Eric A" userId="S::stach@upenn.edu::6fa913f8-6cc6-42c9-94db-15a2cff8f0b8" providerId="AD" clId="Web-{CFD39A1D-45C1-7D91-D908-BD7E31130910}"/>
    <pc:docChg chg="modSld">
      <pc:chgData name="Stach, Eric A" userId="S::stach@upenn.edu::6fa913f8-6cc6-42c9-94db-15a2cff8f0b8" providerId="AD" clId="Web-{CFD39A1D-45C1-7D91-D908-BD7E31130910}" dt="2025-03-09T19:21:10.234" v="11"/>
      <pc:docMkLst>
        <pc:docMk/>
      </pc:docMkLst>
      <pc:sldChg chg="modSp">
        <pc:chgData name="Stach, Eric A" userId="S::stach@upenn.edu::6fa913f8-6cc6-42c9-94db-15a2cff8f0b8" providerId="AD" clId="Web-{CFD39A1D-45C1-7D91-D908-BD7E31130910}" dt="2025-03-09T19:21:10.234" v="11"/>
        <pc:sldMkLst>
          <pc:docMk/>
          <pc:sldMk cId="3866026037" sldId="387"/>
        </pc:sldMkLst>
        <pc:picChg chg="mod">
          <ac:chgData name="Stach, Eric A" userId="S::stach@upenn.edu::6fa913f8-6cc6-42c9-94db-15a2cff8f0b8" providerId="AD" clId="Web-{CFD39A1D-45C1-7D91-D908-BD7E31130910}" dt="2025-03-09T19:21:10.234" v="11"/>
          <ac:picMkLst>
            <pc:docMk/>
            <pc:sldMk cId="3866026037" sldId="387"/>
            <ac:picMk id="7" creationId="{1FA308A7-04DB-C0BB-588F-B0DDFC7C5B6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3/10/2025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3/10/2025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latin typeface="+mn-lt"/>
              </a:rPr>
              <a:t>What Has Been Achieved: </a:t>
            </a:r>
            <a:r>
              <a:rPr lang="en-US" dirty="0"/>
              <a:t>This research introduced two non-invasive techniques to study liquid crystal defects: 3D confocal microscopy imaging and magnetic field manipulation. These methods allowed precise measurements of disclination line tension (75-200 piconewtons) and established a lower bound for the defect core size (approximately 32 nanometers). The study confirmed theoretical predictions that disclination tension increases logarithmically with sample thickness.</a:t>
            </a:r>
          </a:p>
          <a:p>
            <a:endParaRPr lang="en-US" sz="1200" b="1" dirty="0">
              <a:solidFill>
                <a:schemeClr val="tx1"/>
              </a:solidFill>
              <a:latin typeface="+mn-lt"/>
            </a:endParaRPr>
          </a:p>
          <a:p>
            <a:r>
              <a:rPr lang="en-US" sz="1200" b="1" dirty="0">
                <a:solidFill>
                  <a:schemeClr val="tx1"/>
                </a:solidFill>
                <a:latin typeface="+mn-lt"/>
              </a:rPr>
              <a:t>Importance of the Achievement: </a:t>
            </a:r>
            <a:r>
              <a:rPr lang="en-US" sz="4800" dirty="0"/>
              <a:t>Understanding the mechanical properties of liquid crystal defects is essential for developing novel materials with unique responses to external fields. This fundamental research bridges theoretical predictions and experimental observations, helping resolve discrepancies between them. The non-invasive methods developed here can be extended to study other defects in liquid crystals and similar materials, opening pathways to new technologies in soft robotics, responsive materials, and advanced display technologies.</a:t>
            </a:r>
          </a:p>
          <a:p>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a:t>
            </a:r>
            <a:r>
              <a:rPr lang="en-US" sz="1200" b="0" dirty="0">
                <a:solidFill>
                  <a:schemeClr val="tx1"/>
                </a:solidFill>
                <a:latin typeface="+mn-lt"/>
              </a:rPr>
              <a:t> </a:t>
            </a:r>
            <a:r>
              <a:rPr lang="en-US" sz="2000" dirty="0"/>
              <a:t>This work on liquid crystal disclinations directly supports the broader research goals of understanding mesoscale order in condensed phases of biological materials. The methodologies developed to study the structure, dynamics, and transitions in synthetic liquid crystals provide a foundation for investigating similar phenomena in cellular biomaterials. By mastering the measurement and control of defects in simpler liquid crystal systems, we have gained crucial tools and insights applicable to the more complex isotropic-to-anisotropic transitions observed in cellular condensates and protein polymers. This achievement represents a key stepping stone toward engineering synthetic disordered peptides with programmable shape transitions across multiple length scales.</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200" dirty="0">
              <a:solidFill>
                <a:schemeClr val="tx1"/>
              </a:solidFill>
              <a:latin typeface="+mn-lt"/>
            </a:endParaRPr>
          </a:p>
          <a:p>
            <a:r>
              <a:rPr lang="en-US" sz="1200" b="1" i="0" dirty="0">
                <a:solidFill>
                  <a:schemeClr val="tx1"/>
                </a:solidFill>
                <a:latin typeface="+mn-lt"/>
              </a:rPr>
              <a:t>Where the findings are published: </a:t>
            </a:r>
            <a:r>
              <a:rPr lang="en-US" sz="1800" b="0" i="0" dirty="0">
                <a:solidFill>
                  <a:srgbClr val="000000"/>
                </a:solidFill>
                <a:effectLst/>
                <a:latin typeface="Times New Roman" panose="02020603050405020304" pitchFamily="18" charset="0"/>
              </a:rPr>
              <a:t>Chen, Y. H., Mandic, M., Slaughter, C. G., Tanaka, M., Kikkawa, J. M., Collings, P. J. and Yodh, A. G., Morphology and line tension of twist disclinations in a nematic liquid crystal. </a:t>
            </a:r>
            <a:r>
              <a:rPr lang="en-US" sz="1800" b="0" i="1" dirty="0">
                <a:solidFill>
                  <a:srgbClr val="000000"/>
                </a:solidFill>
                <a:effectLst/>
                <a:latin typeface="Times New Roman" panose="02020603050405020304" pitchFamily="18" charset="0"/>
              </a:rPr>
              <a:t>Soft Matter</a:t>
            </a:r>
            <a:r>
              <a:rPr lang="en-US" sz="1800" b="0" i="0" dirty="0">
                <a:solidFill>
                  <a:srgbClr val="000000"/>
                </a:solidFill>
                <a:effectLst/>
                <a:latin typeface="Times New Roman" panose="02020603050405020304" pitchFamily="18" charset="0"/>
              </a:rPr>
              <a:t> 20 (45), 9050-9059 (2024) 10.1039/d4sm01076k  </a:t>
            </a:r>
            <a:endParaRPr lang="en-US" sz="1200" dirty="0">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3952240" y="807282"/>
            <a:ext cx="8239760"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3/10/2025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611106" y="151087"/>
            <a:ext cx="8648346" cy="6366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600" b="1" dirty="0">
                <a:solidFill>
                  <a:srgbClr val="C00000"/>
                </a:solidFill>
                <a:latin typeface="Segoe UI" panose="020B0502040204020203" pitchFamily="34" charset="0"/>
                <a:cs typeface="Segoe UI" panose="020B0502040204020203" pitchFamily="34" charset="0"/>
              </a:rPr>
              <a:t>Measuring the Line Tension of Liquid Crystal Defects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Penn MRSEC </a:t>
            </a:r>
          </a:p>
          <a:p>
            <a:r>
              <a:rPr lang="en-US" sz="1400" b="1" dirty="0">
                <a:latin typeface="Arial" panose="020B0604020202020204" pitchFamily="34" charset="0"/>
                <a:cs typeface="Arial" panose="020B0604020202020204" pitchFamily="34" charset="0"/>
              </a:rPr>
              <a:t>DMR-</a:t>
            </a:r>
            <a:r>
              <a:rPr lang="en-US" sz="1400" b="1" dirty="0">
                <a:solidFill>
                  <a:srgbClr val="0D0D14"/>
                </a:solidFill>
                <a:effectLst/>
                <a:latin typeface="Arial" panose="020B0604020202020204" pitchFamily="34" charset="0"/>
                <a:cs typeface="Arial" panose="020B0604020202020204" pitchFamily="34" charset="0"/>
              </a:rPr>
              <a:t> 2309043</a:t>
            </a:r>
          </a:p>
        </p:txBody>
      </p:sp>
      <p:sp>
        <p:nvSpPr>
          <p:cNvPr id="10" name="TextBox 9">
            <a:extLst>
              <a:ext uri="{FF2B5EF4-FFF2-40B4-BE49-F238E27FC236}">
                <a16:creationId xmlns:a16="http://schemas.microsoft.com/office/drawing/2014/main" id="{A3FA201F-7E38-222E-3666-0F5295187A8C}"/>
              </a:ext>
            </a:extLst>
          </p:cNvPr>
          <p:cNvSpPr txBox="1"/>
          <p:nvPr/>
        </p:nvSpPr>
        <p:spPr>
          <a:xfrm>
            <a:off x="4408840" y="868893"/>
            <a:ext cx="7633693" cy="323165"/>
          </a:xfrm>
          <a:prstGeom prst="rect">
            <a:avLst/>
          </a:prstGeom>
          <a:noFill/>
        </p:spPr>
        <p:txBody>
          <a:bodyPr wrap="none" rtlCol="0">
            <a:spAutoFit/>
          </a:bodyPr>
          <a:lstStyle/>
          <a:p>
            <a:r>
              <a:rPr lang="en-US" sz="1500" b="1" dirty="0">
                <a:latin typeface="Arial" panose="020B0604020202020204" pitchFamily="34" charset="0"/>
                <a:cs typeface="Arial" panose="020B0604020202020204" pitchFamily="34" charset="0"/>
              </a:rPr>
              <a:t>Arjun Yodh, Jay Kikkawa, University of Pennsylvania; Peter Collings, Swarthmore</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47782" y="1343145"/>
            <a:ext cx="5740400" cy="305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ts val="450"/>
              </a:spcBef>
              <a:spcAft>
                <a:spcPts val="750"/>
              </a:spcAft>
            </a:pPr>
            <a:r>
              <a:rPr lang="en-US" sz="1400" b="1" i="0" dirty="0">
                <a:solidFill>
                  <a:srgbClr val="424242"/>
                </a:solidFill>
                <a:effectLst/>
                <a:latin typeface="Segoe UI" panose="020B0502040204020203" pitchFamily="34" charset="0"/>
                <a:cs typeface="Segoe UI" panose="020B0502040204020203" pitchFamily="34" charset="0"/>
              </a:rPr>
              <a:t>Outcome: </a:t>
            </a:r>
            <a:r>
              <a:rPr lang="en-US" sz="1400" dirty="0">
                <a:latin typeface="Segoe UI" panose="020B0502040204020203" pitchFamily="34" charset="0"/>
                <a:cs typeface="Segoe UI" panose="020B0502040204020203" pitchFamily="34" charset="0"/>
              </a:rPr>
              <a:t>Researchers at the University of Pennsylvania and Swarthmore College developed new non-invasive methods to measure the mechanical properties of defects in liquid crystals using magnetic fields and advanced imaging. The study revealed that the line tension of twist disclinations ranges from 75 to 200 piconewtons and increases logarithmically with sample thickness, providing crucial quantitative data for testing theoretical models of these defects.</a:t>
            </a:r>
          </a:p>
          <a:p>
            <a:pPr algn="just">
              <a:spcBef>
                <a:spcPts val="450"/>
              </a:spcBef>
              <a:spcAft>
                <a:spcPts val="750"/>
              </a:spcAft>
            </a:pPr>
            <a:r>
              <a:rPr lang="en-US" sz="1400" b="1" i="0" dirty="0">
                <a:solidFill>
                  <a:srgbClr val="424242"/>
                </a:solidFill>
                <a:effectLst/>
                <a:latin typeface="Segoe UI" panose="020B0502040204020203" pitchFamily="34" charset="0"/>
                <a:cs typeface="Segoe UI" panose="020B0502040204020203" pitchFamily="34" charset="0"/>
              </a:rPr>
              <a:t>Impact and Benefits: </a:t>
            </a:r>
            <a:r>
              <a:rPr lang="en-US" sz="1400" dirty="0">
                <a:latin typeface="Segoe UI" panose="020B0502040204020203" pitchFamily="34" charset="0"/>
                <a:cs typeface="Segoe UI" panose="020B0502040204020203" pitchFamily="34" charset="0"/>
              </a:rPr>
              <a:t>The work provides fundamental insights into the behavior of topological defects, which could be useful for materials science and potential technologies from displays to soft robotics. The ability to precisely measure and control defects in liquid crystals enables development of programmable soft materials that can respond to external stimuli in controlled, predictable ways.</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2" name="TextBox 1">
            <a:extLst>
              <a:ext uri="{FF2B5EF4-FFF2-40B4-BE49-F238E27FC236}">
                <a16:creationId xmlns:a16="http://schemas.microsoft.com/office/drawing/2014/main" id="{28E95E24-2D31-4947-DE60-5F4ACC553B59}"/>
              </a:ext>
            </a:extLst>
          </p:cNvPr>
          <p:cNvSpPr txBox="1"/>
          <p:nvPr/>
        </p:nvSpPr>
        <p:spPr>
          <a:xfrm>
            <a:off x="121187" y="5828887"/>
            <a:ext cx="11531167" cy="400110"/>
          </a:xfrm>
          <a:prstGeom prst="rect">
            <a:avLst/>
          </a:prstGeom>
          <a:noFill/>
        </p:spPr>
        <p:txBody>
          <a:bodyPr wrap="square" rtlCol="0">
            <a:spAutoFit/>
          </a:bodyPr>
          <a:lstStyle/>
          <a:p>
            <a:r>
              <a:rPr lang="en-US" sz="1000" b="0" i="0" dirty="0">
                <a:solidFill>
                  <a:srgbClr val="000000"/>
                </a:solidFill>
                <a:effectLst/>
                <a:latin typeface="Segoe UI" panose="020B0502040204020203" pitchFamily="34" charset="0"/>
                <a:cs typeface="Segoe UI" panose="020B0502040204020203" pitchFamily="34" charset="0"/>
              </a:rPr>
              <a:t>Chen, Y. H., Mandic, M., Slaughter, C. G., Tanaka, M., Kikkawa, J. M., Collings, P. J. and Yodh, A. G., Morphology and line tension of twist disclinations in a nematic liquid crystal. </a:t>
            </a:r>
            <a:r>
              <a:rPr lang="en-US" sz="1000" b="0" i="1" dirty="0">
                <a:solidFill>
                  <a:srgbClr val="000000"/>
                </a:solidFill>
                <a:effectLst/>
                <a:latin typeface="Segoe UI" panose="020B0502040204020203" pitchFamily="34" charset="0"/>
                <a:cs typeface="Segoe UI" panose="020B0502040204020203" pitchFamily="34" charset="0"/>
              </a:rPr>
              <a:t>Soft Matter</a:t>
            </a:r>
            <a:r>
              <a:rPr lang="en-US" sz="1000" b="0" i="0" dirty="0">
                <a:solidFill>
                  <a:srgbClr val="000000"/>
                </a:solidFill>
                <a:effectLst/>
                <a:latin typeface="Segoe UI" panose="020B0502040204020203" pitchFamily="34" charset="0"/>
                <a:cs typeface="Segoe UI" panose="020B0502040204020203" pitchFamily="34" charset="0"/>
              </a:rPr>
              <a:t> 20 (45), 9050-9059 (2024) 10.1039/d4sm01076k  </a:t>
            </a:r>
            <a:endParaRPr lang="en-US" sz="1000" dirty="0">
              <a:effectLst/>
              <a:latin typeface="Segoe UI" panose="020B0502040204020203" pitchFamily="34" charset="0"/>
              <a:cs typeface="Segoe UI" panose="020B0502040204020203" pitchFamily="34" charset="0"/>
            </a:endParaRPr>
          </a:p>
        </p:txBody>
      </p:sp>
      <p:sp>
        <p:nvSpPr>
          <p:cNvPr id="3" name="TextBox 2">
            <a:extLst>
              <a:ext uri="{FF2B5EF4-FFF2-40B4-BE49-F238E27FC236}">
                <a16:creationId xmlns:a16="http://schemas.microsoft.com/office/drawing/2014/main" id="{D12C899B-66FE-4EDF-D2F0-A2EEB9942C06}"/>
              </a:ext>
            </a:extLst>
          </p:cNvPr>
          <p:cNvSpPr txBox="1"/>
          <p:nvPr/>
        </p:nvSpPr>
        <p:spPr>
          <a:xfrm>
            <a:off x="5994400" y="3672798"/>
            <a:ext cx="5837382" cy="769441"/>
          </a:xfrm>
          <a:prstGeom prst="rect">
            <a:avLst/>
          </a:prstGeom>
          <a:noFill/>
        </p:spPr>
        <p:txBody>
          <a:bodyPr wrap="square" rtlCol="0">
            <a:spAutoFit/>
          </a:bodyPr>
          <a:lstStyle/>
          <a:p>
            <a:pPr algn="just"/>
            <a:r>
              <a:rPr lang="en-US" sz="1100" dirty="0">
                <a:latin typeface="Segoe UI" panose="020B0502040204020203" pitchFamily="34" charset="0"/>
                <a:cs typeface="Segoe UI" panose="020B0502040204020203" pitchFamily="34" charset="0"/>
              </a:rPr>
              <a:t>A free disclination imaged between cross polarizers at various strengths of the magnetic field indicated by the labels. Sample cell thickness is 15.9 </a:t>
            </a:r>
            <a:r>
              <a:rPr lang="en-US" sz="1100" dirty="0">
                <a:latin typeface="Symbol" panose="05050102010706020507" pitchFamily="18" charset="2"/>
                <a:cs typeface="Segoe UI" panose="020B0502040204020203" pitchFamily="34" charset="0"/>
              </a:rPr>
              <a:t>m</a:t>
            </a:r>
            <a:r>
              <a:rPr lang="en-US" sz="1100" dirty="0">
                <a:latin typeface="Segoe UI" panose="020B0502040204020203" pitchFamily="34" charset="0"/>
                <a:cs typeface="Segoe UI" panose="020B0502040204020203" pitchFamily="34" charset="0"/>
              </a:rPr>
              <a:t>m. The dashed arcs are part of the best fit to the disclinations. Only part of the fit is shown for clarity. Scale bar in (a) is 500 </a:t>
            </a:r>
            <a:r>
              <a:rPr lang="en-US" sz="1100" dirty="0">
                <a:latin typeface="Symbol" panose="05050102010706020507" pitchFamily="18" charset="2"/>
                <a:cs typeface="Segoe UI" panose="020B0502040204020203" pitchFamily="34" charset="0"/>
              </a:rPr>
              <a:t>m</a:t>
            </a:r>
            <a:r>
              <a:rPr lang="en-US" sz="1100" dirty="0">
                <a:latin typeface="Segoe UI" panose="020B0502040204020203" pitchFamily="34" charset="0"/>
                <a:cs typeface="Segoe UI" panose="020B0502040204020203" pitchFamily="34" charset="0"/>
              </a:rPr>
              <a:t>m and is the same for the other two images.</a:t>
            </a:r>
          </a:p>
        </p:txBody>
      </p:sp>
      <p:pic>
        <p:nvPicPr>
          <p:cNvPr id="7" name="Picture 6" descr="Images showing the motion of disclinations in liquid crystals">
            <a:extLst>
              <a:ext uri="{FF2B5EF4-FFF2-40B4-BE49-F238E27FC236}">
                <a16:creationId xmlns:a16="http://schemas.microsoft.com/office/drawing/2014/main" id="{1FA308A7-04DB-C0BB-588F-B0DDFC7C5B68}"/>
              </a:ext>
            </a:extLst>
          </p:cNvPr>
          <p:cNvPicPr>
            <a:picLocks noChangeAspect="1"/>
          </p:cNvPicPr>
          <p:nvPr/>
        </p:nvPicPr>
        <p:blipFill>
          <a:blip r:embed="rId4"/>
          <a:stretch>
            <a:fillRect/>
          </a:stretch>
        </p:blipFill>
        <p:spPr>
          <a:xfrm>
            <a:off x="6011705" y="1548920"/>
            <a:ext cx="5820078" cy="2046841"/>
          </a:xfrm>
          <a:prstGeom prst="rect">
            <a:avLst/>
          </a:prstGeom>
        </p:spPr>
      </p:pic>
      <p:sp>
        <p:nvSpPr>
          <p:cNvPr id="18" name="TextBox 17">
            <a:extLst>
              <a:ext uri="{FF2B5EF4-FFF2-40B4-BE49-F238E27FC236}">
                <a16:creationId xmlns:a16="http://schemas.microsoft.com/office/drawing/2014/main" id="{AEAB7229-7208-62A6-DB4B-20DA38991BD8}"/>
              </a:ext>
            </a:extLst>
          </p:cNvPr>
          <p:cNvSpPr txBox="1"/>
          <p:nvPr/>
        </p:nvSpPr>
        <p:spPr>
          <a:xfrm>
            <a:off x="121187" y="4492605"/>
            <a:ext cx="11603262" cy="1169551"/>
          </a:xfrm>
          <a:prstGeom prst="rect">
            <a:avLst/>
          </a:prstGeom>
          <a:noFill/>
        </p:spPr>
        <p:txBody>
          <a:bodyPr wrap="square">
            <a:spAutoFit/>
          </a:bodyPr>
          <a:lstStyle/>
          <a:p>
            <a:pPr marL="0" marR="0" lvl="0" indent="0" algn="just" defTabSz="457200" rtl="0" eaLnBrk="1" fontAlgn="auto" latinLnBrk="0" hangingPunct="1">
              <a:lnSpc>
                <a:spcPct val="100000"/>
              </a:lnSpc>
              <a:spcBef>
                <a:spcPts val="450"/>
              </a:spcBef>
              <a:spcAft>
                <a:spcPts val="750"/>
              </a:spcAft>
              <a:buClrTx/>
              <a:buSzTx/>
              <a:buFontTx/>
              <a:buNone/>
              <a:tabLst/>
              <a:defRPr/>
            </a:pPr>
            <a:r>
              <a:rPr kumimoji="0" lang="en-US" sz="1400" b="1" i="0" u="none" strike="noStrike" kern="1200" cap="none" spc="0" normalizeH="0" baseline="0" noProof="0" dirty="0">
                <a:ln>
                  <a:noFill/>
                </a:ln>
                <a:solidFill>
                  <a:srgbClr val="424242"/>
                </a:solidFill>
                <a:effectLst/>
                <a:uLnTx/>
                <a:uFillTx/>
                <a:latin typeface="Segoe UI" panose="020B0502040204020203" pitchFamily="34" charset="0"/>
                <a:ea typeface="+mn-ea"/>
                <a:cs typeface="Segoe UI" panose="020B0502040204020203" pitchFamily="34" charset="0"/>
              </a:rPr>
              <a:t>Explanation: </a:t>
            </a:r>
            <a:r>
              <a:rPr kumimoji="0" lang="en-US" sz="14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Disclinations are line-shaped defects that arise in liquid crystals and other materials. Using confocal microscopy and magnetic fields, researchers characterized their three-dimensional shape and measured their line tension by deforming their shape. Specifically, the disclinations in twisted liquid crystal cells form curved patterns that bend into circular arcs in strong magnetic fields. By comparing observed disclination contours to theoretical models, the researchers determined the mechanical and morphological properties of single disclinations—crucial information for designing new soft materials with unique responses to external stimuli.</a:t>
            </a:r>
            <a:endParaRPr kumimoji="0" lang="en-US" sz="1400" b="0" i="0" u="none" strike="noStrike" kern="1200" cap="none" spc="0" normalizeH="0" baseline="0" noProof="0" dirty="0">
              <a:ln>
                <a:noFill/>
              </a:ln>
              <a:solidFill>
                <a:srgbClr val="424242"/>
              </a:solidFill>
              <a:effectLst/>
              <a:uLnTx/>
              <a:uFillTx/>
              <a:latin typeface="Segoe UI" panose="020B0502040204020203" pitchFamily="34" charset="0"/>
              <a:ea typeface="+mn-ea"/>
              <a:cs typeface="Segoe UI" panose="020B0502040204020203" pitchFamily="34" charset="0"/>
            </a:endParaRP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adf694-15e9-4d71-8e50-50117366a586">
      <Terms xmlns="http://schemas.microsoft.com/office/infopath/2007/PartnerControls"/>
    </lcf76f155ced4ddcb4097134ff3c332f>
    <TaxCatchAll xmlns="116ee817-c198-43a2-9f4d-5f1562156b4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86333CEA9DAB48A70A400D82EC208D" ma:contentTypeVersion="18" ma:contentTypeDescription="Create a new document." ma:contentTypeScope="" ma:versionID="d3f461112a8c169e4674c39a4d0bcdf4">
  <xsd:schema xmlns:xsd="http://www.w3.org/2001/XMLSchema" xmlns:xs="http://www.w3.org/2001/XMLSchema" xmlns:p="http://schemas.microsoft.com/office/2006/metadata/properties" xmlns:ns2="56adf694-15e9-4d71-8e50-50117366a586" xmlns:ns3="116ee817-c198-43a2-9f4d-5f1562156b4a" targetNamespace="http://schemas.microsoft.com/office/2006/metadata/properties" ma:root="true" ma:fieldsID="2209be6e2faf24265a3b917de7ab5ab6" ns2:_="" ns3:_="">
    <xsd:import namespace="56adf694-15e9-4d71-8e50-50117366a586"/>
    <xsd:import namespace="116ee817-c198-43a2-9f4d-5f1562156b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adf694-15e9-4d71-8e50-50117366a5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41a5f-cbfb-4323-98af-06a6a0c01619"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6ee817-c198-43a2-9f4d-5f1562156b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1a23386-4d6a-4ef3-810b-19358b93ac17}" ma:internalName="TaxCatchAll" ma:showField="CatchAllData" ma:web="116ee817-c198-43a2-9f4d-5f1562156b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055006-F025-46AE-9CCF-A4D8814CE86A}">
  <ds:schemaRefs>
    <ds:schemaRef ds:uri="http://schemas.microsoft.com/office/2006/metadata/properties"/>
    <ds:schemaRef ds:uri="http://schemas.microsoft.com/office/infopath/2007/PartnerControls"/>
    <ds:schemaRef ds:uri="56adf694-15e9-4d71-8e50-50117366a586"/>
    <ds:schemaRef ds:uri="116ee817-c198-43a2-9f4d-5f1562156b4a"/>
  </ds:schemaRefs>
</ds:datastoreItem>
</file>

<file path=customXml/itemProps2.xml><?xml version="1.0" encoding="utf-8"?>
<ds:datastoreItem xmlns:ds="http://schemas.openxmlformats.org/officeDocument/2006/customXml" ds:itemID="{B5DA25EA-36E1-42AA-84FD-F4F91C94AE10}">
  <ds:schemaRefs>
    <ds:schemaRef ds:uri="http://schemas.microsoft.com/sharepoint/v3/contenttype/forms"/>
  </ds:schemaRefs>
</ds:datastoreItem>
</file>

<file path=customXml/itemProps3.xml><?xml version="1.0" encoding="utf-8"?>
<ds:datastoreItem xmlns:ds="http://schemas.openxmlformats.org/officeDocument/2006/customXml" ds:itemID="{79C6ECDC-6370-444F-A473-39DBC11B71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df694-15e9-4d71-8e50-50117366a586"/>
    <ds:schemaRef ds:uri="116ee817-c198-43a2-9f4d-5f1562156b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3389</TotalTime>
  <Words>727</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vt:i4>
      </vt:variant>
    </vt:vector>
  </HeadingPairs>
  <TitlesOfParts>
    <vt:vector size="13" baseType="lpstr">
      <vt:lpstr>Arial</vt:lpstr>
      <vt:lpstr>Calibri</vt:lpstr>
      <vt:lpstr>Calibri Light</vt:lpstr>
      <vt:lpstr>Helvetica</vt:lpstr>
      <vt:lpstr>Helvetica Neue</vt:lpstr>
      <vt:lpstr>Microsoft Sans Serif</vt:lpstr>
      <vt:lpstr>Segoe UI</vt:lpstr>
      <vt:lpstr>Sitka Subheading</vt:lpstr>
      <vt:lpstr>Symbol</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Macera, Felice</cp:lastModifiedBy>
  <cp:revision>294</cp:revision>
  <cp:lastPrinted>2018-03-20T12:31:18Z</cp:lastPrinted>
  <dcterms:created xsi:type="dcterms:W3CDTF">2017-10-05T17:34:54Z</dcterms:created>
  <dcterms:modified xsi:type="dcterms:W3CDTF">2025-03-10T13:25:05Z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0x010100D686333CEA9DAB48A70A400D82EC208D</vt:lpwstr>
  </property>
  <property fmtid="{D5CDD505-2E9C-101B-9397-08002B2CF9AE}" pid="5" name="MediaServiceImageTags">
    <vt:lpwstr/>
  </property>
</Properties>
</file>