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8"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30" autoAdjust="0"/>
    <p:restoredTop sz="94479" autoAdjust="0"/>
  </p:normalViewPr>
  <p:slideViewPr>
    <p:cSldViewPr snapToGrid="0" snapToObjects="1">
      <p:cViewPr varScale="1">
        <p:scale>
          <a:sx n="65" d="100"/>
          <a:sy n="65" d="100"/>
        </p:scale>
        <p:origin x="732" y="40"/>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F51AB3A4-334F-4698-B6BF-D27F58EF13A8}" type="datetimeFigureOut">
              <a:rPr lang="en-US" smtClean="0"/>
              <a:t>4/25/2022</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E3AE4E3B-99E8-496A-B482-F1E94BB430F9}" type="slidenum">
              <a:rPr lang="en-US" smtClean="0"/>
              <a:t>‹#›</a:t>
            </a:fld>
            <a:endParaRPr lang="en-US"/>
          </a:p>
        </p:txBody>
      </p:sp>
    </p:spTree>
    <p:extLst>
      <p:ext uri="{BB962C8B-B14F-4D97-AF65-F5344CB8AC3E}">
        <p14:creationId xmlns:p14="http://schemas.microsoft.com/office/powerpoint/2010/main" val="3142624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AE4E3B-99E8-496A-B482-F1E94BB430F9}" type="slidenum">
              <a:rPr lang="en-US" smtClean="0"/>
              <a:t>1</a:t>
            </a:fld>
            <a:endParaRPr lang="en-US"/>
          </a:p>
        </p:txBody>
      </p:sp>
    </p:spTree>
    <p:extLst>
      <p:ext uri="{BB962C8B-B14F-4D97-AF65-F5344CB8AC3E}">
        <p14:creationId xmlns:p14="http://schemas.microsoft.com/office/powerpoint/2010/main" val="2980878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4/25/2022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4/25/2022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4/25/2022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4/25/2022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4/25/2022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image" Target="../media/image2.jp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g"/><Relationship Id="rId4" Type="http://schemas.openxmlformats.org/officeDocument/2006/relationships/slideLayout" Target="../slideLayouts/slideLayout4.xml"/><Relationship Id="rId9"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4/25/2022</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5696" y="100636"/>
            <a:ext cx="5991395" cy="803867"/>
          </a:xfrm>
        </p:spPr>
        <p:txBody>
          <a:bodyPr anchor="ctr"/>
          <a:lstStyle/>
          <a:p>
            <a:r>
              <a:rPr lang="en-US" sz="1800" b="1" dirty="0">
                <a:solidFill>
                  <a:schemeClr val="tx1"/>
                </a:solidFill>
              </a:rPr>
              <a:t>CDCM </a:t>
            </a:r>
            <a:r>
              <a:rPr lang="en-US" sz="1800" b="1" dirty="0" smtClean="0">
                <a:solidFill>
                  <a:schemeClr val="tx1"/>
                </a:solidFill>
              </a:rPr>
              <a:t>Industrial Mentorship Program Prepares Students for the Workforce of Tomorrow</a:t>
            </a:r>
            <a:endParaRPr lang="en-US" sz="1800" b="1" dirty="0">
              <a:solidFill>
                <a:schemeClr val="tx1"/>
              </a:solidFill>
            </a:endParaRPr>
          </a:p>
        </p:txBody>
      </p:sp>
      <p:sp>
        <p:nvSpPr>
          <p:cNvPr id="7" name="Rectangle 6"/>
          <p:cNvSpPr/>
          <p:nvPr/>
        </p:nvSpPr>
        <p:spPr>
          <a:xfrm>
            <a:off x="4371035" y="1106993"/>
            <a:ext cx="4692577" cy="276999"/>
          </a:xfrm>
          <a:prstGeom prst="rect">
            <a:avLst/>
          </a:prstGeom>
        </p:spPr>
        <p:txBody>
          <a:bodyPr wrap="square" anchor="ctr">
            <a:spAutoFit/>
          </a:bodyPr>
          <a:lstStyle/>
          <a:p>
            <a:r>
              <a:rPr lang="en-US" sz="1200" b="1" dirty="0">
                <a:solidFill>
                  <a:schemeClr val="bg1"/>
                </a:solidFill>
              </a:rPr>
              <a:t>CDCM MRSEC – University of Texas at Austin</a:t>
            </a:r>
          </a:p>
        </p:txBody>
      </p:sp>
      <p:sp>
        <p:nvSpPr>
          <p:cNvPr id="8" name="Rectangle 7"/>
          <p:cNvSpPr/>
          <p:nvPr/>
        </p:nvSpPr>
        <p:spPr>
          <a:xfrm>
            <a:off x="152400" y="346918"/>
            <a:ext cx="2759824" cy="276999"/>
          </a:xfrm>
          <a:prstGeom prst="rect">
            <a:avLst/>
          </a:prstGeom>
        </p:spPr>
        <p:txBody>
          <a:bodyPr wrap="square" anchor="ctr">
            <a:spAutoFit/>
          </a:bodyPr>
          <a:lstStyle/>
          <a:p>
            <a:r>
              <a:rPr lang="en-US" sz="1200" b="1" dirty="0">
                <a:solidFill>
                  <a:schemeClr val="bg1"/>
                </a:solidFill>
              </a:rPr>
              <a:t>MRSEC: DMR- 1720595</a:t>
            </a:r>
          </a:p>
        </p:txBody>
      </p:sp>
      <p:sp>
        <p:nvSpPr>
          <p:cNvPr id="9" name="Text Box 28"/>
          <p:cNvSpPr txBox="1">
            <a:spLocks noChangeArrowheads="1"/>
          </p:cNvSpPr>
          <p:nvPr/>
        </p:nvSpPr>
        <p:spPr bwMode="auto">
          <a:xfrm>
            <a:off x="58873" y="1101211"/>
            <a:ext cx="4203558" cy="5401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R="0" lvl="0" algn="just">
              <a:spcBef>
                <a:spcPts val="0"/>
              </a:spcBef>
              <a:spcAft>
                <a:spcPts val="0"/>
              </a:spcAft>
              <a:buClr>
                <a:srgbClr val="BF5700"/>
              </a:buClr>
            </a:pPr>
            <a:r>
              <a:rPr lang="en-US" sz="1150" dirty="0" smtClean="0"/>
              <a:t>The Industrial Mentorship Program connects undergraduate students, graduate students and post-doctoral fellows to a mentor in industry</a:t>
            </a:r>
            <a:r>
              <a:rPr lang="en-US" sz="1150" dirty="0"/>
              <a:t>. This program is designed to (i) expose participants to fundamental research as it relates to societal and economic development; (ii) enable them to broaden their networks; and (iii) facilitate a successful transition into the workforce. This </a:t>
            </a:r>
            <a:r>
              <a:rPr lang="en-US" sz="1150" dirty="0" smtClean="0"/>
              <a:t>program entered its fourth program cycle during 2021-2022 with a record number of mentees – 37 in total, with 10 of those students from the CIMA PREM at Texas State University. The </a:t>
            </a:r>
            <a:r>
              <a:rPr lang="en-US" sz="1150" dirty="0"/>
              <a:t>2021-2022 mentor cohort consisted of thirty-six industry professionals from twenty-two different companies like 3M, </a:t>
            </a:r>
            <a:r>
              <a:rPr lang="en-US" sz="1150" dirty="0" smtClean="0"/>
              <a:t>BASF</a:t>
            </a:r>
            <a:r>
              <a:rPr lang="en-US" sz="1150" dirty="0"/>
              <a:t>, DuPont, Intel, Samsung and Tesla. Mentors were asked to meet with their </a:t>
            </a:r>
            <a:r>
              <a:rPr lang="en-US" sz="1150" dirty="0" smtClean="0"/>
              <a:t>mentees, </a:t>
            </a:r>
            <a:r>
              <a:rPr lang="en-US" sz="1150" dirty="0"/>
              <a:t>monthly (</a:t>
            </a:r>
            <a:r>
              <a:rPr lang="en-US" sz="1150" dirty="0" smtClean="0"/>
              <a:t>Oct. </a:t>
            </a:r>
            <a:r>
              <a:rPr lang="en-US" sz="1150" dirty="0"/>
              <a:t>– May) and work with their mentees to develop goals and objectives for their time together (e.g., assist in securing internship or job, enhance interpersonal skills, learn about that particular company/industry, etc.). </a:t>
            </a:r>
            <a:r>
              <a:rPr lang="en-US" sz="1150" dirty="0" smtClean="0"/>
              <a:t>Travel grants were also available to enable mentees to visit their mentor companies for tours, networking, and presenting their research. Outcomes from this program are measured each year with mentees from the 20-21 cohort reporting they either agreed, or strongly agreed, that  they have </a:t>
            </a:r>
            <a:r>
              <a:rPr lang="en-US" sz="1150" dirty="0"/>
              <a:t>a better understanding of career opportunities in their field, are more knowledgeable about industry trends, feel more confident to take the next steps in their career, improved their interpersonal skills and/or their professional communication skills, and grew their professional network and built relationships through their mentor</a:t>
            </a:r>
            <a:r>
              <a:rPr lang="en-US" sz="1150" dirty="0" smtClean="0"/>
              <a:t>. This program has impacted more than 75 CDCM students since its inception.</a:t>
            </a:r>
            <a:endParaRPr lang="en-US" sz="1150" dirty="0"/>
          </a:p>
        </p:txBody>
      </p:sp>
      <p:sp>
        <p:nvSpPr>
          <p:cNvPr id="11" name="Rectangle 37"/>
          <p:cNvSpPr>
            <a:spLocks noChangeArrowheads="1"/>
          </p:cNvSpPr>
          <p:nvPr/>
        </p:nvSpPr>
        <p:spPr bwMode="auto">
          <a:xfrm>
            <a:off x="4435798" y="1586483"/>
            <a:ext cx="4563050" cy="442102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 name="Rectangle 11"/>
          <p:cNvSpPr/>
          <p:nvPr/>
        </p:nvSpPr>
        <p:spPr>
          <a:xfrm>
            <a:off x="152400" y="745755"/>
            <a:ext cx="661416" cy="276999"/>
          </a:xfrm>
          <a:prstGeom prst="rect">
            <a:avLst/>
          </a:prstGeom>
        </p:spPr>
        <p:txBody>
          <a:bodyPr wrap="square" anchor="ctr">
            <a:spAutoFit/>
          </a:bodyPr>
          <a:lstStyle/>
          <a:p>
            <a:r>
              <a:rPr lang="en-US" sz="1200" b="1" dirty="0" smtClean="0">
                <a:solidFill>
                  <a:srgbClr val="002060"/>
                </a:solidFill>
              </a:rPr>
              <a:t>2022</a:t>
            </a:r>
            <a:endParaRPr lang="en-US" sz="1200" b="1" dirty="0">
              <a:solidFill>
                <a:srgbClr val="002060"/>
              </a:solidFill>
            </a:endParaRPr>
          </a:p>
        </p:txBody>
      </p:sp>
      <p:sp>
        <p:nvSpPr>
          <p:cNvPr id="4" name="TextBox 3"/>
          <p:cNvSpPr txBox="1"/>
          <p:nvPr/>
        </p:nvSpPr>
        <p:spPr>
          <a:xfrm>
            <a:off x="5997139" y="3436032"/>
            <a:ext cx="3001709" cy="923330"/>
          </a:xfrm>
          <a:prstGeom prst="rect">
            <a:avLst/>
          </a:prstGeom>
          <a:noFill/>
        </p:spPr>
        <p:txBody>
          <a:bodyPr wrap="square" rtlCol="0">
            <a:spAutoFit/>
          </a:bodyPr>
          <a:lstStyle/>
          <a:p>
            <a:r>
              <a:rPr lang="en-US" sz="900" i="1" dirty="0">
                <a:ea typeface="Arial" charset="0"/>
              </a:rPr>
              <a:t>I was able to gain insight into what working in industry is like, while working with someone to further develop my confidence in a professional setting. My mentor was very helpful in helping me find my voice and self-worth in this setting.</a:t>
            </a:r>
          </a:p>
          <a:p>
            <a:r>
              <a:rPr lang="en-US" sz="900" i="1" dirty="0">
                <a:ea typeface="Arial" charset="0"/>
              </a:rPr>
              <a:t> – Stephanie </a:t>
            </a:r>
            <a:r>
              <a:rPr lang="en-US" sz="900" i="1" dirty="0" smtClean="0">
                <a:ea typeface="Arial" charset="0"/>
              </a:rPr>
              <a:t>Valenzuela (mentee</a:t>
            </a:r>
            <a:r>
              <a:rPr lang="en-US" sz="900" i="1" dirty="0">
                <a:ea typeface="Arial" charset="0"/>
              </a:rPr>
              <a:t>, 2020-2021</a:t>
            </a:r>
            <a:r>
              <a:rPr lang="en-US" sz="900" i="1" dirty="0"/>
              <a:t>)</a:t>
            </a:r>
          </a:p>
        </p:txBody>
      </p:sp>
      <p:sp>
        <p:nvSpPr>
          <p:cNvPr id="22" name="TextBox 21"/>
          <p:cNvSpPr txBox="1"/>
          <p:nvPr/>
        </p:nvSpPr>
        <p:spPr>
          <a:xfrm>
            <a:off x="4409380" y="4695392"/>
            <a:ext cx="3323852" cy="1061829"/>
          </a:xfrm>
          <a:prstGeom prst="rect">
            <a:avLst/>
          </a:prstGeom>
          <a:noFill/>
        </p:spPr>
        <p:txBody>
          <a:bodyPr wrap="square" rtlCol="0">
            <a:spAutoFit/>
          </a:bodyPr>
          <a:lstStyle/>
          <a:p>
            <a:r>
              <a:rPr lang="en-US" sz="900" i="1" dirty="0">
                <a:ea typeface="Arial" charset="0"/>
              </a:rPr>
              <a:t>The mentorship program has been incredibly beneficial to me because it has given me more insight and help into the next step of my career. My mentor has been highly instructive and helpful in preparing me for knowing my career goals and the items I need to prepare to be successful when applying and interviewing for a position.– Manuel Dominguez (mentee, 2020-2021)</a:t>
            </a:r>
          </a:p>
        </p:txBody>
      </p:sp>
      <p:pic>
        <p:nvPicPr>
          <p:cNvPr id="17" name="Picture 16" descr="Image shows a list of company logos for mentors who particpated in the industrial mentorship program. Companies like 3M, BASF, Dupont, Intel, Dow and Tokyo Electron are pictured." title="2021-2022 Mentor Companies"/>
          <p:cNvPicPr>
            <a:picLocks noChangeAspect="1"/>
          </p:cNvPicPr>
          <p:nvPr/>
        </p:nvPicPr>
        <p:blipFill>
          <a:blip r:embed="rId3"/>
          <a:stretch>
            <a:fillRect/>
          </a:stretch>
        </p:blipFill>
        <p:spPr>
          <a:xfrm>
            <a:off x="4507576" y="1730897"/>
            <a:ext cx="2006149" cy="1047425"/>
          </a:xfrm>
          <a:prstGeom prst="rect">
            <a:avLst/>
          </a:prstGeom>
        </p:spPr>
      </p:pic>
      <p:pic>
        <p:nvPicPr>
          <p:cNvPr id="18" name="Picture 22" descr="Stephanie Valenzuela, CDCM graduate student" title="Mentee in the progr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4787" y="3269291"/>
            <a:ext cx="1292470" cy="129247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Manny Dominguez, CDCM Graduate Student" title="Mentee in the Industrial Mentorship Progra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59650" y="4663779"/>
            <a:ext cx="1125054" cy="1125054"/>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4541286" y="2894063"/>
            <a:ext cx="1732339" cy="230832"/>
          </a:xfrm>
          <a:prstGeom prst="rect">
            <a:avLst/>
          </a:prstGeom>
          <a:noFill/>
        </p:spPr>
        <p:txBody>
          <a:bodyPr wrap="square" rtlCol="0">
            <a:spAutoFit/>
          </a:bodyPr>
          <a:lstStyle/>
          <a:p>
            <a:r>
              <a:rPr lang="en-US" sz="900" i="1" dirty="0" smtClean="0">
                <a:ea typeface="Arial" charset="0"/>
              </a:rPr>
              <a:t>2021-2022 Mentor Companies</a:t>
            </a:r>
            <a:endParaRPr lang="en-US" sz="900" i="1" dirty="0">
              <a:ea typeface="Arial" charset="0"/>
            </a:endParaRPr>
          </a:p>
        </p:txBody>
      </p:sp>
      <p:pic>
        <p:nvPicPr>
          <p:cNvPr id="24" name="Picture 23" descr="Shows a group of individuls on a ZOOM call, all smiling and holding up the UT Austin Hook 'em hand gesture." title="Virtual Kickoff for Industrial Mentorship program"/>
          <p:cNvPicPr>
            <a:picLocks noChangeAspect="1"/>
          </p:cNvPicPr>
          <p:nvPr/>
        </p:nvPicPr>
        <p:blipFill rotWithShape="1">
          <a:blip r:embed="rId6" cstate="print">
            <a:extLst>
              <a:ext uri="{28A0092B-C50C-407E-A947-70E740481C1C}">
                <a14:useLocalDpi xmlns:a14="http://schemas.microsoft.com/office/drawing/2010/main" val="0"/>
              </a:ext>
            </a:extLst>
          </a:blip>
          <a:srcRect t="12735" b="9329"/>
          <a:stretch/>
        </p:blipFill>
        <p:spPr>
          <a:xfrm>
            <a:off x="6570950" y="1715035"/>
            <a:ext cx="2324564" cy="1158784"/>
          </a:xfrm>
          <a:prstGeom prst="rect">
            <a:avLst/>
          </a:prstGeom>
        </p:spPr>
      </p:pic>
      <p:sp>
        <p:nvSpPr>
          <p:cNvPr id="27" name="TextBox 26"/>
          <p:cNvSpPr txBox="1"/>
          <p:nvPr/>
        </p:nvSpPr>
        <p:spPr>
          <a:xfrm>
            <a:off x="6523084" y="2873819"/>
            <a:ext cx="2216794" cy="369332"/>
          </a:xfrm>
          <a:prstGeom prst="rect">
            <a:avLst/>
          </a:prstGeom>
          <a:noFill/>
        </p:spPr>
        <p:txBody>
          <a:bodyPr wrap="square" rtlCol="0">
            <a:spAutoFit/>
          </a:bodyPr>
          <a:lstStyle/>
          <a:p>
            <a:pPr algn="ctr"/>
            <a:r>
              <a:rPr lang="en-US" sz="900" i="1" dirty="0" smtClean="0">
                <a:ea typeface="Arial" charset="0"/>
              </a:rPr>
              <a:t>Virtual Kickoff Event: Mentors and Mentees attended</a:t>
            </a:r>
            <a:endParaRPr lang="en-US" sz="900" i="1" dirty="0">
              <a:ea typeface="Arial" charset="0"/>
            </a:endParaRPr>
          </a:p>
        </p:txBody>
      </p:sp>
    </p:spTree>
    <p:extLst>
      <p:ext uri="{BB962C8B-B14F-4D97-AF65-F5344CB8AC3E}">
        <p14:creationId xmlns:p14="http://schemas.microsoft.com/office/powerpoint/2010/main" val="32431732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Breeze.thmx</Template>
  <TotalTime>12340</TotalTime>
  <Words>446</Words>
  <Application>Microsoft Office PowerPoint</Application>
  <PresentationFormat>On-screen Show (4:3)</PresentationFormat>
  <Paragraphs>11</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News Gothic MT</vt:lpstr>
      <vt:lpstr>Wingdings 2</vt:lpstr>
      <vt:lpstr>Breeze</vt:lpstr>
      <vt:lpstr>CDCM Industrial Mentorship Program Prepares Students for the Workforce of Tomorrow</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Hartman, Risa</cp:lastModifiedBy>
  <cp:revision>77</cp:revision>
  <cp:lastPrinted>2016-08-01T15:14:13Z</cp:lastPrinted>
  <dcterms:created xsi:type="dcterms:W3CDTF">2016-07-19T18:16:54Z</dcterms:created>
  <dcterms:modified xsi:type="dcterms:W3CDTF">2022-04-25T14:58:47Z</dcterms:modified>
  <cp:category/>
</cp:coreProperties>
</file>