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479" autoAdjust="0"/>
  </p:normalViewPr>
  <p:slideViewPr>
    <p:cSldViewPr snapToGrid="0" snapToObjects="1">
      <p:cViewPr varScale="1">
        <p:scale>
          <a:sx n="106" d="100"/>
          <a:sy n="106" d="100"/>
        </p:scale>
        <p:origin x="171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5/12/2020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696" y="100636"/>
            <a:ext cx="5991395" cy="803867"/>
          </a:xfrm>
        </p:spPr>
        <p:txBody>
          <a:bodyPr anchor="ctr"/>
          <a:lstStyle/>
          <a:p>
            <a:r>
              <a:rPr lang="en-US" sz="1800" b="1" dirty="0" smtClean="0">
                <a:solidFill>
                  <a:schemeClr val="tx1"/>
                </a:solidFill>
              </a:rPr>
              <a:t>CDCM is Creating Informal</a:t>
            </a:r>
            <a:r>
              <a:rPr lang="en-US" sz="1800" b="1" dirty="0">
                <a:solidFill>
                  <a:schemeClr val="tx1"/>
                </a:solidFill>
              </a:rPr>
              <a:t>, </a:t>
            </a:r>
            <a:r>
              <a:rPr lang="en-US" sz="1800" b="1" dirty="0" smtClean="0">
                <a:solidFill>
                  <a:schemeClr val="tx1"/>
                </a:solidFill>
              </a:rPr>
              <a:t>Accessible </a:t>
            </a:r>
            <a:r>
              <a:rPr lang="en-US" sz="1800" b="1" dirty="0">
                <a:solidFill>
                  <a:schemeClr val="tx1"/>
                </a:solidFill>
              </a:rPr>
              <a:t>K-12 E</a:t>
            </a:r>
            <a:r>
              <a:rPr lang="en-US" sz="1800" b="1" dirty="0" smtClean="0">
                <a:solidFill>
                  <a:schemeClr val="tx1"/>
                </a:solidFill>
              </a:rPr>
              <a:t>ducation </a:t>
            </a:r>
            <a:r>
              <a:rPr lang="en-US" sz="1800" b="1" dirty="0">
                <a:solidFill>
                  <a:schemeClr val="tx1"/>
                </a:solidFill>
              </a:rPr>
              <a:t>for </a:t>
            </a:r>
            <a:r>
              <a:rPr lang="en-US" sz="1800" b="1" dirty="0" smtClean="0">
                <a:solidFill>
                  <a:schemeClr val="tx1"/>
                </a:solidFill>
              </a:rPr>
              <a:t>All </a:t>
            </a:r>
            <a:r>
              <a:rPr lang="en-US" sz="1800" b="1" dirty="0">
                <a:solidFill>
                  <a:schemeClr val="tx1"/>
                </a:solidFill>
              </a:rPr>
              <a:t>S</a:t>
            </a:r>
            <a:r>
              <a:rPr lang="en-US" sz="1800" b="1" dirty="0" smtClean="0">
                <a:solidFill>
                  <a:schemeClr val="tx1"/>
                </a:solidFill>
              </a:rPr>
              <a:t>tudents</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CDCM MRSEC – University of Texas at Austin</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MRSEC: </a:t>
            </a:r>
            <a:r>
              <a:rPr lang="en-US" sz="1200" b="1" dirty="0">
                <a:solidFill>
                  <a:schemeClr val="bg1"/>
                </a:solidFill>
              </a:rPr>
              <a:t>DMR- 1720595</a:t>
            </a:r>
          </a:p>
        </p:txBody>
      </p:sp>
      <p:sp>
        <p:nvSpPr>
          <p:cNvPr id="9" name="Text Box 28"/>
          <p:cNvSpPr txBox="1">
            <a:spLocks noChangeArrowheads="1"/>
          </p:cNvSpPr>
          <p:nvPr/>
        </p:nvSpPr>
        <p:spPr bwMode="auto">
          <a:xfrm>
            <a:off x="67594" y="1219589"/>
            <a:ext cx="420355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150" dirty="0"/>
              <a:t>The CDCM </a:t>
            </a:r>
            <a:r>
              <a:rPr lang="en-US" sz="1150" b="1" i="1" dirty="0"/>
              <a:t>Stuff</a:t>
            </a:r>
            <a:r>
              <a:rPr lang="en-US" sz="1150" dirty="0"/>
              <a:t> program engages diverse young learners and public audiences in the beauty, excitement, and impact of materials science and materials-based technologies. CDCM has facilitated 39 events during this reporting </a:t>
            </a:r>
            <a:r>
              <a:rPr lang="en-US" sz="1150" dirty="0" smtClean="0"/>
              <a:t>period, impacting more than 2300 community participants.  To </a:t>
            </a:r>
            <a:r>
              <a:rPr lang="en-US" sz="1150" dirty="0"/>
              <a:t>foster accessibility in science outreach, CDCM has worked closely with the Texas School for the Blind and Visually Impaired (TSBVI) and the Texas School for the Deaf in Austin, on programs to engage their students in hands-on, accessible scientific activities. CDCM has hosted three STEM days at TSVBI that engage blind and visually impaired students ranging from 8 to 17 years of age. Materials-based accessible activities are facilitated at the event by CDCM personnel, allowing the students to interact with science and engineering in a hands-on and engaging manner. CDCM also facilitates a science club at the Texas School for the Deaf serving 16 deaf and hard of hearing students. Students are engaged in active learning with hands-on activities and experiments that allow them to explore all aspects of science. CDCM successfully expanded its afterschool science club program into 4 additional elementary and middle schools this year. CDCM graduate student, staff and faculty developed engaging, hands on curriculum for this series including activities such as a forensics challenge, density column design and experimentation, leaf chromatography experiment, and strawberry DNA extraction challenge.</a:t>
            </a:r>
            <a:endParaRPr lang="en-US" sz="1150" dirty="0">
              <a:latin typeface="Arial" panose="020B0604020202020204" pitchFamily="34" charset="0"/>
              <a:cs typeface="Arial" panose="020B0604020202020204" pitchFamily="34" charset="0"/>
            </a:endParaRPr>
          </a:p>
        </p:txBody>
      </p:sp>
      <p:sp>
        <p:nvSpPr>
          <p:cNvPr id="11" name="Rectangle 37"/>
          <p:cNvSpPr>
            <a:spLocks noChangeArrowheads="1"/>
          </p:cNvSpPr>
          <p:nvPr/>
        </p:nvSpPr>
        <p:spPr bwMode="auto">
          <a:xfrm>
            <a:off x="4371035" y="1983034"/>
            <a:ext cx="4701649" cy="4682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2020</a:t>
            </a:r>
            <a:endParaRPr lang="en-US" sz="1200" b="1" dirty="0">
              <a:solidFill>
                <a:srgbClr val="002060"/>
              </a:solidFill>
            </a:endParaRPr>
          </a:p>
        </p:txBody>
      </p:sp>
      <p:sp>
        <p:nvSpPr>
          <p:cNvPr id="39" name="TextBox 38"/>
          <p:cNvSpPr txBox="1"/>
          <p:nvPr/>
        </p:nvSpPr>
        <p:spPr>
          <a:xfrm>
            <a:off x="3989868" y="1692133"/>
            <a:ext cx="4563050" cy="261610"/>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CDCM STUFF Program: Materials Science for the Masses</a:t>
            </a:r>
          </a:p>
        </p:txBody>
      </p:sp>
      <p:sp>
        <p:nvSpPr>
          <p:cNvPr id="4" name="Rectangle 3"/>
          <p:cNvSpPr/>
          <p:nvPr/>
        </p:nvSpPr>
        <p:spPr>
          <a:xfrm>
            <a:off x="4362085" y="2017338"/>
            <a:ext cx="4708026" cy="769441"/>
          </a:xfrm>
          <a:prstGeom prst="rect">
            <a:avLst/>
          </a:prstGeom>
        </p:spPr>
        <p:txBody>
          <a:bodyPr wrap="square">
            <a:spAutoFit/>
          </a:bodyPr>
          <a:lstStyle/>
          <a:p>
            <a:r>
              <a:rPr lang="en-US" sz="1100" dirty="0" smtClean="0"/>
              <a:t>Designing activities accessible for all is a critical piece of CDCM’s STUFF outreach program and the Center has developed lasting partnerships with the Texas School for the Blind (Annual STEM Day, left picture) and the Texas School for the Deaf (Science Club, right picture). </a:t>
            </a:r>
            <a:endParaRPr lang="en-US" sz="1100" i="1" dirty="0"/>
          </a:p>
        </p:txBody>
      </p:sp>
      <p:pic>
        <p:nvPicPr>
          <p:cNvPr id="29" name="Picture 28" descr="Photograph of elementary school students visiting UT Austin." title="CDCM K-12 outreach"/>
          <p:cNvPicPr>
            <a:picLocks noChangeAspect="1"/>
          </p:cNvPicPr>
          <p:nvPr/>
        </p:nvPicPr>
        <p:blipFill rotWithShape="1">
          <a:blip r:embed="rId2" cstate="print">
            <a:extLst>
              <a:ext uri="{28A0092B-C50C-407E-A947-70E740481C1C}">
                <a14:useLocalDpi xmlns:a14="http://schemas.microsoft.com/office/drawing/2010/main" val="0"/>
              </a:ext>
            </a:extLst>
          </a:blip>
          <a:srcRect l="4713" t="24727" r="12090" b="13525"/>
          <a:stretch/>
        </p:blipFill>
        <p:spPr>
          <a:xfrm>
            <a:off x="4505701" y="5066576"/>
            <a:ext cx="2716617" cy="1512206"/>
          </a:xfrm>
          <a:prstGeom prst="rect">
            <a:avLst/>
          </a:prstGeom>
        </p:spPr>
      </p:pic>
      <p:pic>
        <p:nvPicPr>
          <p:cNvPr id="32" name="Picture 31" descr="Photograph of CDCM student leading group activity at Cunningham Elementary School Science Club." title="CDCM K-12 outeach"/>
          <p:cNvPicPr>
            <a:picLocks noChangeAspect="1"/>
          </p:cNvPicPr>
          <p:nvPr/>
        </p:nvPicPr>
        <p:blipFill rotWithShape="1">
          <a:blip r:embed="rId3" cstate="print">
            <a:extLst>
              <a:ext uri="{28A0092B-C50C-407E-A947-70E740481C1C}">
                <a14:useLocalDpi xmlns:a14="http://schemas.microsoft.com/office/drawing/2010/main" val="0"/>
              </a:ext>
            </a:extLst>
          </a:blip>
          <a:srcRect l="937" t="11899" r="5392" b="7253"/>
          <a:stretch/>
        </p:blipFill>
        <p:spPr>
          <a:xfrm>
            <a:off x="7322201" y="5066576"/>
            <a:ext cx="1298187" cy="1493969"/>
          </a:xfrm>
          <a:prstGeom prst="rect">
            <a:avLst/>
          </a:prstGeom>
        </p:spPr>
      </p:pic>
      <p:pic>
        <p:nvPicPr>
          <p:cNvPr id="16" name="Picture 15" descr="Photograph of CDCM students during demonstration activity at Texas School for the Blind" title="CDCM K-12 outreach"/>
          <p:cNvPicPr>
            <a:picLocks noChangeAspect="1"/>
          </p:cNvPicPr>
          <p:nvPr/>
        </p:nvPicPr>
        <p:blipFill rotWithShape="1">
          <a:blip r:embed="rId4">
            <a:extLst>
              <a:ext uri="{28A0092B-C50C-407E-A947-70E740481C1C}">
                <a14:useLocalDpi xmlns:a14="http://schemas.microsoft.com/office/drawing/2010/main" val="0"/>
              </a:ext>
            </a:extLst>
          </a:blip>
          <a:srcRect l="13436" t="14213" r="21001" b="26044"/>
          <a:stretch/>
        </p:blipFill>
        <p:spPr>
          <a:xfrm>
            <a:off x="4451478" y="2813929"/>
            <a:ext cx="2120275" cy="1449064"/>
          </a:xfrm>
          <a:prstGeom prst="rect">
            <a:avLst/>
          </a:prstGeom>
        </p:spPr>
      </p:pic>
      <p:pic>
        <p:nvPicPr>
          <p:cNvPr id="17" name="Picture 16" descr="Photograph of CDCM students during demonstration activity at Texas School for the Deaf." title="CDCM K-12 outreac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098" y="2797943"/>
            <a:ext cx="1937847" cy="1453386"/>
          </a:xfrm>
          <a:prstGeom prst="rect">
            <a:avLst/>
          </a:prstGeom>
        </p:spPr>
      </p:pic>
      <p:sp>
        <p:nvSpPr>
          <p:cNvPr id="40" name="Rectangle 39"/>
          <p:cNvSpPr/>
          <p:nvPr/>
        </p:nvSpPr>
        <p:spPr>
          <a:xfrm>
            <a:off x="4371035" y="4305977"/>
            <a:ext cx="4710599" cy="769441"/>
          </a:xfrm>
          <a:prstGeom prst="rect">
            <a:avLst/>
          </a:prstGeom>
        </p:spPr>
        <p:txBody>
          <a:bodyPr wrap="square">
            <a:spAutoFit/>
          </a:bodyPr>
          <a:lstStyle/>
          <a:p>
            <a:r>
              <a:rPr lang="en-US" sz="1100" dirty="0" smtClean="0"/>
              <a:t>CDCM hosts on-campus learning tours for local schools (Round Rock ISD Newcomers fieldtrip pictured, left picture) and has launched 6 science clubs at local K-8 campuses (Cunningham Elem. Science Club, right picture)</a:t>
            </a:r>
            <a:endParaRPr lang="en-US" sz="1100" i="1"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11932</TotalTime>
  <Words>365</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CDCM is Creating Informal, Accessible K-12 Education for All Students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Yu, Edward T</cp:lastModifiedBy>
  <cp:revision>51</cp:revision>
  <cp:lastPrinted>2020-05-12T16:23:27Z</cp:lastPrinted>
  <dcterms:created xsi:type="dcterms:W3CDTF">2016-07-19T18:16:54Z</dcterms:created>
  <dcterms:modified xsi:type="dcterms:W3CDTF">2020-05-12T16:23:48Z</dcterms:modified>
  <cp:category/>
</cp:coreProperties>
</file>