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0DCA73-1A24-8701-B4DF-0DA6946EF11C}" name="Risa Hartman" initials="RH" userId="/xazOvbx2c8Vx/8thmr4wB/IvzJvT+niupZ2GjyYor4=" providerId="None"/>
  <p188:author id="{6649DCB2-22F3-AC48-9C9E-09C5E2565A7B}" name="Abigail Stanzione" initials="AS" userId="PsFHbIzpCo0QDBwN4NtWu+vss6CwNhy/QanUGil0maE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73299" autoAdjust="0"/>
  </p:normalViewPr>
  <p:slideViewPr>
    <p:cSldViewPr snapToGrid="0" snapToObjects="1">
      <p:cViewPr varScale="1">
        <p:scale>
          <a:sx n="100" d="100"/>
          <a:sy n="100" d="100"/>
        </p:scale>
        <p:origin x="148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Calibri"/>
              </a:rPr>
              <a:t>What Has Been Achieved: </a:t>
            </a:r>
            <a:r>
              <a:rPr lang="en-US" sz="1200" dirty="0"/>
              <a:t>The Industrial Mentorship Program connects undergraduate students, graduate students and post-doctoral fellows to a mentor in industry. This program is designed to (i) expose participants to fundamental research as it relates to societal and economic development; (ii) enable them to broaden their networks; and (iii) facilitate a successful transition into the workforce. Mentors were asked to meet with their mentees, monthly (Oct. – May) and work with their mentees to develop goals and objectives for their time together (e.g., assist in securing internship or job, enhance interpersonal skills, learn about that particular company/industry, etc.). Travel grants were also available to enable mentees to visit their mentor companies for tours, networking, and presenting their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/>
              <a:t>This program entered its sixth program cycle during 2023-2024 and since it’s inception, 147 students have participated as mentees in the program, with 30 of those from the CIMA PREM at Texas State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1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Calibri"/>
              </a:rPr>
              <a:t>Importance of the Achievement: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Calibri"/>
              </a:rPr>
              <a:t>This Program directs assists CDCM and CIMA PREM undergraduates, graduate students and post-docs determine the next steps of their career, post-graduation. Many students are unsure what they would like to do once they graduate and this program give them a first-hand look into what a role in industry will be like in a company they are interested 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1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/>
              <a:t>Outcomes from this program are measured each year through an external evaluator. A strong majority, 95% of 147 mentees, report they either agreed, or strongly agreed, that  they have a better understanding of career opportunities in their field, are more knowledgeable about industry trends, feel more confident to take the next steps in their career, improved their interpersonal skills and/or their professional communication skills, and grew their professional network and built relationships through their mentor.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b="1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/>
              <a:t>Mentees also report the program provides both direct (job offers) and in-direct (internship offers, job networking) assistance in securing a job. Since it’s inception, 7 students have secured positions at their mentor’s companies, 8 have secured internships, and more than 35 reported the program in-directly assisted them in finding a position post-graduation.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dirty="0">
              <a:solidFill>
                <a:schemeClr val="tx1"/>
              </a:solidFill>
              <a:latin typeface="+mn-lt"/>
              <a:cs typeface="Calibri"/>
            </a:endParaRP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Calibri"/>
              </a:rPr>
              <a:t>How is the achievement related to the </a:t>
            </a:r>
            <a:r>
              <a:rPr lang="en-US" b="1" dirty="0">
                <a:cs typeface="Calibri"/>
              </a:rPr>
              <a:t>Center</a:t>
            </a:r>
            <a:r>
              <a:rPr lang="en-US" sz="1200" b="1" dirty="0">
                <a:solidFill>
                  <a:schemeClr val="tx1"/>
                </a:solidFill>
                <a:latin typeface="+mn-lt"/>
                <a:cs typeface="Calibri"/>
              </a:rPr>
              <a:t>, and how does it help it achieve its goals? </a:t>
            </a:r>
            <a:r>
              <a:rPr lang="en-US" sz="1400" dirty="0">
                <a:latin typeface="Calibri"/>
                <a:cs typeface="Calibri"/>
              </a:rPr>
              <a:t>CDCM seeks to educate center students around possible career paths and prepare them to enter the workforce confidently and with applicable skills. This program matches students to industry mentors as a way to educate students around careers in industry and career </a:t>
            </a:r>
            <a:r>
              <a:rPr lang="en-US" sz="1400">
                <a:latin typeface="Calibri"/>
                <a:cs typeface="Calibri"/>
              </a:rPr>
              <a:t>pathways available to them.</a:t>
            </a:r>
            <a:endParaRPr lang="en-US" sz="1400" dirty="0">
              <a:latin typeface="Calibri"/>
              <a:cs typeface="Calibri"/>
            </a:endParaRP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4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CDCM Industrial Mentorship Program Prepares Students for the Workforce of Tomorrow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UT Austin MRSEC </a:t>
            </a: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DMR-1720595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622122" y="845156"/>
            <a:ext cx="4619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CDCM MRSEC – University of Texas at Austin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1311059"/>
            <a:ext cx="6049820" cy="47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49980" y="5737284"/>
            <a:ext cx="649932" cy="1673499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C4016-0C05-4921-9660-3C303B3933A0}"/>
              </a:ext>
            </a:extLst>
          </p:cNvPr>
          <p:cNvSpPr txBox="1"/>
          <p:nvPr/>
        </p:nvSpPr>
        <p:spPr>
          <a:xfrm>
            <a:off x="6096000" y="3559355"/>
            <a:ext cx="201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Companies participating in the Industrial Mentorship Program</a:t>
            </a:r>
          </a:p>
        </p:txBody>
      </p:sp>
      <p:grpSp>
        <p:nvGrpSpPr>
          <p:cNvPr id="2" name="Group 1" descr="Collage of corporate logos representing participants in the CDCM Industrial Mentorship program.&#10;">
            <a:extLst>
              <a:ext uri="{FF2B5EF4-FFF2-40B4-BE49-F238E27FC236}">
                <a16:creationId xmlns:a16="http://schemas.microsoft.com/office/drawing/2014/main" id="{CE5FF9A0-E2EE-C941-9D3C-333320F7A795}"/>
              </a:ext>
            </a:extLst>
          </p:cNvPr>
          <p:cNvGrpSpPr>
            <a:grpSpLocks noChangeAspect="1"/>
          </p:cNvGrpSpPr>
          <p:nvPr/>
        </p:nvGrpSpPr>
        <p:grpSpPr>
          <a:xfrm>
            <a:off x="6245543" y="1531649"/>
            <a:ext cx="2004942" cy="1994758"/>
            <a:chOff x="305871" y="941108"/>
            <a:chExt cx="4087237" cy="4066476"/>
          </a:xfrm>
        </p:grpSpPr>
        <p:pic>
          <p:nvPicPr>
            <p:cNvPr id="3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D6F5ED01-8EAC-BC49-D360-FDF26E0E3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645" b="8333"/>
            <a:stretch/>
          </p:blipFill>
          <p:spPr>
            <a:xfrm>
              <a:off x="305871" y="941108"/>
              <a:ext cx="3678539" cy="2748408"/>
            </a:xfrm>
            <a:prstGeom prst="rect">
              <a:avLst/>
            </a:prstGeom>
          </p:spPr>
        </p:pic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A6A60949-A983-A024-6E33-0C8216BC6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927" r="-156" b="82110"/>
            <a:stretch/>
          </p:blipFill>
          <p:spPr>
            <a:xfrm>
              <a:off x="3376739" y="2532928"/>
              <a:ext cx="701675" cy="536364"/>
            </a:xfrm>
            <a:prstGeom prst="rect">
              <a:avLst/>
            </a:prstGeom>
          </p:spPr>
        </p:pic>
        <p:pic>
          <p:nvPicPr>
            <p:cNvPr id="5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B72C2B49-CBF4-7543-76B6-14EFB0963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311" t="53936" r="19766" b="31976"/>
            <a:stretch/>
          </p:blipFill>
          <p:spPr>
            <a:xfrm>
              <a:off x="1600706" y="3674252"/>
              <a:ext cx="1268834" cy="422393"/>
            </a:xfrm>
            <a:prstGeom prst="rect">
              <a:avLst/>
            </a:prstGeom>
          </p:spPr>
        </p:pic>
        <p:pic>
          <p:nvPicPr>
            <p:cNvPr id="8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10546D86-FDE5-A75C-2D07-F9C8F8410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217" t="19354" r="-156" b="62488"/>
            <a:stretch/>
          </p:blipFill>
          <p:spPr>
            <a:xfrm>
              <a:off x="3749941" y="963191"/>
              <a:ext cx="633203" cy="544408"/>
            </a:xfrm>
            <a:prstGeom prst="rect">
              <a:avLst/>
            </a:prstGeom>
          </p:spPr>
        </p:pic>
        <p:pic>
          <p:nvPicPr>
            <p:cNvPr id="15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244D4832-F7C2-DD2E-03B6-7928DC52F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925" t="77377" r="16563" b="8437"/>
            <a:stretch/>
          </p:blipFill>
          <p:spPr>
            <a:xfrm>
              <a:off x="595631" y="3849155"/>
              <a:ext cx="981881" cy="425350"/>
            </a:xfrm>
            <a:prstGeom prst="rect">
              <a:avLst/>
            </a:prstGeom>
          </p:spPr>
        </p:pic>
        <p:pic>
          <p:nvPicPr>
            <p:cNvPr id="16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B73E364-E06B-97C0-363D-31535033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265" r="14436" b="82110"/>
            <a:stretch/>
          </p:blipFill>
          <p:spPr>
            <a:xfrm>
              <a:off x="2012511" y="4471220"/>
              <a:ext cx="1076596" cy="536364"/>
            </a:xfrm>
            <a:prstGeom prst="rect">
              <a:avLst/>
            </a:prstGeom>
          </p:spPr>
        </p:pic>
        <p:pic>
          <p:nvPicPr>
            <p:cNvPr id="18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1BCA65ED-7DDF-9E55-8200-40766CE87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391" t="65565" r="-156" b="20121"/>
            <a:stretch/>
          </p:blipFill>
          <p:spPr>
            <a:xfrm>
              <a:off x="445515" y="4360916"/>
              <a:ext cx="1101379" cy="429168"/>
            </a:xfrm>
            <a:prstGeom prst="rect">
              <a:avLst/>
            </a:prstGeom>
          </p:spPr>
        </p:pic>
        <p:pic>
          <p:nvPicPr>
            <p:cNvPr id="22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8EA74032-F3E8-36EF-4A15-4F0B4AF75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214" t="20407" r="11769" b="66543"/>
            <a:stretch/>
          </p:blipFill>
          <p:spPr>
            <a:xfrm>
              <a:off x="1588529" y="4110584"/>
              <a:ext cx="1167789" cy="391263"/>
            </a:xfrm>
            <a:prstGeom prst="rect">
              <a:avLst/>
            </a:prstGeom>
          </p:spPr>
        </p:pic>
        <p:pic>
          <p:nvPicPr>
            <p:cNvPr id="23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1245EC3B-9116-2DC3-F8B0-43E3E74E4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418" t="49519" r="-157" b="35806"/>
            <a:stretch/>
          </p:blipFill>
          <p:spPr>
            <a:xfrm>
              <a:off x="3198435" y="4360916"/>
              <a:ext cx="1099982" cy="439996"/>
            </a:xfrm>
            <a:prstGeom prst="rect">
              <a:avLst/>
            </a:prstGeom>
          </p:spPr>
        </p:pic>
        <p:pic>
          <p:nvPicPr>
            <p:cNvPr id="26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73A4745-8FE1-A375-10B7-1327BE28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884" t="35460" r="-156" b="50844"/>
            <a:stretch/>
          </p:blipFill>
          <p:spPr>
            <a:xfrm>
              <a:off x="2999676" y="3849805"/>
              <a:ext cx="1393432" cy="41062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99D209-E52B-1070-DFD8-2E4DC0AA422E}"/>
                </a:ext>
              </a:extLst>
            </p:cNvPr>
            <p:cNvSpPr/>
            <p:nvPr/>
          </p:nvSpPr>
          <p:spPr>
            <a:xfrm>
              <a:off x="3767716" y="1585936"/>
              <a:ext cx="396660" cy="369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8CB928-082D-31D5-EB57-0000DE3FF78C}"/>
                </a:ext>
              </a:extLst>
            </p:cNvPr>
            <p:cNvSpPr/>
            <p:nvPr/>
          </p:nvSpPr>
          <p:spPr>
            <a:xfrm>
              <a:off x="3741634" y="3247044"/>
              <a:ext cx="396660" cy="369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55118C-600F-AFB3-DB73-65DD4579F4F9}"/>
                </a:ext>
              </a:extLst>
            </p:cNvPr>
            <p:cNvSpPr/>
            <p:nvPr/>
          </p:nvSpPr>
          <p:spPr>
            <a:xfrm>
              <a:off x="3047141" y="4721447"/>
              <a:ext cx="218129" cy="171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6BDEF8-92E5-CF3C-B5B1-153AD6A4DCC5}"/>
                </a:ext>
              </a:extLst>
            </p:cNvPr>
            <p:cNvSpPr/>
            <p:nvPr/>
          </p:nvSpPr>
          <p:spPr>
            <a:xfrm>
              <a:off x="2648119" y="3625232"/>
              <a:ext cx="286489" cy="2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12C982-9768-E4B6-7B95-245B97FF0C11}"/>
                </a:ext>
              </a:extLst>
            </p:cNvPr>
            <p:cNvSpPr/>
            <p:nvPr/>
          </p:nvSpPr>
          <p:spPr>
            <a:xfrm>
              <a:off x="2827929" y="4009437"/>
              <a:ext cx="130741" cy="2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C62BBF-2F4D-F557-7620-7459BB736B99}"/>
              </a:ext>
            </a:extLst>
          </p:cNvPr>
          <p:cNvGrpSpPr/>
          <p:nvPr/>
        </p:nvGrpSpPr>
        <p:grpSpPr>
          <a:xfrm>
            <a:off x="6373459" y="4023441"/>
            <a:ext cx="5692873" cy="1955371"/>
            <a:chOff x="2529372" y="2460625"/>
            <a:chExt cx="9740311" cy="2446959"/>
          </a:xfrm>
        </p:grpSpPr>
        <p:sp>
          <p:nvSpPr>
            <p:cNvPr id="33" name="Rectangle: Rounded Corners 29">
              <a:extLst>
                <a:ext uri="{FF2B5EF4-FFF2-40B4-BE49-F238E27FC236}">
                  <a16:creationId xmlns:a16="http://schemas.microsoft.com/office/drawing/2014/main" id="{DFDCED7A-E69B-3C79-A941-1319956E2784}"/>
                </a:ext>
              </a:extLst>
            </p:cNvPr>
            <p:cNvSpPr/>
            <p:nvPr/>
          </p:nvSpPr>
          <p:spPr>
            <a:xfrm>
              <a:off x="3133035" y="2460625"/>
              <a:ext cx="8721542" cy="2422403"/>
            </a:xfrm>
            <a:prstGeom prst="roundRect">
              <a:avLst>
                <a:gd name="adj" fmla="val 8096"/>
              </a:avLst>
            </a:prstGeom>
            <a:solidFill>
              <a:srgbClr val="D6D2C4"/>
            </a:solidFill>
            <a:ln w="28575">
              <a:solidFill>
                <a:srgbClr val="D6D2C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29F1F5-8CB6-CB31-E595-2C06855B5595}"/>
                </a:ext>
              </a:extLst>
            </p:cNvPr>
            <p:cNvSpPr txBox="1"/>
            <p:nvPr/>
          </p:nvSpPr>
          <p:spPr>
            <a:xfrm>
              <a:off x="2529372" y="4661363"/>
              <a:ext cx="5351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/>
                <a:t>Cam Li, </a:t>
              </a:r>
              <a:r>
                <a:rPr lang="en-US" sz="1000" b="1" i="1" dirty="0" err="1"/>
                <a:t>Yixuan</a:t>
              </a:r>
              <a:r>
                <a:rPr lang="en-US" sz="1000" b="1" i="1" dirty="0"/>
                <a:t> Yu, Lam Research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3F30E8-0826-891F-3205-7BBE828A9B2E}"/>
                </a:ext>
              </a:extLst>
            </p:cNvPr>
            <p:cNvSpPr txBox="1"/>
            <p:nvPr/>
          </p:nvSpPr>
          <p:spPr>
            <a:xfrm>
              <a:off x="6966346" y="4636807"/>
              <a:ext cx="53033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/>
                <a:t>Miriam Balogun, Austin Keller, Dow</a:t>
              </a:r>
            </a:p>
          </p:txBody>
        </p:sp>
      </p:grpSp>
      <p:grpSp>
        <p:nvGrpSpPr>
          <p:cNvPr id="7" name="Group 6" descr="Photographs of CDCM graduate students visiting industrial labs. Left: Lam Research. Right: Dow.&#10;">
            <a:extLst>
              <a:ext uri="{FF2B5EF4-FFF2-40B4-BE49-F238E27FC236}">
                <a16:creationId xmlns:a16="http://schemas.microsoft.com/office/drawing/2014/main" id="{8553EAD9-A2BF-6BE9-8ACE-08E8C8833A47}"/>
              </a:ext>
            </a:extLst>
          </p:cNvPr>
          <p:cNvGrpSpPr/>
          <p:nvPr/>
        </p:nvGrpSpPr>
        <p:grpSpPr>
          <a:xfrm>
            <a:off x="6879912" y="4223427"/>
            <a:ext cx="4806272" cy="1600200"/>
            <a:chOff x="6879912" y="4223427"/>
            <a:chExt cx="4806272" cy="1600200"/>
          </a:xfrm>
        </p:grpSpPr>
        <p:pic>
          <p:nvPicPr>
            <p:cNvPr id="36" name="Picture 35" descr="A person and person standing in front of a sign&#10;&#10;Description automatically generated">
              <a:extLst>
                <a:ext uri="{FF2B5EF4-FFF2-40B4-BE49-F238E27FC236}">
                  <a16:creationId xmlns:a16="http://schemas.microsoft.com/office/drawing/2014/main" id="{3582A81B-A5D8-B683-2884-0224E692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9912" y="4223427"/>
              <a:ext cx="2133600" cy="1600200"/>
            </a:xfrm>
            <a:prstGeom prst="rect">
              <a:avLst/>
            </a:prstGeom>
          </p:spPr>
        </p:pic>
        <p:pic>
          <p:nvPicPr>
            <p:cNvPr id="37" name="Picture 36" descr="A person and person standing in front of a sign&#10;&#10;Description automatically generated">
              <a:extLst>
                <a:ext uri="{FF2B5EF4-FFF2-40B4-BE49-F238E27FC236}">
                  <a16:creationId xmlns:a16="http://schemas.microsoft.com/office/drawing/2014/main" id="{019CB9C0-9340-E1D2-84CF-FB1FF497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5" t="29432" r="15803" b="8421"/>
            <a:stretch/>
          </p:blipFill>
          <p:spPr>
            <a:xfrm>
              <a:off x="9274997" y="4229876"/>
              <a:ext cx="2411187" cy="1593751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2B2692E-6511-091C-3BF1-B164B23370F9}"/>
              </a:ext>
            </a:extLst>
          </p:cNvPr>
          <p:cNvSpPr txBox="1"/>
          <p:nvPr/>
        </p:nvSpPr>
        <p:spPr>
          <a:xfrm>
            <a:off x="6879912" y="3988532"/>
            <a:ext cx="4806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/>
              <a:t>Mentee Site Visits at Mentor Companies (25 in total during 2018-2024)</a:t>
            </a:r>
          </a:p>
        </p:txBody>
      </p:sp>
      <p:pic>
        <p:nvPicPr>
          <p:cNvPr id="40" name="Picture 39" descr="Virtual Kickoff Meeting for CDCM Industrial Mentorship program, showing participants in a Zoom meeting.&#10;">
            <a:extLst>
              <a:ext uri="{FF2B5EF4-FFF2-40B4-BE49-F238E27FC236}">
                <a16:creationId xmlns:a16="http://schemas.microsoft.com/office/drawing/2014/main" id="{6B96B961-FEFC-A2FC-31EA-3DB4CB6C84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03" r="5015" b="12037"/>
          <a:stretch/>
        </p:blipFill>
        <p:spPr>
          <a:xfrm>
            <a:off x="8327088" y="1524717"/>
            <a:ext cx="3503278" cy="18956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D4AF100-16ED-4994-469E-3E7FFED49FDB}"/>
              </a:ext>
            </a:extLst>
          </p:cNvPr>
          <p:cNvSpPr txBox="1"/>
          <p:nvPr/>
        </p:nvSpPr>
        <p:spPr>
          <a:xfrm>
            <a:off x="9049348" y="3485360"/>
            <a:ext cx="201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 Program Kicks Off in October and boasts ~60 people who participate as mentors and mentees on the call.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63AA4F-BF6D-4D70-41AA-3AE9DE53D802}"/>
              </a:ext>
            </a:extLst>
          </p:cNvPr>
          <p:cNvSpPr txBox="1"/>
          <p:nvPr/>
        </p:nvSpPr>
        <p:spPr>
          <a:xfrm>
            <a:off x="102331" y="1204864"/>
            <a:ext cx="577999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Industrial Mentorship Program connects undergraduate students, graduate students and post-doctoral fellows to a PhD level mentor in industry. This program is designed to (i) expose participants to fundamental research as it relates to societal and economic development; (ii) enable them to broaden their networks; and (iii) facilitate a successful transition into the workforce. The Industrial Mentor program entered its sixth program cycle during 2023-2024 and since it’s inception, 147 students have participated as mentees in the program, with 30 of those from the CIMA PREM at Texas State University. </a:t>
            </a:r>
          </a:p>
          <a:p>
            <a:endParaRPr lang="en-US" sz="1400" dirty="0"/>
          </a:p>
          <a:p>
            <a:r>
              <a:rPr lang="en-US" sz="1400" dirty="0"/>
              <a:t>Outcomes from this program are measured each year through an external evaluator. A strong majority, 95% of 147 mentees, report they either agreed, or strongly agreed, that  they have a better understanding of career opportunities in their field, are more knowledgeable about industry trends, feel more confident to take the next steps in their career, improved their interpersonal skills and/or their professional communication skills, and grew their professional network and built relationships through their mentor. </a:t>
            </a:r>
          </a:p>
          <a:p>
            <a:endParaRPr lang="en-US" sz="1400" dirty="0"/>
          </a:p>
          <a:p>
            <a:r>
              <a:rPr lang="en-US" sz="1400" dirty="0"/>
              <a:t>Mentees also report the program provides both direct (job offers) and in-direct (internship offers, job networking) assistance in securing a job. Since it’s inception, 7 students have secured positions at their mentor’s companies, 8 have secured internships, and more than 35 reported the program in-directly assisted them in finding a position post-graduation. 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4288</TotalTime>
  <Words>802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Yu, Edward T</cp:lastModifiedBy>
  <cp:revision>859</cp:revision>
  <cp:lastPrinted>2018-03-20T12:31:18Z</cp:lastPrinted>
  <dcterms:created xsi:type="dcterms:W3CDTF">2017-10-05T17:34:54Z</dcterms:created>
  <dcterms:modified xsi:type="dcterms:W3CDTF">2024-05-07T20:27:40Z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