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85747" autoAdjust="0"/>
  </p:normalViewPr>
  <p:slideViewPr>
    <p:cSldViewPr snapToGrid="0" snapToObjects="1">
      <p:cViewPr varScale="1">
        <p:scale>
          <a:sx n="150" d="100"/>
          <a:sy n="150" d="100"/>
        </p:scale>
        <p:origin x="108" y="150"/>
      </p:cViewPr>
      <p:guideLst/>
    </p:cSldViewPr>
  </p:slideViewPr>
  <p:notesTextViewPr>
    <p:cViewPr>
      <p:scale>
        <a:sx n="3" d="2"/>
        <a:sy n="3" d="2"/>
      </p:scale>
      <p:origin x="0" y="-1788"/>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4/30/2023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effectLst/>
                <a:latin typeface="Arial" panose="020B0604020202020204" pitchFamily="34" charset="0"/>
                <a:ea typeface="Calibri" panose="020F0502020204030204" pitchFamily="34" charset="0"/>
                <a:cs typeface="Times New Roman" panose="02020603050405020304" pitchFamily="18" charset="0"/>
              </a:rPr>
              <a:t>Here we describe synthetic polymer networks (</a:t>
            </a:r>
            <a:r>
              <a:rPr lang="en-US" sz="1200" i="1" dirty="0">
                <a:effectLst/>
                <a:latin typeface="Arial" panose="020B0604020202020204" pitchFamily="34" charset="0"/>
                <a:ea typeface="Calibri" panose="020F0502020204030204" pitchFamily="34" charset="0"/>
                <a:cs typeface="Times New Roman" panose="02020603050405020304" pitchFamily="18" charset="0"/>
              </a:rPr>
              <a:t>i.e.</a:t>
            </a:r>
            <a:r>
              <a:rPr lang="en-US" sz="1200" dirty="0">
                <a:effectLst/>
                <a:latin typeface="Arial" panose="020B0604020202020204" pitchFamily="34" charset="0"/>
                <a:ea typeface="Calibri" panose="020F0502020204030204" pitchFamily="34" charset="0"/>
                <a:cs typeface="Times New Roman" panose="02020603050405020304" pitchFamily="18" charset="0"/>
              </a:rPr>
              <a:t>, hydrogels) that cross-link in response to multi-input logic computations performed by embedded bacteria. Our approach coopts extracellular electron transfer (EET),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 respiratory mechanism that couples metal reduction/oxidation to carbon oxidation/reduction in electroactive microbes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to reduce exogenous metal catalysts that control polymer network crosslinking.</a:t>
            </a:r>
            <a:r>
              <a:rPr lang="en-US" sz="1200" dirty="0">
                <a:effectLst/>
                <a:latin typeface="Arial" panose="020B0604020202020204" pitchFamily="34" charset="0"/>
                <a:ea typeface="Calibri" panose="020F0502020204030204" pitchFamily="34" charset="0"/>
                <a:cs typeface="Times New Roman" panose="02020603050405020304" pitchFamily="18" charset="0"/>
              </a:rPr>
              <a:t> Leveraging transcriptional control over EET genes in the model electroactive bacterium </a:t>
            </a:r>
            <a:r>
              <a:rPr lang="en-US" sz="1200" i="1" dirty="0" err="1">
                <a:effectLst/>
                <a:latin typeface="Arial" panose="020B0604020202020204" pitchFamily="34" charset="0"/>
                <a:ea typeface="Calibri" panose="020F0502020204030204" pitchFamily="34" charset="0"/>
                <a:cs typeface="Times New Roman" panose="02020603050405020304" pitchFamily="18" charset="0"/>
              </a:rPr>
              <a:t>Shewanella</a:t>
            </a:r>
            <a:r>
              <a:rPr lang="en-US" sz="1200" i="1" dirty="0">
                <a:effectLst/>
                <a:latin typeface="Arial" panose="020B0604020202020204" pitchFamily="34" charset="0"/>
                <a:ea typeface="Calibri" panose="020F0502020204030204" pitchFamily="34" charset="0"/>
                <a:cs typeface="Times New Roman" panose="02020603050405020304" pitchFamily="18" charset="0"/>
              </a:rPr>
              <a:t> oneidensis</a:t>
            </a:r>
            <a:r>
              <a:rPr lang="en-US" sz="1200" dirty="0">
                <a:effectLst/>
                <a:latin typeface="Arial" panose="020B0604020202020204" pitchFamily="34" charset="0"/>
                <a:ea typeface="Calibri" panose="020F0502020204030204" pitchFamily="34" charset="0"/>
                <a:cs typeface="Times New Roman" panose="02020603050405020304" pitchFamily="18" charset="0"/>
              </a:rPr>
              <a:t>, we deploy engineered bacteria as distributed computing and actuating elements within a solution-phase network precursor. Upon sensing dilute chemical stimuli, </a:t>
            </a:r>
            <a:r>
              <a:rPr lang="en-US" sz="1200" i="1" dirty="0">
                <a:effectLst/>
                <a:latin typeface="Arial" panose="020B0604020202020204" pitchFamily="34" charset="0"/>
                <a:ea typeface="Calibri" panose="020F0502020204030204" pitchFamily="34" charset="0"/>
                <a:cs typeface="Times New Roman" panose="02020603050405020304" pitchFamily="18" charset="0"/>
              </a:rPr>
              <a:t>S. oneidensis</a:t>
            </a:r>
            <a:r>
              <a:rPr lang="en-US" sz="1200" dirty="0">
                <a:effectLst/>
                <a:latin typeface="Arial" panose="020B0604020202020204" pitchFamily="34" charset="0"/>
                <a:ea typeface="Calibri" panose="020F0502020204030204" pitchFamily="34" charset="0"/>
                <a:cs typeface="Times New Roman" panose="02020603050405020304" pitchFamily="18" charset="0"/>
              </a:rPr>
              <a:t> strains transcriptionally regulate the expression of EET proteins, which subsequently reduce and activate a metal radical polymerization catalyst that cross-links the network. Using this platform, we first show that atom-transfer radical-polymerization (ATRP) cross-linking can be dynamically coupled to gene expression to predictably control polymer network mechanics through transcriptional regulation. We then expand the logical complexity of these networks by engineering two-input genetic Boolean circuits (OR, NOR, AND, and NAND) for controlling EET protein expression and resultant gel mechanics. Finally, capitalizing on the ability of EET to interface with diverse metal species, we demonstrate that the same transcriptional logic can control another well-known cross-linking chemistry, copper(I)-catalyzed alkyne-</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azide</a:t>
            </a:r>
            <a:r>
              <a:rPr lang="en-US" sz="1200" dirty="0">
                <a:effectLst/>
                <a:latin typeface="Arial" panose="020B0604020202020204" pitchFamily="34" charset="0"/>
                <a:ea typeface="Calibri" panose="020F0502020204030204" pitchFamily="34" charset="0"/>
                <a:cs typeface="Times New Roman" panose="02020603050405020304" pitchFamily="18" charset="0"/>
              </a:rPr>
              <a:t> cycloaddition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CuAAC</a:t>
            </a:r>
            <a:r>
              <a:rPr lang="en-US" sz="1200" dirty="0">
                <a:effectLst/>
                <a:latin typeface="Arial" panose="020B0604020202020204" pitchFamily="34" charset="0"/>
                <a:ea typeface="Calibri" panose="020F0502020204030204" pitchFamily="34" charset="0"/>
                <a:cs typeface="Times New Roman" panose="02020603050405020304" pitchFamily="18" charset="0"/>
              </a:rPr>
              <a:t>). By coupling biological computation to the activity of metal cross-linking catalysts, we showcase EET’s potential as a universal interface for programming polymer network properties and forward-engineering living materials using genetic circuits. </a:t>
            </a:r>
            <a:r>
              <a:rPr lang="en-US" sz="1200" b="1" dirty="0">
                <a:solidFill>
                  <a:schemeClr val="tx1"/>
                </a:solidFill>
                <a:latin typeface="+mn-lt"/>
              </a:rPr>
              <a:t>Importance of the Achievement: </a:t>
            </a:r>
            <a:r>
              <a:rPr lang="en-US" sz="1200" dirty="0">
                <a:effectLst/>
                <a:highlight>
                  <a:srgbClr val="FFFF00"/>
                </a:highlight>
                <a:latin typeface="Arial" panose="020B0604020202020204" pitchFamily="34" charset="0"/>
                <a:ea typeface="Calibri" panose="020F0502020204030204" pitchFamily="34" charset="0"/>
              </a:rPr>
              <a:t>Ultimately, the direct genetic link between microbial physiology and redox chemistry could be used to rationally bioengineer synthetic polymer networks for target applications.</a:t>
            </a:r>
            <a:r>
              <a:rPr lang="en-US" sz="1200" dirty="0">
                <a:effectLst/>
                <a:latin typeface="Arial" panose="020B0604020202020204" pitchFamily="34" charset="0"/>
                <a:ea typeface="Calibri" panose="020F0502020204030204" pitchFamily="34" charset="0"/>
              </a:rPr>
              <a:t> For example, our design’s programmability holds promise for intervention-less and dynamic cross-linking platforms, where engineered microbes are incorporated into tissue architectures, biosensors, soft actuators, or additive manufacturing substrates. Even relatively small changes in local micromechanics are crucial in living systems, and the ability to transcriptionally tune within this window may open new biomimetic opportunities. </a:t>
            </a: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This project was the stretch goal of a 2017 MRSEC Seed Project and demonstrates how the biotic-abiotic interface can be bridged through electron transfer – allowing for dynamic control over material properties via engineered bacteria. </a:t>
            </a:r>
          </a:p>
          <a:p>
            <a:r>
              <a:rPr lang="en-US" sz="1200" b="1" dirty="0">
                <a:solidFill>
                  <a:schemeClr val="tx1"/>
                </a:solidFill>
                <a:latin typeface="+mn-lt"/>
              </a:rPr>
              <a:t>Where the findings are published: </a:t>
            </a:r>
            <a:r>
              <a:rPr lang="en-US" sz="1200" dirty="0">
                <a:latin typeface="Arial" panose="020B0604020202020204" pitchFamily="34" charset="0"/>
                <a:cs typeface="Arial" panose="020B0604020202020204" pitchFamily="34" charset="0"/>
              </a:rPr>
              <a:t>Graham AJ, Dundas CM, </a:t>
            </a:r>
            <a:r>
              <a:rPr lang="en-US" sz="1200" dirty="0" err="1">
                <a:latin typeface="Arial" panose="020B0604020202020204" pitchFamily="34" charset="0"/>
                <a:cs typeface="Arial" panose="020B0604020202020204" pitchFamily="34" charset="0"/>
              </a:rPr>
              <a:t>Partipilo</a:t>
            </a:r>
            <a:r>
              <a:rPr lang="en-US" sz="1200" dirty="0">
                <a:latin typeface="Arial" panose="020B0604020202020204" pitchFamily="34" charset="0"/>
                <a:cs typeface="Arial" panose="020B0604020202020204" pitchFamily="34" charset="0"/>
              </a:rPr>
              <a:t> G, </a:t>
            </a:r>
            <a:r>
              <a:rPr lang="en-US" sz="1200" dirty="0" err="1">
                <a:latin typeface="Arial" panose="020B0604020202020204" pitchFamily="34" charset="0"/>
                <a:cs typeface="Arial" panose="020B0604020202020204" pitchFamily="34" charset="0"/>
              </a:rPr>
              <a:t>Miniel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Mahfoud</a:t>
            </a:r>
            <a:r>
              <a:rPr lang="en-US" sz="1200" dirty="0">
                <a:latin typeface="Arial" panose="020B0604020202020204" pitchFamily="34" charset="0"/>
                <a:cs typeface="Arial" panose="020B0604020202020204" pitchFamily="34" charset="0"/>
              </a:rPr>
              <a:t> IE, Fitzsimons T, Rinehart R, Chiu D, Tyndall AE, </a:t>
            </a:r>
            <a:r>
              <a:rPr lang="en-US" sz="1200" b="1" dirty="0">
                <a:latin typeface="Arial" panose="020B0604020202020204" pitchFamily="34" charset="0"/>
                <a:cs typeface="Arial" panose="020B0604020202020204" pitchFamily="34" charset="0"/>
              </a:rPr>
              <a:t>Rosales AM</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Keitz BK</a:t>
            </a:r>
            <a:r>
              <a:rPr lang="en-US" sz="1200" dirty="0">
                <a:latin typeface="Arial" panose="020B0604020202020204" pitchFamily="34" charset="0"/>
                <a:cs typeface="Arial" panose="020B0604020202020204" pitchFamily="34" charset="0"/>
              </a:rPr>
              <a:t>. Transcriptional Regulation of Synthetic Polymer Networks. </a:t>
            </a:r>
            <a:r>
              <a:rPr lang="en-US" sz="1200" b="1" dirty="0" err="1">
                <a:latin typeface="Arial" panose="020B0604020202020204" pitchFamily="34" charset="0"/>
                <a:cs typeface="Arial" panose="020B0604020202020204" pitchFamily="34" charset="0"/>
              </a:rPr>
              <a:t>bioRxiv</a:t>
            </a:r>
            <a:r>
              <a:rPr lang="en-US" sz="1200" dirty="0">
                <a:latin typeface="Arial" panose="020B0604020202020204" pitchFamily="34" charset="0"/>
                <a:cs typeface="Arial" panose="020B0604020202020204" pitchFamily="34" charset="0"/>
              </a:rPr>
              <a:t>, 2021. Doi: 10.1101/2021.10.17.464678</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Hydrogel Crosslinking Regulated using Genetic Logic</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 Austin MRSEC </a:t>
            </a:r>
          </a:p>
          <a:p>
            <a:r>
              <a:rPr lang="en-US" sz="1400" b="1" dirty="0">
                <a:latin typeface="Arial" panose="020B0604020202020204" pitchFamily="34" charset="0"/>
                <a:cs typeface="Arial" panose="020B0604020202020204" pitchFamily="34" charset="0"/>
              </a:rPr>
              <a:t>DMR-1720595</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361586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B.K. Keitz, A.M. Rosales: UT Austin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522550" y="1183710"/>
            <a:ext cx="489522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effectLst/>
                <a:latin typeface="Arial" panose="020B0604020202020204" pitchFamily="34" charset="0"/>
                <a:ea typeface="Calibri" panose="020F0502020204030204" pitchFamily="34" charset="0"/>
                <a:cs typeface="Times New Roman" panose="02020603050405020304" pitchFamily="18" charset="0"/>
              </a:rPr>
              <a:t>	Living polymer networks, including tissues and biofilms, actively respond to complex combinations of environmental inputs, leading to differentiation, regeneration, and development. Synthetic materials are generally not capable of these complex computational abilities. We used extracellular electron transfer (EET), an anaerobic form of microbial respiration, to address this challenge. In our system, </a:t>
            </a:r>
            <a:r>
              <a:rPr lang="en-US" sz="1400" dirty="0">
                <a:effectLst/>
                <a:latin typeface="Arial" panose="020B0604020202020204" pitchFamily="34" charset="0"/>
                <a:ea typeface="Calibri" panose="020F050202020403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mbedded bacteria sense chemical inputs (IPTG, </a:t>
            </a:r>
            <a:r>
              <a:rPr lang="en-US" sz="1400" dirty="0" err="1">
                <a:latin typeface="Arial" panose="020B0604020202020204" pitchFamily="34" charset="0"/>
                <a:cs typeface="Arial" panose="020B0604020202020204" pitchFamily="34" charset="0"/>
              </a:rPr>
              <a:t>aTc</a:t>
            </a:r>
            <a:r>
              <a:rPr lang="en-US" sz="1400" dirty="0">
                <a:latin typeface="Arial" panose="020B0604020202020204" pitchFamily="34" charset="0"/>
                <a:cs typeface="Arial" panose="020B0604020202020204" pitchFamily="34" charset="0"/>
              </a:rPr>
              <a:t>, OC6), compute an appropriate response according to genetically engineered logic, and activate radical polymerization – resulting in the formation of a hydrogel. This process allows chemically simple hydrogels to form in response to Boolean combinations of chemical inputs. We also demonstrated that these bacteria can activate alternate redox chemistries, such as ‘Click chemistry’, using the same genetic logic. </a:t>
            </a:r>
          </a:p>
          <a:p>
            <a:pPr eaLnBrk="1" hangingPunct="1"/>
            <a:r>
              <a:rPr lang="en-US" sz="1400" dirty="0">
                <a:latin typeface="Arial" panose="020B0604020202020204" pitchFamily="34" charset="0"/>
                <a:cs typeface="Arial" panose="020B0604020202020204" pitchFamily="34" charset="0"/>
              </a:rPr>
              <a:t>	Our work is significant because it establishes a foundation for applying the </a:t>
            </a:r>
            <a:r>
              <a:rPr lang="en-US" sz="1400" dirty="0">
                <a:effectLst/>
                <a:latin typeface="Arial" panose="020B0604020202020204" pitchFamily="34" charset="0"/>
                <a:ea typeface="Calibri" panose="020F0502020204030204" pitchFamily="34" charset="0"/>
              </a:rPr>
              <a:t>transcriptional regulatory motifs found in patterning, embryogenesis, and tissue formation toward the control of a wide range of synthetic polymer networks.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en-US" sz="1400" dirty="0">
                <a:latin typeface="Arial" panose="020B0604020202020204" pitchFamily="34" charset="0"/>
                <a:cs typeface="Arial" panose="020B0604020202020204" pitchFamily="34" charset="0"/>
              </a:rPr>
              <a:t>	Graham, </a:t>
            </a:r>
            <a:r>
              <a:rPr lang="en-US" sz="1400" dirty="0" err="1">
                <a:latin typeface="Arial" panose="020B0604020202020204" pitchFamily="34" charset="0"/>
                <a:cs typeface="Arial" panose="020B0604020202020204" pitchFamily="34" charset="0"/>
              </a:rPr>
              <a:t>Partipilo</a:t>
            </a:r>
            <a:r>
              <a:rPr lang="en-US" sz="1400" dirty="0">
                <a:latin typeface="Arial" panose="020B0604020202020204" pitchFamily="34" charset="0"/>
                <a:cs typeface="Arial" panose="020B0604020202020204" pitchFamily="34" charset="0"/>
              </a:rPr>
              <a:t>, et al </a:t>
            </a:r>
            <a:r>
              <a:rPr lang="en-US" sz="1400" b="1" dirty="0" err="1">
                <a:latin typeface="Arial" panose="020B0604020202020204" pitchFamily="34" charset="0"/>
                <a:cs typeface="Arial" panose="020B0604020202020204" pitchFamily="34" charset="0"/>
              </a:rPr>
              <a:t>bioRxiv</a:t>
            </a:r>
            <a:r>
              <a:rPr lang="en-US" sz="1400" dirty="0">
                <a:latin typeface="Arial" panose="020B0604020202020204" pitchFamily="34" charset="0"/>
                <a:cs typeface="Arial" panose="020B0604020202020204" pitchFamily="34" charset="0"/>
              </a:rPr>
              <a:t>, 2021. Doi: 10.1101/2021.10.17.464678</a:t>
            </a:r>
          </a:p>
          <a:p>
            <a:pPr eaLnBrk="1" hangingPunct="1"/>
            <a:endParaRPr lang="en-US" sz="1400" dirty="0"/>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 name="Picture 1" descr="Diagram&#10;&#10;Genetic logic controls hydrogel mechanical properties through biological electron transfer">
            <a:extLst>
              <a:ext uri="{FF2B5EF4-FFF2-40B4-BE49-F238E27FC236}">
                <a16:creationId xmlns:a16="http://schemas.microsoft.com/office/drawing/2014/main" id="{6302445D-6250-4E37-5EA3-952428D0E60A}"/>
              </a:ext>
            </a:extLst>
          </p:cNvPr>
          <p:cNvPicPr>
            <a:picLocks noChangeAspect="1"/>
          </p:cNvPicPr>
          <p:nvPr/>
        </p:nvPicPr>
        <p:blipFill>
          <a:blip r:embed="rId4"/>
          <a:stretch>
            <a:fillRect/>
          </a:stretch>
        </p:blipFill>
        <p:spPr>
          <a:xfrm>
            <a:off x="6719194" y="1685084"/>
            <a:ext cx="4287906" cy="2215220"/>
          </a:xfrm>
          <a:prstGeom prst="rect">
            <a:avLst/>
          </a:prstGeom>
        </p:spPr>
      </p:pic>
      <p:grpSp>
        <p:nvGrpSpPr>
          <p:cNvPr id="17" name="Group 16" descr="Plots of storage modulus as a function of genetic logic inputs demonstrating logic gate functionality (OR, NOR, AND, NAND).&#10;">
            <a:extLst>
              <a:ext uri="{FF2B5EF4-FFF2-40B4-BE49-F238E27FC236}">
                <a16:creationId xmlns:a16="http://schemas.microsoft.com/office/drawing/2014/main" id="{2AB73071-F7CC-4042-96A5-38A70EB0ADF0}"/>
              </a:ext>
            </a:extLst>
          </p:cNvPr>
          <p:cNvGrpSpPr/>
          <p:nvPr/>
        </p:nvGrpSpPr>
        <p:grpSpPr>
          <a:xfrm>
            <a:off x="6445662" y="4028344"/>
            <a:ext cx="4779987" cy="1790562"/>
            <a:chOff x="6445662" y="4028344"/>
            <a:chExt cx="4779987" cy="1790562"/>
          </a:xfrm>
        </p:grpSpPr>
        <p:pic>
          <p:nvPicPr>
            <p:cNvPr id="3" name="Picture 2">
              <a:extLst>
                <a:ext uri="{FF2B5EF4-FFF2-40B4-BE49-F238E27FC236}">
                  <a16:creationId xmlns:a16="http://schemas.microsoft.com/office/drawing/2014/main" id="{A6876639-36C7-0285-BD55-E6605134C101}"/>
                </a:ext>
              </a:extLst>
            </p:cNvPr>
            <p:cNvPicPr>
              <a:picLocks noChangeAspect="1"/>
            </p:cNvPicPr>
            <p:nvPr/>
          </p:nvPicPr>
          <p:blipFill rotWithShape="1">
            <a:blip r:embed="rId5"/>
            <a:srcRect l="1" t="-5905" r="-3967" b="-4198"/>
            <a:stretch/>
          </p:blipFill>
          <p:spPr>
            <a:xfrm>
              <a:off x="6445662" y="4219131"/>
              <a:ext cx="1161676" cy="1599775"/>
            </a:xfrm>
            <a:prstGeom prst="rect">
              <a:avLst/>
            </a:prstGeom>
          </p:spPr>
        </p:pic>
        <p:pic>
          <p:nvPicPr>
            <p:cNvPr id="4" name="Picture 3">
              <a:extLst>
                <a:ext uri="{FF2B5EF4-FFF2-40B4-BE49-F238E27FC236}">
                  <a16:creationId xmlns:a16="http://schemas.microsoft.com/office/drawing/2014/main" id="{37101126-2E71-5F43-70DD-A7973DA21DD4}"/>
                </a:ext>
              </a:extLst>
            </p:cNvPr>
            <p:cNvPicPr>
              <a:picLocks noChangeAspect="1"/>
            </p:cNvPicPr>
            <p:nvPr/>
          </p:nvPicPr>
          <p:blipFill>
            <a:blip r:embed="rId6"/>
            <a:srcRect t="708" b="708"/>
            <a:stretch/>
          </p:blipFill>
          <p:spPr>
            <a:xfrm>
              <a:off x="7645493" y="4305031"/>
              <a:ext cx="1131363" cy="1471918"/>
            </a:xfrm>
            <a:prstGeom prst="rect">
              <a:avLst/>
            </a:prstGeom>
          </p:spPr>
        </p:pic>
        <p:pic>
          <p:nvPicPr>
            <p:cNvPr id="5" name="Picture 4">
              <a:extLst>
                <a:ext uri="{FF2B5EF4-FFF2-40B4-BE49-F238E27FC236}">
                  <a16:creationId xmlns:a16="http://schemas.microsoft.com/office/drawing/2014/main" id="{23EB2FB7-0940-2448-3102-B9809AAACF32}"/>
                </a:ext>
              </a:extLst>
            </p:cNvPr>
            <p:cNvPicPr>
              <a:picLocks noChangeAspect="1"/>
            </p:cNvPicPr>
            <p:nvPr/>
          </p:nvPicPr>
          <p:blipFill>
            <a:blip r:embed="rId7"/>
            <a:srcRect t="116" b="116"/>
            <a:stretch/>
          </p:blipFill>
          <p:spPr>
            <a:xfrm>
              <a:off x="10064100" y="4285395"/>
              <a:ext cx="1161549" cy="1511190"/>
            </a:xfrm>
            <a:prstGeom prst="rect">
              <a:avLst/>
            </a:prstGeom>
          </p:spPr>
        </p:pic>
        <p:pic>
          <p:nvPicPr>
            <p:cNvPr id="7" name="Picture 6">
              <a:extLst>
                <a:ext uri="{FF2B5EF4-FFF2-40B4-BE49-F238E27FC236}">
                  <a16:creationId xmlns:a16="http://schemas.microsoft.com/office/drawing/2014/main" id="{E2873A6E-7274-92DB-78F7-202E1FAAD2E1}"/>
                </a:ext>
              </a:extLst>
            </p:cNvPr>
            <p:cNvPicPr>
              <a:picLocks noChangeAspect="1"/>
            </p:cNvPicPr>
            <p:nvPr/>
          </p:nvPicPr>
          <p:blipFill>
            <a:blip r:embed="rId8"/>
            <a:srcRect l="81" r="81"/>
            <a:stretch/>
          </p:blipFill>
          <p:spPr>
            <a:xfrm>
              <a:off x="8887579" y="4285395"/>
              <a:ext cx="1161549" cy="1511190"/>
            </a:xfrm>
            <a:prstGeom prst="rect">
              <a:avLst/>
            </a:prstGeom>
          </p:spPr>
        </p:pic>
        <p:sp>
          <p:nvSpPr>
            <p:cNvPr id="8" name="TextBox 7">
              <a:extLst>
                <a:ext uri="{FF2B5EF4-FFF2-40B4-BE49-F238E27FC236}">
                  <a16:creationId xmlns:a16="http://schemas.microsoft.com/office/drawing/2014/main" id="{96F783AB-E36D-9B26-0690-815F2E1FAFFB}"/>
                </a:ext>
              </a:extLst>
            </p:cNvPr>
            <p:cNvSpPr txBox="1"/>
            <p:nvPr/>
          </p:nvSpPr>
          <p:spPr>
            <a:xfrm>
              <a:off x="6855070" y="4058924"/>
              <a:ext cx="450910" cy="313677"/>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OR</a:t>
              </a:r>
            </a:p>
          </p:txBody>
        </p:sp>
        <p:sp>
          <p:nvSpPr>
            <p:cNvPr id="14" name="TextBox 13">
              <a:extLst>
                <a:ext uri="{FF2B5EF4-FFF2-40B4-BE49-F238E27FC236}">
                  <a16:creationId xmlns:a16="http://schemas.microsoft.com/office/drawing/2014/main" id="{445969C4-0028-3368-A93D-95E8E321EDAB}"/>
                </a:ext>
              </a:extLst>
            </p:cNvPr>
            <p:cNvSpPr txBox="1"/>
            <p:nvPr/>
          </p:nvSpPr>
          <p:spPr>
            <a:xfrm>
              <a:off x="8014902" y="4072561"/>
              <a:ext cx="592500" cy="313677"/>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NOR</a:t>
              </a:r>
            </a:p>
          </p:txBody>
        </p:sp>
        <p:sp>
          <p:nvSpPr>
            <p:cNvPr id="15" name="TextBox 14">
              <a:extLst>
                <a:ext uri="{FF2B5EF4-FFF2-40B4-BE49-F238E27FC236}">
                  <a16:creationId xmlns:a16="http://schemas.microsoft.com/office/drawing/2014/main" id="{0A3385FA-0B15-88CE-C351-997EACE13444}"/>
                </a:ext>
              </a:extLst>
            </p:cNvPr>
            <p:cNvSpPr txBox="1"/>
            <p:nvPr/>
          </p:nvSpPr>
          <p:spPr>
            <a:xfrm>
              <a:off x="9294473" y="4028344"/>
              <a:ext cx="581608" cy="313677"/>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AND</a:t>
              </a:r>
            </a:p>
          </p:txBody>
        </p:sp>
        <p:sp>
          <p:nvSpPr>
            <p:cNvPr id="16" name="TextBox 15">
              <a:extLst>
                <a:ext uri="{FF2B5EF4-FFF2-40B4-BE49-F238E27FC236}">
                  <a16:creationId xmlns:a16="http://schemas.microsoft.com/office/drawing/2014/main" id="{C5F43D4C-8C3B-CC13-AD0A-276C9AE8D332}"/>
                </a:ext>
              </a:extLst>
            </p:cNvPr>
            <p:cNvSpPr txBox="1"/>
            <p:nvPr/>
          </p:nvSpPr>
          <p:spPr>
            <a:xfrm>
              <a:off x="10396193" y="4031099"/>
              <a:ext cx="723198" cy="313677"/>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NAND</a:t>
              </a:r>
            </a:p>
          </p:txBody>
        </p:sp>
      </p:gr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3028</TotalTime>
  <Words>691</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279</cp:revision>
  <cp:lastPrinted>2018-03-20T12:31:18Z</cp:lastPrinted>
  <dcterms:created xsi:type="dcterms:W3CDTF">2017-10-05T17:34:54Z</dcterms:created>
  <dcterms:modified xsi:type="dcterms:W3CDTF">2023-05-01T02:36:46Z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