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51578" autoAdjust="0"/>
  </p:normalViewPr>
  <p:slideViewPr>
    <p:cSldViewPr snapToGrid="0" snapToObjects="1">
      <p:cViewPr varScale="1">
        <p:scale>
          <a:sx n="69" d="100"/>
          <a:sy n="69" d="100"/>
        </p:scale>
        <p:origin x="2688" y="7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5/3/2024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050" b="1" dirty="0">
                <a:solidFill>
                  <a:schemeClr val="tx1"/>
                </a:solidFill>
                <a:latin typeface="+mn-lt"/>
              </a:rPr>
              <a:t>What Has Been Achieved: </a:t>
            </a:r>
            <a:r>
              <a:rPr lang="en-US" sz="1050" b="0" dirty="0">
                <a:solidFill>
                  <a:schemeClr val="tx1"/>
                </a:solidFill>
                <a:latin typeface="+mn-lt"/>
              </a:rPr>
              <a:t>The researchers used </a:t>
            </a:r>
            <a:r>
              <a:rPr lang="en-US" sz="1200" b="0" i="0" dirty="0">
                <a:solidFill>
                  <a:srgbClr val="0D0D0D"/>
                </a:solidFill>
                <a:effectLst/>
                <a:latin typeface="Söhne"/>
              </a:rPr>
              <a:t>polarization-dependent terahertz </a:t>
            </a:r>
            <a:r>
              <a:rPr lang="en-US" sz="1200" b="0" i="0" dirty="0" err="1">
                <a:solidFill>
                  <a:srgbClr val="0D0D0D"/>
                </a:solidFill>
                <a:effectLst/>
                <a:latin typeface="Söhne"/>
              </a:rPr>
              <a:t>magnetospectroscopy</a:t>
            </a:r>
            <a:r>
              <a:rPr lang="en-US" sz="1200" b="0" i="0" dirty="0">
                <a:solidFill>
                  <a:srgbClr val="0D0D0D"/>
                </a:solidFill>
                <a:effectLst/>
                <a:latin typeface="Söhne"/>
              </a:rPr>
              <a:t> to observe Zeeman </a:t>
            </a:r>
            <a:r>
              <a:rPr lang="en-US" sz="1200" b="0" i="0" dirty="0" err="1">
                <a:solidFill>
                  <a:srgbClr val="0D0D0D"/>
                </a:solidFill>
                <a:effectLst/>
                <a:latin typeface="Söhne"/>
              </a:rPr>
              <a:t>splittings</a:t>
            </a:r>
            <a:r>
              <a:rPr lang="en-US" sz="1200" b="0" i="0" dirty="0">
                <a:solidFill>
                  <a:srgbClr val="0D0D0D"/>
                </a:solidFill>
                <a:effectLst/>
                <a:latin typeface="Söhne"/>
              </a:rPr>
              <a:t> and diamagnetic shifts in</a:t>
            </a:r>
            <a:r>
              <a:rPr lang="en-US" sz="1600" b="0" i="0" dirty="0">
                <a:solidFill>
                  <a:srgbClr val="0D0D0D"/>
                </a:solidFill>
                <a:effectLst/>
                <a:latin typeface="Söhne"/>
              </a:rPr>
              <a:t> a series of Pb1-xSnxTe films, which transition from a topologically trivial insulator to a topological crystalline insulator (TCI) phase as the Sn concentration increases beyond 0.32. This study </a:t>
            </a:r>
            <a:r>
              <a:rPr lang="en-US" sz="1200" b="0" i="0" dirty="0">
                <a:solidFill>
                  <a:srgbClr val="0D0D0D"/>
                </a:solidFill>
                <a:effectLst/>
                <a:latin typeface="Söhne"/>
              </a:rPr>
              <a:t>demonstrates a substantial phonon magnetic moment</a:t>
            </a:r>
            <a:r>
              <a:rPr lang="en-US" sz="1050" b="1" dirty="0">
                <a:solidFill>
                  <a:schemeClr val="tx1"/>
                </a:solidFill>
                <a:latin typeface="+mn-lt"/>
              </a:rPr>
              <a:t> </a:t>
            </a:r>
            <a:r>
              <a:rPr lang="en-US" sz="1200" b="0" i="0" dirty="0">
                <a:solidFill>
                  <a:srgbClr val="0D0D0D"/>
                </a:solidFill>
                <a:effectLst/>
                <a:latin typeface="Söhne"/>
              </a:rPr>
              <a:t>films in the TCI phase exhibited phonon magnetic moment values significantly larger—by two orders of magnitude—than those in the topologically trivial sample</a:t>
            </a:r>
          </a:p>
          <a:p>
            <a:pPr defTabSz="914400">
              <a:defRPr sz="1400">
                <a:latin typeface="Helvetica Neue"/>
                <a:ea typeface="Helvetica Neue"/>
                <a:cs typeface="Helvetica Neue"/>
                <a:sym typeface="Helvetica Neue"/>
              </a:defRPr>
            </a:pPr>
            <a:endParaRPr lang="en-US" sz="1200"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050" b="1" dirty="0">
                <a:solidFill>
                  <a:schemeClr val="tx1"/>
                </a:solidFill>
                <a:latin typeface="+mn-lt"/>
              </a:rPr>
              <a:t>Importance of the Achievement: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particular interest is the fact that, unlike regular phonons, chiral phonons carry angular momentum and therefore directly couple to magnetic fields. Furthermore, chiral phonons can themselves be used to produce large effective magnetic fields. From the fundamental perspective, theoretical reports have suggested that large phonon magnetic moments can arise from mechanisms that must involve electronic contributions. In this context, their experimental study reveals for the first time the strong influence of electronic band topology on chiral phonons, which was probed by measuring the phonon magnetic moment across a topological phase transition in intense fields up to 30 T. The implications of their results, together with the ability to drive chiral phonons with magnetic fields and circularly polarized laser pulses, offer control over electronic topology. Our work opens up new avenues for topology-based devices and applications through magnetic field-based phonon control of electronic states.</a:t>
            </a:r>
            <a:endParaRPr lang="en-US" sz="1050" b="1" dirty="0">
              <a:solidFill>
                <a:schemeClr val="tx1"/>
              </a:solidFill>
              <a:latin typeface="+mn-lt"/>
            </a:endParaRPr>
          </a:p>
          <a:p>
            <a:pPr defTabSz="914400">
              <a:defRPr sz="1400">
                <a:latin typeface="Helvetica Neue"/>
                <a:ea typeface="Helvetica Neue"/>
                <a:cs typeface="Helvetica Neue"/>
                <a:sym typeface="Helvetica Neue"/>
              </a:defRPr>
            </a:pPr>
            <a:endParaRPr lang="en-US" sz="1050" b="1" dirty="0">
              <a:solidFill>
                <a:schemeClr val="tx1"/>
              </a:solidFill>
              <a:latin typeface="+mn-lt"/>
            </a:endParaRPr>
          </a:p>
          <a:p>
            <a:pPr defTabSz="914400">
              <a:defRPr sz="1400">
                <a:latin typeface="Helvetica Neue"/>
                <a:ea typeface="Helvetica Neue"/>
                <a:cs typeface="Helvetica Neue"/>
                <a:sym typeface="Helvetica Neue"/>
              </a:defRPr>
            </a:pPr>
            <a:r>
              <a:rPr lang="en-US" sz="1050" b="1" dirty="0">
                <a:solidFill>
                  <a:schemeClr val="tx1"/>
                </a:solidFill>
                <a:latin typeface="+mn-lt"/>
              </a:rPr>
              <a:t>How is the achievement related to the IRG, and how does it help it achieve its goals? ? </a:t>
            </a:r>
            <a:r>
              <a:rPr lang="en-US" sz="1050" dirty="0">
                <a:solidFill>
                  <a:schemeClr val="tx1"/>
                </a:solidFill>
                <a:latin typeface="+mn-lt"/>
              </a:rPr>
              <a:t>The IRG focus on understanding collective excitations and excited states and their relationship to topology. This work is a great example of how electron topology endows new properties to collective excitations, phonons, in this case via </a:t>
            </a:r>
            <a:r>
              <a:rPr lang="en-US" sz="1050">
                <a:solidFill>
                  <a:schemeClr val="tx1"/>
                </a:solidFill>
                <a:latin typeface="+mn-lt"/>
              </a:rPr>
              <a:t>collaborative work.</a:t>
            </a:r>
          </a:p>
          <a:p>
            <a:pPr defTabSz="914400">
              <a:defRPr sz="1400">
                <a:latin typeface="Helvetica Neue"/>
                <a:ea typeface="Helvetica Neue"/>
                <a:cs typeface="Helvetica Neue"/>
                <a:sym typeface="Helvetica Neue"/>
              </a:defRPr>
            </a:pPr>
            <a:endParaRPr lang="en-US" sz="1050">
              <a:solidFill>
                <a:schemeClr val="tx1"/>
              </a:solidFill>
              <a:latin typeface="+mn-lt"/>
            </a:endParaRPr>
          </a:p>
          <a:p>
            <a:pPr defTabSz="914400">
              <a:defRPr sz="1400">
                <a:latin typeface="Helvetica Neue"/>
                <a:ea typeface="Helvetica Neue"/>
                <a:cs typeface="Helvetica Neue"/>
                <a:sym typeface="Helvetica Neue"/>
              </a:defRPr>
            </a:pPr>
            <a:r>
              <a:rPr lang="en-US" sz="1050" b="1" dirty="0">
                <a:solidFill>
                  <a:schemeClr val="tx1"/>
                </a:solidFill>
                <a:latin typeface="+mn-lt"/>
              </a:rPr>
              <a:t>Where the findings are published: </a:t>
            </a:r>
            <a:r>
              <a:rPr lang="fr-FR" sz="1050" b="0" i="0" dirty="0" err="1">
                <a:solidFill>
                  <a:srgbClr val="222222"/>
                </a:solidFill>
                <a:effectLst/>
                <a:latin typeface="Optima" pitchFamily="2" charset="0"/>
              </a:rPr>
              <a:t>Sci</a:t>
            </a:r>
            <a:r>
              <a:rPr lang="fr-FR" sz="1050" b="0" i="0" dirty="0">
                <a:solidFill>
                  <a:srgbClr val="222222"/>
                </a:solidFill>
                <a:effectLst/>
                <a:latin typeface="Optima" pitchFamily="2" charset="0"/>
              </a:rPr>
              <a:t>. Adv. </a:t>
            </a:r>
            <a:r>
              <a:rPr lang="fr-FR" sz="1050" b="1" i="0" dirty="0">
                <a:solidFill>
                  <a:srgbClr val="222222"/>
                </a:solidFill>
                <a:effectLst/>
                <a:latin typeface="Optima" pitchFamily="2" charset="0"/>
              </a:rPr>
              <a:t>9</a:t>
            </a:r>
            <a:r>
              <a:rPr lang="fr-FR" sz="1050" b="0" i="0" dirty="0">
                <a:solidFill>
                  <a:srgbClr val="222222"/>
                </a:solidFill>
                <a:effectLst/>
                <a:latin typeface="Optima" pitchFamily="2" charset="0"/>
              </a:rPr>
              <a:t>, eadj4074 (2023)</a:t>
            </a:r>
            <a:endParaRPr lang="en-US" sz="1050" dirty="0">
              <a:latin typeface="Optima" pitchFamily="2" charset="0"/>
            </a:endParaRPr>
          </a:p>
          <a:p>
            <a:endParaRPr lang="en-US" sz="1050"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Interplay between phonon chirality and electronic topology</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UT-Austin MRSEC </a:t>
            </a:r>
          </a:p>
          <a:p>
            <a:r>
              <a:rPr lang="en-US" sz="1400" b="1" dirty="0">
                <a:latin typeface="Arial" panose="020B0604020202020204" pitchFamily="34" charset="0"/>
                <a:cs typeface="Arial" panose="020B0604020202020204" pitchFamily="34" charset="0"/>
              </a:rPr>
              <a:t>DMR-1720595</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394814" y="868893"/>
            <a:ext cx="292259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 Kono and G. Fiete groups</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59383" y="1025208"/>
            <a:ext cx="446743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p>
          <a:p>
            <a:pPr marL="285750" indent="-285750" eaLnBrk="1" hangingPunct="1">
              <a:buClr>
                <a:srgbClr val="C00000"/>
              </a:buClr>
              <a:buFont typeface="Arial" panose="020B0604020202020204" pitchFamily="34" charset="0"/>
              <a:buChar char="•"/>
            </a:pPr>
            <a:r>
              <a:rPr lang="en-US" sz="1400" dirty="0"/>
              <a:t>Phonons are important collective excitations in materials. Typically, they do not respond to magnetic field and do not carry a magnetic moment (chirality).</a:t>
            </a:r>
          </a:p>
          <a:p>
            <a:pPr marL="285750" indent="-285750" eaLnBrk="1" hangingPunct="1">
              <a:buClr>
                <a:srgbClr val="C00000"/>
              </a:buClr>
              <a:buFont typeface="Arial" panose="020B0604020202020204" pitchFamily="34" charset="0"/>
              <a:buChar char="•"/>
            </a:pPr>
            <a:endParaRPr lang="en-US" sz="1400" dirty="0"/>
          </a:p>
          <a:p>
            <a:pPr marL="285750" indent="-285750" eaLnBrk="1" hangingPunct="1">
              <a:buClr>
                <a:srgbClr val="C00000"/>
              </a:buClr>
              <a:buFont typeface="Arial" panose="020B0604020202020204" pitchFamily="34" charset="0"/>
              <a:buChar char="•"/>
            </a:pPr>
            <a:r>
              <a:rPr lang="en-US" sz="1400" dirty="0"/>
              <a:t>Phonon chirality can be induced via two mechanisms (</a:t>
            </a:r>
            <a:r>
              <a:rPr lang="en-US" sz="1400" dirty="0" err="1"/>
              <a:t>i</a:t>
            </a:r>
            <a:r>
              <a:rPr lang="en-US" sz="1400" dirty="0"/>
              <a:t>) adiabatic evolution with electronic states that break time-reversal symmetry (e.g. magnetism) and (ii) phonon induced mixing of different electronic energy levels.</a:t>
            </a:r>
          </a:p>
          <a:p>
            <a:pPr marL="285750" indent="-285750" eaLnBrk="1" hangingPunct="1">
              <a:buClr>
                <a:srgbClr val="C00000"/>
              </a:buClr>
              <a:buFont typeface="Arial" panose="020B0604020202020204" pitchFamily="34" charset="0"/>
              <a:buChar char="•"/>
            </a:pPr>
            <a:endParaRPr lang="en-US" sz="1400" dirty="0"/>
          </a:p>
          <a:p>
            <a:pPr marL="285750" indent="-285750" eaLnBrk="1" hangingPunct="1">
              <a:buClr>
                <a:srgbClr val="C00000"/>
              </a:buClr>
              <a:buFont typeface="Arial" panose="020B0604020202020204" pitchFamily="34" charset="0"/>
              <a:buChar char="•"/>
            </a:pPr>
            <a:r>
              <a:rPr lang="en-US" sz="1400" dirty="0"/>
              <a:t>Chiral phonons observed in topological crystalline insulator </a:t>
            </a:r>
            <a:r>
              <a:rPr lang="en-US" sz="1400" b="0" i="0" dirty="0">
                <a:solidFill>
                  <a:srgbClr val="0D0D0D"/>
                </a:solidFill>
                <a:effectLst/>
                <a:latin typeface="Arial" panose="020B0604020202020204" pitchFamily="34" charset="0"/>
                <a:cs typeface="Arial" panose="020B0604020202020204" pitchFamily="34" charset="0"/>
              </a:rPr>
              <a:t>Pb1-xSnxTe using THz magneto-spectroscopy</a:t>
            </a:r>
            <a:br>
              <a:rPr lang="en-US" sz="1400" b="0" i="0" dirty="0">
                <a:solidFill>
                  <a:srgbClr val="0D0D0D"/>
                </a:solidFill>
                <a:effectLst/>
                <a:latin typeface="Arial" panose="020B0604020202020204" pitchFamily="34" charset="0"/>
                <a:cs typeface="Arial" panose="020B0604020202020204" pitchFamily="34" charset="0"/>
              </a:rPr>
            </a:br>
            <a:endParaRPr lang="en-US" sz="1400" b="0" i="0" dirty="0">
              <a:solidFill>
                <a:srgbClr val="0D0D0D"/>
              </a:solidFill>
              <a:effectLst/>
              <a:latin typeface="Arial" panose="020B0604020202020204" pitchFamily="34" charset="0"/>
              <a:cs typeface="Arial" panose="020B0604020202020204" pitchFamily="34" charset="0"/>
            </a:endParaRPr>
          </a:p>
          <a:p>
            <a:pPr marL="285750" indent="-285750" eaLnBrk="1" hangingPunct="1">
              <a:buClr>
                <a:srgbClr val="C00000"/>
              </a:buClr>
              <a:buFont typeface="Arial" panose="020B0604020202020204" pitchFamily="34" charset="0"/>
              <a:buChar char="•"/>
            </a:pPr>
            <a:r>
              <a:rPr lang="en-US" sz="1400" dirty="0">
                <a:solidFill>
                  <a:srgbClr val="0D0D0D"/>
                </a:solidFill>
                <a:latin typeface="Arial" panose="020B0604020202020204" pitchFamily="34" charset="0"/>
                <a:cs typeface="Arial" panose="020B0604020202020204" pitchFamily="34" charset="0"/>
              </a:rPr>
              <a:t>Phonon magnetic moment changed sign across topological phase transition and was two orders of magnitude higher in the topological phase</a:t>
            </a:r>
          </a:p>
          <a:p>
            <a:pPr marL="285750" indent="-285750" eaLnBrk="1" hangingPunct="1">
              <a:buClr>
                <a:srgbClr val="C00000"/>
              </a:buClr>
              <a:buFont typeface="Arial" panose="020B0604020202020204" pitchFamily="34" charset="0"/>
              <a:buChar char="•"/>
            </a:pPr>
            <a:endParaRPr lang="en-US" sz="1400" b="0" i="0" dirty="0">
              <a:solidFill>
                <a:srgbClr val="0D0D0D"/>
              </a:solidFill>
              <a:effectLst/>
              <a:latin typeface="Arial" panose="020B0604020202020204" pitchFamily="34" charset="0"/>
              <a:cs typeface="Arial" panose="020B0604020202020204" pitchFamily="34" charset="0"/>
            </a:endParaRPr>
          </a:p>
          <a:p>
            <a:pPr marL="285750" indent="-285750" eaLnBrk="1" hangingPunct="1">
              <a:buClr>
                <a:srgbClr val="C00000"/>
              </a:buClr>
              <a:buFont typeface="Arial" panose="020B0604020202020204" pitchFamily="34" charset="0"/>
              <a:buChar char="•"/>
            </a:pPr>
            <a:r>
              <a:rPr lang="en-US" sz="1400" b="0" i="0" dirty="0">
                <a:solidFill>
                  <a:srgbClr val="0D0D0D"/>
                </a:solidFill>
                <a:effectLst/>
                <a:latin typeface="Arial" panose="020B0604020202020204" pitchFamily="34" charset="0"/>
                <a:cs typeface="Arial" panose="020B0604020202020204" pitchFamily="34" charset="0"/>
              </a:rPr>
              <a:t>Connection between chiral phonons and electronic topology opens new ways to control matter</a:t>
            </a:r>
          </a:p>
          <a:p>
            <a:pPr marL="285750" indent="-285750" eaLnBrk="1" hangingPunct="1">
              <a:buClr>
                <a:srgbClr val="C00000"/>
              </a:buClr>
              <a:buFont typeface="Arial" panose="020B0604020202020204" pitchFamily="34" charset="0"/>
              <a:buChar char="•"/>
            </a:pPr>
            <a:endParaRPr lang="en-US" sz="1400" dirty="0">
              <a:solidFill>
                <a:srgbClr val="0D0D0D"/>
              </a:solidFill>
              <a:latin typeface="Arial" panose="020B0604020202020204" pitchFamily="34" charset="0"/>
              <a:cs typeface="Arial" panose="020B0604020202020204" pitchFamily="34" charset="0"/>
            </a:endParaRPr>
          </a:p>
          <a:p>
            <a:pPr eaLnBrk="1" hangingPunct="1"/>
            <a:endParaRPr lang="en-US" sz="1400" dirty="0"/>
          </a:p>
          <a:p>
            <a:pPr eaLnBrk="1" hangingPunct="1"/>
            <a:endParaRPr lang="en-US" sz="1400" dirty="0"/>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12" name="Group 11" descr="Plots of phonon frequency and related properties as functions of composition of Pb1-xSnxTe&#10;">
            <a:extLst>
              <a:ext uri="{FF2B5EF4-FFF2-40B4-BE49-F238E27FC236}">
                <a16:creationId xmlns:a16="http://schemas.microsoft.com/office/drawing/2014/main" id="{C93CC583-EE3C-E05A-26EB-671771F4739B}"/>
              </a:ext>
            </a:extLst>
          </p:cNvPr>
          <p:cNvGrpSpPr>
            <a:grpSpLocks noChangeAspect="1"/>
          </p:cNvGrpSpPr>
          <p:nvPr/>
        </p:nvGrpSpPr>
        <p:grpSpPr>
          <a:xfrm>
            <a:off x="8642525" y="1636741"/>
            <a:ext cx="3446817" cy="4389120"/>
            <a:chOff x="6452253" y="1377110"/>
            <a:chExt cx="3997843" cy="5090788"/>
          </a:xfrm>
        </p:grpSpPr>
        <p:pic>
          <p:nvPicPr>
            <p:cNvPr id="14" name="Picture 4">
              <a:extLst>
                <a:ext uri="{FF2B5EF4-FFF2-40B4-BE49-F238E27FC236}">
                  <a16:creationId xmlns:a16="http://schemas.microsoft.com/office/drawing/2014/main" id="{2D1204DD-4611-9A4C-2980-E0921399C1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169"/>
            <a:stretch/>
          </p:blipFill>
          <p:spPr bwMode="auto">
            <a:xfrm>
              <a:off x="6452253" y="1377110"/>
              <a:ext cx="3997843" cy="5090788"/>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F6034030-E914-05C5-7168-BEF020DC885B}"/>
                </a:ext>
              </a:extLst>
            </p:cNvPr>
            <p:cNvSpPr/>
            <p:nvPr/>
          </p:nvSpPr>
          <p:spPr>
            <a:xfrm>
              <a:off x="7226136" y="1696086"/>
              <a:ext cx="193040" cy="2641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0089B9-C95E-2055-66B6-64964330DBD2}"/>
                </a:ext>
              </a:extLst>
            </p:cNvPr>
            <p:cNvSpPr/>
            <p:nvPr/>
          </p:nvSpPr>
          <p:spPr>
            <a:xfrm>
              <a:off x="7226136" y="3230453"/>
              <a:ext cx="193040" cy="3582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CAF238-D780-E651-893A-B5CFFED13B05}"/>
                </a:ext>
              </a:extLst>
            </p:cNvPr>
            <p:cNvSpPr/>
            <p:nvPr/>
          </p:nvSpPr>
          <p:spPr>
            <a:xfrm>
              <a:off x="7248832" y="4722389"/>
              <a:ext cx="193040" cy="264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Plots of phonon frequency shifts as functions of applied magnetic field.&#10;">
            <a:extLst>
              <a:ext uri="{FF2B5EF4-FFF2-40B4-BE49-F238E27FC236}">
                <a16:creationId xmlns:a16="http://schemas.microsoft.com/office/drawing/2014/main" id="{6BADEB28-B3FF-6E04-8450-3BEC4836ED93}"/>
              </a:ext>
            </a:extLst>
          </p:cNvPr>
          <p:cNvGrpSpPr>
            <a:grpSpLocks noChangeAspect="1"/>
          </p:cNvGrpSpPr>
          <p:nvPr/>
        </p:nvGrpSpPr>
        <p:grpSpPr>
          <a:xfrm>
            <a:off x="4740373" y="1632953"/>
            <a:ext cx="3698800" cy="4389120"/>
            <a:chOff x="1310342" y="1325563"/>
            <a:chExt cx="4238207" cy="5029200"/>
          </a:xfrm>
        </p:grpSpPr>
        <p:pic>
          <p:nvPicPr>
            <p:cNvPr id="20" name="Picture 19">
              <a:extLst>
                <a:ext uri="{FF2B5EF4-FFF2-40B4-BE49-F238E27FC236}">
                  <a16:creationId xmlns:a16="http://schemas.microsoft.com/office/drawing/2014/main" id="{7955DF4B-8C37-1FB8-6FD0-95B68383B96B}"/>
                </a:ext>
              </a:extLst>
            </p:cNvPr>
            <p:cNvPicPr>
              <a:picLocks noChangeAspect="1"/>
            </p:cNvPicPr>
            <p:nvPr/>
          </p:nvPicPr>
          <p:blipFill>
            <a:blip r:embed="rId5"/>
            <a:stretch>
              <a:fillRect/>
            </a:stretch>
          </p:blipFill>
          <p:spPr>
            <a:xfrm>
              <a:off x="1310342" y="1325563"/>
              <a:ext cx="4238207" cy="5029200"/>
            </a:xfrm>
            <a:prstGeom prst="rect">
              <a:avLst/>
            </a:prstGeom>
          </p:spPr>
        </p:pic>
        <p:sp>
          <p:nvSpPr>
            <p:cNvPr id="21" name="Oval 20">
              <a:extLst>
                <a:ext uri="{FF2B5EF4-FFF2-40B4-BE49-F238E27FC236}">
                  <a16:creationId xmlns:a16="http://schemas.microsoft.com/office/drawing/2014/main" id="{40143B57-7B90-45FF-8A5D-52C0C1E4F031}"/>
                </a:ext>
              </a:extLst>
            </p:cNvPr>
            <p:cNvSpPr/>
            <p:nvPr/>
          </p:nvSpPr>
          <p:spPr>
            <a:xfrm>
              <a:off x="2712720" y="1727200"/>
              <a:ext cx="193040" cy="2641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F2A91D7-466B-4FD4-5487-A18FCB71E798}"/>
                </a:ext>
              </a:extLst>
            </p:cNvPr>
            <p:cNvSpPr/>
            <p:nvPr/>
          </p:nvSpPr>
          <p:spPr>
            <a:xfrm>
              <a:off x="5065948" y="1727200"/>
              <a:ext cx="193040" cy="2641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5DAE41-3644-1A95-A37A-FC7190A4E534}"/>
                </a:ext>
              </a:extLst>
            </p:cNvPr>
            <p:cNvSpPr/>
            <p:nvPr/>
          </p:nvSpPr>
          <p:spPr>
            <a:xfrm>
              <a:off x="3937594" y="1747520"/>
              <a:ext cx="193040" cy="2641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1F068290-1B22-3E89-2A6E-63F516E9A108}"/>
              </a:ext>
            </a:extLst>
          </p:cNvPr>
          <p:cNvSpPr txBox="1"/>
          <p:nvPr/>
        </p:nvSpPr>
        <p:spPr>
          <a:xfrm>
            <a:off x="2437067" y="5903119"/>
            <a:ext cx="2762616" cy="369332"/>
          </a:xfrm>
          <a:prstGeom prst="rect">
            <a:avLst/>
          </a:prstGeom>
          <a:noFill/>
        </p:spPr>
        <p:txBody>
          <a:bodyPr wrap="none" rtlCol="0">
            <a:spAutoFit/>
          </a:bodyPr>
          <a:lstStyle/>
          <a:p>
            <a:r>
              <a:rPr lang="fr-FR" sz="1800" b="0" i="0" dirty="0" err="1">
                <a:solidFill>
                  <a:srgbClr val="222222"/>
                </a:solidFill>
                <a:effectLst/>
                <a:latin typeface="Optima" pitchFamily="2" charset="0"/>
              </a:rPr>
              <a:t>Sci</a:t>
            </a:r>
            <a:r>
              <a:rPr lang="fr-FR" sz="1800" b="0" i="0" dirty="0">
                <a:solidFill>
                  <a:srgbClr val="222222"/>
                </a:solidFill>
                <a:effectLst/>
                <a:latin typeface="Optima" pitchFamily="2" charset="0"/>
              </a:rPr>
              <a:t>. Adv. </a:t>
            </a:r>
            <a:r>
              <a:rPr lang="fr-FR" sz="1800" b="1" i="0" dirty="0">
                <a:solidFill>
                  <a:srgbClr val="222222"/>
                </a:solidFill>
                <a:effectLst/>
                <a:latin typeface="Optima" pitchFamily="2" charset="0"/>
              </a:rPr>
              <a:t>9</a:t>
            </a:r>
            <a:r>
              <a:rPr lang="fr-FR" sz="1800" b="0" i="0" dirty="0">
                <a:solidFill>
                  <a:srgbClr val="222222"/>
                </a:solidFill>
                <a:effectLst/>
                <a:latin typeface="Optima" pitchFamily="2" charset="0"/>
              </a:rPr>
              <a:t>, eadj4074 (2023)</a:t>
            </a:r>
            <a:endParaRPr lang="en-US" sz="1800" dirty="0">
              <a:latin typeface="Optima" pitchFamily="2" charset="0"/>
            </a:endParaRPr>
          </a:p>
        </p:txBody>
      </p:sp>
    </p:spTree>
    <p:extLst>
      <p:ext uri="{BB962C8B-B14F-4D97-AF65-F5344CB8AC3E}">
        <p14:creationId xmlns:p14="http://schemas.microsoft.com/office/powerpoint/2010/main" val="38660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6619</TotalTime>
  <Words>467</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Aptos</vt:lpstr>
      <vt:lpstr>Arial</vt:lpstr>
      <vt:lpstr>Calibri</vt:lpstr>
      <vt:lpstr>Calibri Light</vt:lpstr>
      <vt:lpstr>Microsoft Sans Serif</vt:lpstr>
      <vt:lpstr>Optima</vt:lpstr>
      <vt:lpstr>Sitka Subheading</vt:lpstr>
      <vt:lpstr>Söhne</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283</cp:revision>
  <cp:lastPrinted>2018-03-20T12:31:18Z</cp:lastPrinted>
  <dcterms:created xsi:type="dcterms:W3CDTF">2017-10-05T17:34:54Z</dcterms:created>
  <dcterms:modified xsi:type="dcterms:W3CDTF">2024-05-03T22:51:49Z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