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388" r:id="rId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CFAE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4" autoAdjust="0"/>
    <p:restoredTop sz="85714" autoAdjust="0"/>
  </p:normalViewPr>
  <p:slideViewPr>
    <p:cSldViewPr snapToGrid="0" snapToObjects="1">
      <p:cViewPr varScale="1">
        <p:scale>
          <a:sx n="151" d="100"/>
          <a:sy n="151" d="100"/>
        </p:scale>
        <p:origin x="546" y="150"/>
      </p:cViewPr>
      <p:guideLst/>
    </p:cSldViewPr>
  </p:slideViewPr>
  <p:notesTextViewPr>
    <p:cViewPr>
      <p:scale>
        <a:sx n="3" d="2"/>
        <a:sy n="3" d="2"/>
      </p:scale>
      <p:origin x="0" y="-396"/>
    </p:cViewPr>
  </p:notesTextViewPr>
  <p:sorterViewPr>
    <p:cViewPr>
      <p:scale>
        <a:sx n="70" d="100"/>
        <a:sy n="70" d="100"/>
      </p:scale>
      <p:origin x="0" y="-40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0CAD82-A0C8-4D0A-ABD4-C7506DA867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0B8966-CA86-4F8B-A1DC-E4B27EA05F1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72AFE-C766-4234-802D-4743A0E558C8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F46503-97A3-4D9E-9B73-906CF497EA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424FD7-5E8B-4800-B492-5643BF03B6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CB36C-FB73-4403-8335-B2E006F35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27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8FB3966-F140-43F2-BB90-69495BF7B5CD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17D0DCA-A90A-4D9A-9651-03AC7085F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23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400"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b="1" dirty="0">
                <a:solidFill>
                  <a:schemeClr val="tx1"/>
                </a:solidFill>
                <a:latin typeface="+mn-lt"/>
              </a:rPr>
              <a:t>What Has Been Achieved: 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Using time-resolved ARPES, the band gap of an epitaxially grown Ag monolayer is determined and found to develop a &gt;1 </a:t>
            </a:r>
            <a:r>
              <a:rPr lang="en-US" sz="1200" dirty="0" err="1">
                <a:solidFill>
                  <a:schemeClr val="tx1"/>
                </a:solidFill>
                <a:latin typeface="+mn-lt"/>
              </a:rPr>
              <a:t>ev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 band-gap. The Ag is sandwiched between bilayer graphene and </a:t>
            </a:r>
            <a:r>
              <a:rPr lang="en-US" sz="1200" dirty="0" err="1">
                <a:solidFill>
                  <a:schemeClr val="tx1"/>
                </a:solidFill>
                <a:latin typeface="+mn-lt"/>
              </a:rPr>
              <a:t>SiC</a:t>
            </a:r>
            <a:endParaRPr lang="en-US" sz="1200" dirty="0">
              <a:solidFill>
                <a:schemeClr val="tx1"/>
              </a:solidFill>
              <a:latin typeface="+mn-lt"/>
            </a:endParaRPr>
          </a:p>
          <a:p>
            <a:pPr defTabSz="914400"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b="1" dirty="0">
                <a:solidFill>
                  <a:schemeClr val="tx1"/>
                </a:solidFill>
                <a:latin typeface="+mn-lt"/>
              </a:rPr>
              <a:t>Importance of the Achievement: 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Confined monolayer Ag between graphene and </a:t>
            </a:r>
            <a:r>
              <a:rPr lang="en-US" sz="1200" dirty="0" err="1">
                <a:solidFill>
                  <a:schemeClr val="tx1"/>
                </a:solidFill>
                <a:latin typeface="+mn-lt"/>
              </a:rPr>
              <a:t>SiC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 has been predicted to be a semiconductor resulting from hybridization of Ag and the </a:t>
            </a:r>
            <a:r>
              <a:rPr lang="en-US" sz="1200" dirty="0" err="1">
                <a:solidFill>
                  <a:schemeClr val="tx1"/>
                </a:solidFill>
                <a:latin typeface="+mn-lt"/>
              </a:rPr>
              <a:t>SiC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 substrates.  Conventional APRES cannot probe the excited states.  By using tr-ARPES we reveal the energy and momentum location of the conduction band minimum, showing that this confined Ag monolayer is indeed an artificial 2D semiconductor with a large band gap of 1 eV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b="1" dirty="0">
                <a:solidFill>
                  <a:schemeClr val="tx1"/>
                </a:solidFill>
                <a:latin typeface="+mn-lt"/>
              </a:rPr>
              <a:t>How is the achievement related to the IRG, and how does it help it achieve its goals? </a:t>
            </a:r>
            <a:r>
              <a:rPr lang="en-US" sz="1200" b="0" dirty="0">
                <a:solidFill>
                  <a:schemeClr val="tx1"/>
                </a:solidFill>
                <a:latin typeface="+mn-lt"/>
              </a:rPr>
              <a:t>This IRG is aimed at controlling and probing the excited electronic states of materials.  This achievement highlights the combination of tailoring new materials with novel electronic structures (developed at PSU-MRSEC) and probing the excited states with tr-ARPES (developed at UT-MRSEC).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b="1" dirty="0">
                <a:solidFill>
                  <a:schemeClr val="tx1"/>
                </a:solidFill>
                <a:latin typeface="+mn-lt"/>
              </a:rPr>
              <a:t>Where the findings are published: </a:t>
            </a:r>
            <a:r>
              <a:rPr lang="en-US" sz="1800" b="0" i="0" u="none" strike="noStrike" baseline="0" dirty="0">
                <a:solidFill>
                  <a:srgbClr val="0D54A6"/>
                </a:solidFill>
                <a:latin typeface="MyriadPro-Regular"/>
              </a:rPr>
              <a:t>https://doi.org/10.1021/acs.nanolett.2c02501</a:t>
            </a:r>
          </a:p>
          <a:p>
            <a:pPr algn="l"/>
            <a:r>
              <a:rPr lang="it-IT" sz="1800" b="0" i="1" u="none" strike="noStrike" baseline="0" dirty="0">
                <a:solidFill>
                  <a:srgbClr val="000000"/>
                </a:solidFill>
                <a:latin typeface="MyriadPro-It"/>
              </a:rPr>
              <a:t>Nano Lett. 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MyriadPro-Regular"/>
              </a:rPr>
              <a:t>2022, 22, 7841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STIXGeneral-Regular"/>
              </a:rPr>
              <a:t>−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MyriadPro-Regular"/>
              </a:rPr>
              <a:t>7847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7D0DCA-A90A-4D9A-9651-03AC7085FB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65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A3C91C77-9858-7D47-A426-16DA406264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cSlideMaster.Title SlideHeader">
            <a:extLst>
              <a:ext uri="{FF2B5EF4-FFF2-40B4-BE49-F238E27FC236}">
                <a16:creationId xmlns:a16="http://schemas.microsoft.com/office/drawing/2014/main" id="{D55EAFC1-6677-C402-F523-AA055515E857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8" name="hcTitle SlideHeader">
            <a:extLst>
              <a:ext uri="{FF2B5EF4-FFF2-40B4-BE49-F238E27FC236}">
                <a16:creationId xmlns:a16="http://schemas.microsoft.com/office/drawing/2014/main" id="{9B41BAF7-2C55-9AAA-EA0B-CFCEEDA335E1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68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367172BC-940E-4A2E-8CD8-C0B883DE9C6B}"/>
              </a:ext>
            </a:extLst>
          </p:cNvPr>
          <p:cNvSpPr txBox="1"/>
          <p:nvPr userDrawn="1"/>
        </p:nvSpPr>
        <p:spPr>
          <a:xfrm>
            <a:off x="1" y="3483"/>
            <a:ext cx="12217051" cy="805955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rgbClr val="0BC564"/>
              </a:solidFill>
              <a:latin typeface="Sitka Subheading" panose="02000505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32" y="1334133"/>
            <a:ext cx="10962967" cy="4351338"/>
          </a:xfrm>
        </p:spPr>
        <p:txBody>
          <a:bodyPr/>
          <a:lstStyle>
            <a:lvl1pPr marL="341313" indent="-341313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 sz="2400"/>
            </a:lvl1pPr>
            <a:lvl2pPr marL="742950" indent="-285750">
              <a:buClr>
                <a:srgbClr val="00B050"/>
              </a:buClr>
              <a:buSzPct val="88000"/>
              <a:buFont typeface="Wingdings" panose="05000000000000000000" pitchFamily="2" charset="2"/>
              <a:buChar char="v"/>
              <a:defRPr sz="2000">
                <a:solidFill>
                  <a:srgbClr val="0070C0"/>
                </a:solidFill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FE884D-58A3-4184-AB17-66534DCC4DB6}"/>
              </a:ext>
            </a:extLst>
          </p:cNvPr>
          <p:cNvGrpSpPr/>
          <p:nvPr userDrawn="1"/>
        </p:nvGrpSpPr>
        <p:grpSpPr>
          <a:xfrm>
            <a:off x="0" y="6243697"/>
            <a:ext cx="12192000" cy="653979"/>
            <a:chOff x="0" y="6243697"/>
            <a:chExt cx="12192000" cy="65397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81B90C-32BC-4424-9FC3-8820F4F831FD}"/>
                </a:ext>
              </a:extLst>
            </p:cNvPr>
            <p:cNvSpPr/>
            <p:nvPr/>
          </p:nvSpPr>
          <p:spPr>
            <a:xfrm>
              <a:off x="0" y="6243697"/>
              <a:ext cx="12192000" cy="653979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FAECF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1D30BB6-D616-40CE-B2FB-BBE33F3A2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8326" y="6272178"/>
              <a:ext cx="2200675" cy="547540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1D12693-52E7-4A60-B43B-D0DFA28FF4B8}"/>
                </a:ext>
              </a:extLst>
            </p:cNvPr>
            <p:cNvSpPr/>
            <p:nvPr/>
          </p:nvSpPr>
          <p:spPr>
            <a:xfrm>
              <a:off x="3640136" y="6470393"/>
              <a:ext cx="4693357" cy="2308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900" b="0" i="1" dirty="0">
                  <a:ln w="0"/>
                  <a:solidFill>
                    <a:schemeClr val="accent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Where Materials Begin and Society Benefits</a:t>
              </a:r>
            </a:p>
          </p:txBody>
        </p:sp>
        <p:pic>
          <p:nvPicPr>
            <p:cNvPr id="12" name="Picture 6" descr="G:\Apodaca Work Current\NSF logo\NEW NSF Logo Design\Final\BitmapLogo_NOLayers_F.png">
              <a:extLst>
                <a:ext uri="{FF2B5EF4-FFF2-40B4-BE49-F238E27FC236}">
                  <a16:creationId xmlns:a16="http://schemas.microsoft.com/office/drawing/2014/main" id="{F15D63B7-D6AC-4D16-A3FF-67A9EA8A3F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0999" y="6257889"/>
              <a:ext cx="616493" cy="619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1879F59-781A-49BB-BF9A-CCA5B51EF70B}"/>
              </a:ext>
            </a:extLst>
          </p:cNvPr>
          <p:cNvSpPr txBox="1">
            <a:spLocks/>
          </p:cNvSpPr>
          <p:nvPr userDrawn="1"/>
        </p:nvSpPr>
        <p:spPr>
          <a:xfrm>
            <a:off x="8763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B8D7F3-969C-475E-B572-7EC9EB537821}"/>
              </a:ext>
            </a:extLst>
          </p:cNvPr>
          <p:cNvSpPr/>
          <p:nvPr userDrawn="1"/>
        </p:nvSpPr>
        <p:spPr>
          <a:xfrm>
            <a:off x="0" y="262753"/>
            <a:ext cx="2765425" cy="4164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DB0C155-8A7C-43CC-9880-AC3AE5A1C484}"/>
              </a:ext>
            </a:extLst>
          </p:cNvPr>
          <p:cNvSpPr/>
          <p:nvPr userDrawn="1"/>
        </p:nvSpPr>
        <p:spPr>
          <a:xfrm>
            <a:off x="2762250" y="261462"/>
            <a:ext cx="457269" cy="417701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D4ECD3F-7969-485E-B278-53AC0106BB8A}"/>
              </a:ext>
            </a:extLst>
          </p:cNvPr>
          <p:cNvGrpSpPr/>
          <p:nvPr userDrawn="1"/>
        </p:nvGrpSpPr>
        <p:grpSpPr>
          <a:xfrm>
            <a:off x="4707584" y="807282"/>
            <a:ext cx="7484416" cy="444970"/>
            <a:chOff x="4707584" y="910048"/>
            <a:chExt cx="7484416" cy="44497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25E91AE-8319-479A-ADB1-63FB2919E1FE}"/>
                </a:ext>
              </a:extLst>
            </p:cNvPr>
            <p:cNvSpPr/>
            <p:nvPr/>
          </p:nvSpPr>
          <p:spPr>
            <a:xfrm>
              <a:off x="5164853" y="910048"/>
              <a:ext cx="7027147" cy="44496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ight Triangle 21">
              <a:extLst>
                <a:ext uri="{FF2B5EF4-FFF2-40B4-BE49-F238E27FC236}">
                  <a16:creationId xmlns:a16="http://schemas.microsoft.com/office/drawing/2014/main" id="{F552B3A4-7B10-43CC-A171-543453CE49FF}"/>
                </a:ext>
              </a:extLst>
            </p:cNvPr>
            <p:cNvSpPr/>
            <p:nvPr/>
          </p:nvSpPr>
          <p:spPr>
            <a:xfrm rot="10800000">
              <a:off x="4707584" y="910048"/>
              <a:ext cx="457269" cy="44497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hcSlideMaster.Title and ContentHeader">
            <a:extLst>
              <a:ext uri="{FF2B5EF4-FFF2-40B4-BE49-F238E27FC236}">
                <a16:creationId xmlns:a16="http://schemas.microsoft.com/office/drawing/2014/main" id="{935B9966-9F10-34D3-B98C-E010585E9047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07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@@TI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367172BC-940E-4A2E-8CD8-C0B883DE9C6B}"/>
              </a:ext>
            </a:extLst>
          </p:cNvPr>
          <p:cNvSpPr txBox="1"/>
          <p:nvPr userDrawn="1"/>
        </p:nvSpPr>
        <p:spPr>
          <a:xfrm>
            <a:off x="1" y="3483"/>
            <a:ext cx="12217051" cy="805955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rgbClr val="0BC564"/>
              </a:solidFill>
              <a:latin typeface="Sitka Subheading" panose="02000505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32" y="1334133"/>
            <a:ext cx="10962967" cy="4351338"/>
          </a:xfrm>
        </p:spPr>
        <p:txBody>
          <a:bodyPr/>
          <a:lstStyle>
            <a:lvl1pPr marL="341313" indent="-341313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 sz="2400"/>
            </a:lvl1pPr>
            <a:lvl2pPr marL="742950" indent="-285750">
              <a:buClr>
                <a:srgbClr val="00B050"/>
              </a:buClr>
              <a:buSzPct val="88000"/>
              <a:buFont typeface="Wingdings" panose="05000000000000000000" pitchFamily="2" charset="2"/>
              <a:buChar char="v"/>
              <a:defRPr sz="2000">
                <a:solidFill>
                  <a:srgbClr val="0070C0"/>
                </a:solidFill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FE884D-58A3-4184-AB17-66534DCC4DB6}"/>
              </a:ext>
            </a:extLst>
          </p:cNvPr>
          <p:cNvGrpSpPr/>
          <p:nvPr userDrawn="1"/>
        </p:nvGrpSpPr>
        <p:grpSpPr>
          <a:xfrm>
            <a:off x="0" y="6243697"/>
            <a:ext cx="12192000" cy="653979"/>
            <a:chOff x="0" y="6243697"/>
            <a:chExt cx="12192000" cy="65397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81B90C-32BC-4424-9FC3-8820F4F831FD}"/>
                </a:ext>
              </a:extLst>
            </p:cNvPr>
            <p:cNvSpPr/>
            <p:nvPr/>
          </p:nvSpPr>
          <p:spPr>
            <a:xfrm>
              <a:off x="0" y="6243697"/>
              <a:ext cx="12192000" cy="653979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FAECF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1D30BB6-D616-40CE-B2FB-BBE33F3A2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8326" y="6272178"/>
              <a:ext cx="2200675" cy="547540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1D12693-52E7-4A60-B43B-D0DFA28FF4B8}"/>
                </a:ext>
              </a:extLst>
            </p:cNvPr>
            <p:cNvSpPr/>
            <p:nvPr/>
          </p:nvSpPr>
          <p:spPr>
            <a:xfrm>
              <a:off x="3640136" y="6470393"/>
              <a:ext cx="4693357" cy="2308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900" b="0" i="1" dirty="0">
                  <a:ln w="0"/>
                  <a:solidFill>
                    <a:schemeClr val="accent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Where Materials Begin and Society Benefits</a:t>
              </a:r>
            </a:p>
          </p:txBody>
        </p:sp>
        <p:pic>
          <p:nvPicPr>
            <p:cNvPr id="12" name="Picture 6" descr="G:\Apodaca Work Current\NSF logo\NEW NSF Logo Design\Final\BitmapLogo_NOLayers_F.png">
              <a:extLst>
                <a:ext uri="{FF2B5EF4-FFF2-40B4-BE49-F238E27FC236}">
                  <a16:creationId xmlns:a16="http://schemas.microsoft.com/office/drawing/2014/main" id="{F15D63B7-D6AC-4D16-A3FF-67A9EA8A3F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0999" y="6257889"/>
              <a:ext cx="616493" cy="619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1879F59-781A-49BB-BF9A-CCA5B51EF70B}"/>
              </a:ext>
            </a:extLst>
          </p:cNvPr>
          <p:cNvSpPr txBox="1">
            <a:spLocks/>
          </p:cNvSpPr>
          <p:nvPr userDrawn="1"/>
        </p:nvSpPr>
        <p:spPr>
          <a:xfrm>
            <a:off x="8763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B8D7F3-969C-475E-B572-7EC9EB537821}"/>
              </a:ext>
            </a:extLst>
          </p:cNvPr>
          <p:cNvSpPr/>
          <p:nvPr userDrawn="1"/>
        </p:nvSpPr>
        <p:spPr>
          <a:xfrm>
            <a:off x="0" y="262753"/>
            <a:ext cx="2765425" cy="4164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DB0C155-8A7C-43CC-9880-AC3AE5A1C484}"/>
              </a:ext>
            </a:extLst>
          </p:cNvPr>
          <p:cNvSpPr/>
          <p:nvPr userDrawn="1"/>
        </p:nvSpPr>
        <p:spPr>
          <a:xfrm>
            <a:off x="2762250" y="261462"/>
            <a:ext cx="457269" cy="417701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D4ECD3F-7969-485E-B278-53AC0106BB8A}"/>
              </a:ext>
            </a:extLst>
          </p:cNvPr>
          <p:cNvGrpSpPr/>
          <p:nvPr userDrawn="1"/>
        </p:nvGrpSpPr>
        <p:grpSpPr>
          <a:xfrm>
            <a:off x="4707584" y="807282"/>
            <a:ext cx="7484416" cy="444970"/>
            <a:chOff x="4707584" y="910048"/>
            <a:chExt cx="7484416" cy="44497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25E91AE-8319-479A-ADB1-63FB2919E1FE}"/>
                </a:ext>
              </a:extLst>
            </p:cNvPr>
            <p:cNvSpPr/>
            <p:nvPr/>
          </p:nvSpPr>
          <p:spPr>
            <a:xfrm>
              <a:off x="5164853" y="910048"/>
              <a:ext cx="7027147" cy="44496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ight Triangle 21">
              <a:extLst>
                <a:ext uri="{FF2B5EF4-FFF2-40B4-BE49-F238E27FC236}">
                  <a16:creationId xmlns:a16="http://schemas.microsoft.com/office/drawing/2014/main" id="{F552B3A4-7B10-43CC-A171-543453CE49FF}"/>
                </a:ext>
              </a:extLst>
            </p:cNvPr>
            <p:cNvSpPr/>
            <p:nvPr/>
          </p:nvSpPr>
          <p:spPr>
            <a:xfrm rot="10800000">
              <a:off x="4707584" y="910048"/>
              <a:ext cx="457269" cy="44497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3907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515" y="152008"/>
            <a:ext cx="10962967" cy="566719"/>
          </a:xfrm>
        </p:spPr>
        <p:txBody>
          <a:bodyPr>
            <a:normAutofit/>
          </a:bodyPr>
          <a:lstStyle>
            <a:lvl1pPr algn="ctr">
              <a:defRPr sz="2800" b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514" y="1211301"/>
            <a:ext cx="10962967" cy="4351338"/>
          </a:xfrm>
        </p:spPr>
        <p:txBody>
          <a:bodyPr/>
          <a:lstStyle>
            <a:lvl1pPr marL="341313" indent="-341313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 sz="2400"/>
            </a:lvl1pPr>
            <a:lvl2pPr marL="742950" indent="-285750">
              <a:buClr>
                <a:srgbClr val="00B050"/>
              </a:buClr>
              <a:buSzPct val="88000"/>
              <a:buFont typeface="Wingdings" panose="05000000000000000000" pitchFamily="2" charset="2"/>
              <a:buChar char="v"/>
              <a:defRPr sz="2000">
                <a:solidFill>
                  <a:srgbClr val="0070C0"/>
                </a:solidFill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FE884D-58A3-4184-AB17-66534DCC4DB6}"/>
              </a:ext>
            </a:extLst>
          </p:cNvPr>
          <p:cNvGrpSpPr/>
          <p:nvPr userDrawn="1"/>
        </p:nvGrpSpPr>
        <p:grpSpPr>
          <a:xfrm>
            <a:off x="0" y="6163799"/>
            <a:ext cx="12192000" cy="733878"/>
            <a:chOff x="0" y="6163799"/>
            <a:chExt cx="12192000" cy="73387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81B90C-32BC-4424-9FC3-8820F4F831FD}"/>
                </a:ext>
              </a:extLst>
            </p:cNvPr>
            <p:cNvSpPr/>
            <p:nvPr/>
          </p:nvSpPr>
          <p:spPr>
            <a:xfrm>
              <a:off x="0" y="6163799"/>
              <a:ext cx="12192000" cy="73387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FAECF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1D30BB6-D616-40CE-B2FB-BBE33F3A2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4694" y="6201502"/>
              <a:ext cx="2445810" cy="608531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1D12693-52E7-4A60-B43B-D0DFA28FF4B8}"/>
                </a:ext>
              </a:extLst>
            </p:cNvPr>
            <p:cNvSpPr/>
            <p:nvPr/>
          </p:nvSpPr>
          <p:spPr>
            <a:xfrm>
              <a:off x="3921219" y="6374350"/>
              <a:ext cx="4693357" cy="3693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b="1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Where Materials Begin &amp; Society Benefits</a:t>
              </a:r>
            </a:p>
          </p:txBody>
        </p:sp>
        <p:pic>
          <p:nvPicPr>
            <p:cNvPr id="12" name="Picture 6" descr="G:\Apodaca Work Current\NSF logo\NEW NSF Logo Design\Final\BitmapLogo_NOLayers_F.png">
              <a:extLst>
                <a:ext uri="{FF2B5EF4-FFF2-40B4-BE49-F238E27FC236}">
                  <a16:creationId xmlns:a16="http://schemas.microsoft.com/office/drawing/2014/main" id="{F15D63B7-D6AC-4D16-A3FF-67A9EA8A3F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0381" y="6201502"/>
              <a:ext cx="647112" cy="6507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1879F59-781A-49BB-BF9A-CCA5B51EF70B}"/>
              </a:ext>
            </a:extLst>
          </p:cNvPr>
          <p:cNvSpPr txBox="1">
            <a:spLocks/>
          </p:cNvSpPr>
          <p:nvPr userDrawn="1"/>
        </p:nvSpPr>
        <p:spPr>
          <a:xfrm>
            <a:off x="8763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B52E7C3-15CD-4B7F-B5C0-8618139B0E1C}" type="slidenum">
              <a:rPr lang="en-US" sz="2000" smtClean="0">
                <a:solidFill>
                  <a:schemeClr val="tx1"/>
                </a:solidFill>
              </a:rPr>
              <a:t>‹#›</a:t>
            </a:fld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C6F2311-A370-47F6-8671-AADFADC6F053}"/>
              </a:ext>
            </a:extLst>
          </p:cNvPr>
          <p:cNvSpPr txBox="1"/>
          <p:nvPr userDrawn="1"/>
        </p:nvSpPr>
        <p:spPr>
          <a:xfrm>
            <a:off x="25052" y="-3562"/>
            <a:ext cx="12192000" cy="131031"/>
          </a:xfrm>
          <a:prstGeom prst="rect">
            <a:avLst/>
          </a:prstGeom>
          <a:gradFill>
            <a:gsLst>
              <a:gs pos="0">
                <a:schemeClr val="accent6"/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square" rtlCol="0">
            <a:spAutoFit/>
          </a:bodyPr>
          <a:lstStyle/>
          <a:p>
            <a:endParaRPr lang="en-US" sz="400" dirty="0"/>
          </a:p>
        </p:txBody>
      </p:sp>
      <p:sp>
        <p:nvSpPr>
          <p:cNvPr id="7" name="hcSlideMaster.1_Title and ContentHeader">
            <a:extLst>
              <a:ext uri="{FF2B5EF4-FFF2-40B4-BE49-F238E27FC236}">
                <a16:creationId xmlns:a16="http://schemas.microsoft.com/office/drawing/2014/main" id="{0F10F7D9-9545-70EC-36A7-C1567C3AB29E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0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hcSlideMaster.BlankHeader">
            <a:extLst>
              <a:ext uri="{FF2B5EF4-FFF2-40B4-BE49-F238E27FC236}">
                <a16:creationId xmlns:a16="http://schemas.microsoft.com/office/drawing/2014/main" id="{F41EB265-4203-FF1B-9937-8E54D3A8607C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80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FBA00-CEC0-FF45-A57B-8470651015F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32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5" r:id="rId3"/>
    <p:sldLayoutId id="2147483684" r:id="rId4"/>
    <p:sldLayoutId id="214748367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F59F56C-CEF7-F252-EC1B-9B65C3815178}"/>
              </a:ext>
            </a:extLst>
          </p:cNvPr>
          <p:cNvSpPr txBox="1">
            <a:spLocks/>
          </p:cNvSpPr>
          <p:nvPr/>
        </p:nvSpPr>
        <p:spPr>
          <a:xfrm>
            <a:off x="3818375" y="151087"/>
            <a:ext cx="7759108" cy="566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Confined Monolayer Ag as a Large Gap </a:t>
            </a:r>
            <a:r>
              <a:rPr lang="en-US"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2D Semiconductor</a:t>
            </a:r>
            <a:endParaRPr lang="en-US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C7D99B-1EFC-61F2-9703-F085A3591D9E}"/>
              </a:ext>
            </a:extLst>
          </p:cNvPr>
          <p:cNvSpPr txBox="1"/>
          <p:nvPr/>
        </p:nvSpPr>
        <p:spPr>
          <a:xfrm>
            <a:off x="147781" y="200554"/>
            <a:ext cx="26667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University of Texas-Austin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) MRSEC, DMR-1720595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FA201F-7E38-222E-3666-0F5295187A8C}"/>
              </a:ext>
            </a:extLst>
          </p:cNvPr>
          <p:cNvSpPr txBox="1"/>
          <p:nvPr/>
        </p:nvSpPr>
        <p:spPr>
          <a:xfrm>
            <a:off x="5017106" y="848676"/>
            <a:ext cx="72651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Shih, MacDonald, Li (UT MRSEC);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Crespi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, Robinson (Penn State MRSEC)</a:t>
            </a:r>
          </a:p>
        </p:txBody>
      </p:sp>
      <p:sp>
        <p:nvSpPr>
          <p:cNvPr id="11" name="Text Box 28">
            <a:extLst>
              <a:ext uri="{FF2B5EF4-FFF2-40B4-BE49-F238E27FC236}">
                <a16:creationId xmlns:a16="http://schemas.microsoft.com/office/drawing/2014/main" id="{497B452A-7E74-750D-1BF9-14450F9B5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50" y="1623480"/>
            <a:ext cx="4297816" cy="375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1400" dirty="0"/>
          </a:p>
          <a:p>
            <a:pPr marL="285750" indent="-2857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Ag is a well-known example of metal in its bulk form</a:t>
            </a:r>
          </a:p>
          <a:p>
            <a:pPr eaLnBrk="1" hangingPunct="1">
              <a:buClr>
                <a:srgbClr val="C00000"/>
              </a:buClr>
            </a:pPr>
            <a:endParaRPr lang="en-US" sz="1400" dirty="0"/>
          </a:p>
          <a:p>
            <a:pPr marL="285750" indent="-2857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Epitaxially grown monolayer Ag confined between bilayer graphene and </a:t>
            </a:r>
            <a:r>
              <a:rPr lang="en-US" sz="1400" dirty="0" err="1"/>
              <a:t>SiC</a:t>
            </a:r>
            <a:r>
              <a:rPr lang="en-US" sz="1400" dirty="0"/>
              <a:t> is found to develop a large band gap (&gt; 1eV) </a:t>
            </a:r>
          </a:p>
          <a:p>
            <a:pPr eaLnBrk="1" hangingPunct="1">
              <a:buClr>
                <a:srgbClr val="C00000"/>
              </a:buClr>
            </a:pPr>
            <a:endParaRPr lang="en-US" sz="1400" dirty="0"/>
          </a:p>
          <a:p>
            <a:pPr marL="285750" indent="-2857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This finding is a striking example of extreme quantum confinement in the monolayer limit</a:t>
            </a:r>
          </a:p>
          <a:p>
            <a:pPr marL="285750" indent="-2857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Development of a time-resolved angle-resolved photoemission spectroscopy tool enables us to probe quantum materials in momentum-, energy-, and time-domains </a:t>
            </a:r>
          </a:p>
          <a:p>
            <a:pPr eaLnBrk="1" hangingPunct="1"/>
            <a:endParaRPr lang="en-US" sz="1400" dirty="0"/>
          </a:p>
          <a:p>
            <a:pPr eaLnBrk="1" hangingPunct="1"/>
            <a:endParaRPr lang="en-US" sz="1400" dirty="0"/>
          </a:p>
        </p:txBody>
      </p:sp>
      <p:sp>
        <p:nvSpPr>
          <p:cNvPr id="13" name="Rectangle 37">
            <a:extLst>
              <a:ext uri="{FF2B5EF4-FFF2-40B4-BE49-F238E27FC236}">
                <a16:creationId xmlns:a16="http://schemas.microsoft.com/office/drawing/2014/main" id="{42533880-C9A3-31C5-2550-1719D9FB8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0755" y="1449403"/>
            <a:ext cx="7100031" cy="449410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807BB26-4F6B-EEA1-E89E-33CFB931E8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0076981" y="5449001"/>
            <a:ext cx="811215" cy="2088783"/>
          </a:xfrm>
          <a:prstGeom prst="rect">
            <a:avLst/>
          </a:prstGeom>
        </p:spPr>
      </p:pic>
      <p:sp>
        <p:nvSpPr>
          <p:cNvPr id="24" name="flSlide132Footer" descr="  ">
            <a:extLst>
              <a:ext uri="{FF2B5EF4-FFF2-40B4-BE49-F238E27FC236}">
                <a16:creationId xmlns:a16="http://schemas.microsoft.com/office/drawing/2014/main" id="{B923A301-1B35-76BE-D5D0-B71DB711A487}"/>
              </a:ext>
            </a:extLst>
          </p:cNvPr>
          <p:cNvSpPr txBox="1"/>
          <p:nvPr/>
        </p:nvSpPr>
        <p:spPr>
          <a:xfrm>
            <a:off x="0" y="6537960"/>
            <a:ext cx="242374" cy="223138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850">
                <a:solidFill>
                  <a:srgbClr val="000000"/>
                </a:solidFill>
                <a:latin typeface="Microsoft Sans Serif" panose="020B0604020202020204" pitchFamily="34" charset="0"/>
              </a:rPr>
              <a:t>  </a:t>
            </a:r>
          </a:p>
        </p:txBody>
      </p:sp>
      <p:sp>
        <p:nvSpPr>
          <p:cNvPr id="25" name="hcSlide132Header">
            <a:extLst>
              <a:ext uri="{FF2B5EF4-FFF2-40B4-BE49-F238E27FC236}">
                <a16:creationId xmlns:a16="http://schemas.microsoft.com/office/drawing/2014/main" id="{D1B9DD72-0991-8E27-8B97-CE240360EC1C}"/>
              </a:ext>
            </a:extLst>
          </p:cNvPr>
          <p:cNvSpPr txBox="1"/>
          <p:nvPr/>
        </p:nvSpPr>
        <p:spPr>
          <a:xfrm>
            <a:off x="5994400" y="0"/>
            <a:ext cx="1847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E6397CC-4CAB-13A8-240A-3CC3D6A094B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6738"/>
          <a:stretch/>
        </p:blipFill>
        <p:spPr>
          <a:xfrm>
            <a:off x="7688727" y="1795716"/>
            <a:ext cx="4097762" cy="3681588"/>
          </a:xfrm>
          <a:prstGeom prst="rect">
            <a:avLst/>
          </a:prstGeom>
        </p:spPr>
      </p:pic>
      <p:grpSp>
        <p:nvGrpSpPr>
          <p:cNvPr id="5" name="Group 4" descr="Extreme quantum confinement and hybridization between atomically thin layers turn silver from metal to semiconductor">
            <a:extLst>
              <a:ext uri="{FF2B5EF4-FFF2-40B4-BE49-F238E27FC236}">
                <a16:creationId xmlns:a16="http://schemas.microsoft.com/office/drawing/2014/main" id="{F6154290-F8A9-5B06-3CA8-240CCBA72AAF}"/>
              </a:ext>
            </a:extLst>
          </p:cNvPr>
          <p:cNvGrpSpPr/>
          <p:nvPr/>
        </p:nvGrpSpPr>
        <p:grpSpPr>
          <a:xfrm>
            <a:off x="5017106" y="1623480"/>
            <a:ext cx="2369329" cy="4248236"/>
            <a:chOff x="5409641" y="1623480"/>
            <a:chExt cx="2369329" cy="4248236"/>
          </a:xfrm>
        </p:grpSpPr>
        <p:pic>
          <p:nvPicPr>
            <p:cNvPr id="1026" name="Picture 2" descr="Extreme quantum confinement and hybridization between atomically thin layers turn silver from metal to semiconductor">
              <a:extLst>
                <a:ext uri="{FF2B5EF4-FFF2-40B4-BE49-F238E27FC236}">
                  <a16:creationId xmlns:a16="http://schemas.microsoft.com/office/drawing/2014/main" id="{F3682D37-4F60-8C44-13DF-986C6E62419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11" t="4427" r="47940"/>
            <a:stretch/>
          </p:blipFill>
          <p:spPr bwMode="auto">
            <a:xfrm>
              <a:off x="5409641" y="1623480"/>
              <a:ext cx="2369329" cy="23759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DBC4938B-16A4-FEA0-E054-2C7558D712C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399" t="12112" b="6812"/>
            <a:stretch/>
          </p:blipFill>
          <p:spPr bwMode="auto">
            <a:xfrm>
              <a:off x="5566180" y="4019060"/>
              <a:ext cx="2092192" cy="18526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63556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3143</TotalTime>
  <Words>310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Arial</vt:lpstr>
      <vt:lpstr>Calibri</vt:lpstr>
      <vt:lpstr>Calibri Light</vt:lpstr>
      <vt:lpstr>Helvetica Neue</vt:lpstr>
      <vt:lpstr>Microsoft Sans Serif</vt:lpstr>
      <vt:lpstr>MyriadPro-It</vt:lpstr>
      <vt:lpstr>MyriadPro-Regular</vt:lpstr>
      <vt:lpstr>Sitka Subheading</vt:lpstr>
      <vt:lpstr>STIXGeneral-Regular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TD</dc:creator>
  <cp:lastModifiedBy>Yu, Edward T</cp:lastModifiedBy>
  <cp:revision>296</cp:revision>
  <cp:lastPrinted>2018-03-20T12:31:18Z</cp:lastPrinted>
  <dcterms:created xsi:type="dcterms:W3CDTF">2017-10-05T17:34:54Z</dcterms:created>
  <dcterms:modified xsi:type="dcterms:W3CDTF">2023-04-30T20:48:23Z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9b3d174c-23b2-471b-a915-ef0585a807c5</vt:lpwstr>
  </property>
  <property fmtid="{D5CDD505-2E9C-101B-9397-08002B2CF9AE}" pid="3" name="ContainsCUI">
    <vt:lpwstr>No</vt:lpwstr>
  </property>
</Properties>
</file>