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handoutMasterIdLst>
    <p:handoutMasterId r:id="rId4"/>
  </p:handoutMasterIdLst>
  <p:sldIdLst>
    <p:sldId id="388" r:id="rId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00"/>
    <a:srgbClr val="CFAE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51578" autoAdjust="0"/>
  </p:normalViewPr>
  <p:slideViewPr>
    <p:cSldViewPr snapToGrid="0" snapToObjects="1">
      <p:cViewPr varScale="1">
        <p:scale>
          <a:sx n="69" d="100"/>
          <a:sy n="69" d="100"/>
        </p:scale>
        <p:origin x="2688" y="78"/>
      </p:cViewPr>
      <p:guideLst/>
    </p:cSldViewPr>
  </p:slideViewPr>
  <p:notesTextViewPr>
    <p:cViewPr>
      <p:scale>
        <a:sx n="3" d="2"/>
        <a:sy n="3" d="2"/>
      </p:scale>
      <p:origin x="0" y="0"/>
    </p:cViewPr>
  </p:notesTextViewPr>
  <p:sorterViewPr>
    <p:cViewPr>
      <p:scale>
        <a:sx n="70" d="100"/>
        <a:sy n="70" d="100"/>
      </p:scale>
      <p:origin x="0" y="-40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0CAD82-A0C8-4D0A-ABD4-C7506DA867C4}"/>
              </a:ext>
            </a:extLst>
          </p:cNvPr>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30B8966-CA86-4F8B-A1DC-E4B27EA05F1C}"/>
              </a:ext>
            </a:extLst>
          </p:cNvPr>
          <p:cNvSpPr>
            <a:spLocks noGrp="1"/>
          </p:cNvSpPr>
          <p:nvPr>
            <p:ph type="dt" sz="quarter" idx="1"/>
          </p:nvPr>
        </p:nvSpPr>
        <p:spPr>
          <a:xfrm>
            <a:off x="3970338" y="0"/>
            <a:ext cx="3038475" cy="466726"/>
          </a:xfrm>
          <a:prstGeom prst="rect">
            <a:avLst/>
          </a:prstGeom>
        </p:spPr>
        <p:txBody>
          <a:bodyPr vert="horz" lIns="91440" tIns="45720" rIns="91440" bIns="45720" rtlCol="0"/>
          <a:lstStyle>
            <a:lvl1pPr algn="r">
              <a:defRPr sz="1200"/>
            </a:lvl1pPr>
          </a:lstStyle>
          <a:p>
            <a:fld id="{0C772AFE-C766-4234-802D-4743A0E558C8}" type="datetimeFigureOut">
              <a:rPr lang="en-US" smtClean="0"/>
              <a:t>5/3/2024</a:t>
            </a:fld>
            <a:endParaRPr lang="en-US"/>
          </a:p>
        </p:txBody>
      </p:sp>
      <p:sp>
        <p:nvSpPr>
          <p:cNvPr id="4" name="Footer Placeholder 3">
            <a:extLst>
              <a:ext uri="{FF2B5EF4-FFF2-40B4-BE49-F238E27FC236}">
                <a16:creationId xmlns:a16="http://schemas.microsoft.com/office/drawing/2014/main" id="{2CF46503-97A3-4D9E-9B73-906CF497EAD5}"/>
              </a:ext>
            </a:extLst>
          </p:cNvPr>
          <p:cNvSpPr>
            <a:spLocks noGrp="1"/>
          </p:cNvSpPr>
          <p:nvPr>
            <p:ph type="ftr" sz="quarter" idx="2"/>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6424FD7-5E8B-4800-B492-5643BF03B6C9}"/>
              </a:ext>
            </a:extLst>
          </p:cNvPr>
          <p:cNvSpPr>
            <a:spLocks noGrp="1"/>
          </p:cNvSpPr>
          <p:nvPr>
            <p:ph type="sldNum" sz="quarter" idx="3"/>
          </p:nvPr>
        </p:nvSpPr>
        <p:spPr>
          <a:xfrm>
            <a:off x="3970338" y="8829676"/>
            <a:ext cx="3038475" cy="466726"/>
          </a:xfrm>
          <a:prstGeom prst="rect">
            <a:avLst/>
          </a:prstGeom>
        </p:spPr>
        <p:txBody>
          <a:bodyPr vert="horz" lIns="91440" tIns="45720" rIns="91440" bIns="45720" rtlCol="0" anchor="b"/>
          <a:lstStyle>
            <a:lvl1pPr algn="r">
              <a:defRPr sz="1200"/>
            </a:lvl1pPr>
          </a:lstStyle>
          <a:p>
            <a:fld id="{C91CB36C-FB73-4403-8335-B2E006F35C81}" type="slidenum">
              <a:rPr lang="en-US" smtClean="0"/>
              <a:t>‹#›</a:t>
            </a:fld>
            <a:endParaRPr lang="en-US"/>
          </a:p>
        </p:txBody>
      </p:sp>
    </p:spTree>
    <p:extLst>
      <p:ext uri="{BB962C8B-B14F-4D97-AF65-F5344CB8AC3E}">
        <p14:creationId xmlns:p14="http://schemas.microsoft.com/office/powerpoint/2010/main" val="2958927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18FB3966-F140-43F2-BB90-69495BF7B5CD}" type="datetimeFigureOut">
              <a:rPr lang="en-US" smtClean="0"/>
              <a:t>5/3/2024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17D0DCA-A90A-4D9A-9651-03AC7085FB63}" type="slidenum">
              <a:rPr lang="en-US" smtClean="0"/>
              <a:t>‹#›</a:t>
            </a:fld>
            <a:endParaRPr lang="en-US"/>
          </a:p>
        </p:txBody>
      </p:sp>
    </p:spTree>
    <p:extLst>
      <p:ext uri="{BB962C8B-B14F-4D97-AF65-F5344CB8AC3E}">
        <p14:creationId xmlns:p14="http://schemas.microsoft.com/office/powerpoint/2010/main" val="405482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latin typeface="+mn-lt"/>
              </a:rPr>
              <a:t>What Has Been Achieved: </a:t>
            </a:r>
            <a:r>
              <a:rPr lang="en-US" sz="1200" b="0" dirty="0">
                <a:solidFill>
                  <a:schemeClr val="tx1"/>
                </a:solidFill>
                <a:latin typeface="+mn-lt"/>
              </a:rPr>
              <a:t>The interplay of charge, spin, lattice, and orbital degrees of freedom in correlated materials often leads to rich and exotic properties. Recent studies have brought new perspectives to bosonic collective excitations in correlated materials. For example, inelastic neutron scattering experiments revealed non-trivial band topology for magnons and spin–orbit excitons (SOEs) in a quantum magnet CoTiO3 (CTO). Here, we report phonon properties resulting from a combination of strong spin–orbit coupling, large crystal field splitting, and trigonal distortion in CTO. Specifically, the interaction between SOEs and phonons endows chirality to two </a:t>
            </a:r>
          </a:p>
          <a:p>
            <a:r>
              <a:rPr lang="en-US" sz="1200" b="0" dirty="0">
                <a:solidFill>
                  <a:schemeClr val="tx1"/>
                </a:solidFill>
                <a:latin typeface="+mn-lt"/>
              </a:rPr>
              <a:t> phonon modes and leads to large phonon magnetic moments observed in magneto-Raman spectra. The remarkably strong magneto-</a:t>
            </a:r>
            <a:r>
              <a:rPr lang="en-US" sz="1200" b="0" dirty="0" err="1">
                <a:solidFill>
                  <a:schemeClr val="tx1"/>
                </a:solidFill>
                <a:latin typeface="+mn-lt"/>
              </a:rPr>
              <a:t>phononic</a:t>
            </a:r>
            <a:r>
              <a:rPr lang="en-US" sz="1200" b="0" dirty="0">
                <a:solidFill>
                  <a:schemeClr val="tx1"/>
                </a:solidFill>
                <a:latin typeface="+mn-lt"/>
              </a:rPr>
              <a:t> effect originates from the hybridization of SOEs and phonons due to their close energy proximity. While chiral phonons have been associated with electronic topology in some materials, our work suggests opportunities may arise by exploring chiral phonons coupled to topological bosons.</a:t>
            </a:r>
          </a:p>
          <a:p>
            <a:endParaRPr lang="en-US" sz="1200" b="0" dirty="0">
              <a:solidFill>
                <a:schemeClr val="tx1"/>
              </a:solidFill>
              <a:latin typeface="+mn-lt"/>
            </a:endParaRPr>
          </a:p>
          <a:p>
            <a:pPr defTabSz="914400">
              <a:defRPr sz="1400">
                <a:latin typeface="Helvetica Neue"/>
                <a:ea typeface="Helvetica Neue"/>
                <a:cs typeface="Helvetica Neue"/>
                <a:sym typeface="Helvetica Neue"/>
              </a:defRPr>
            </a:pPr>
            <a:endParaRPr lang="en-US" sz="1600" b="0" i="0" dirty="0">
              <a:solidFill>
                <a:srgbClr val="0D0D0D"/>
              </a:solidFill>
              <a:effectLst/>
              <a:latin typeface="Söhne"/>
            </a:endParaRPr>
          </a:p>
          <a:p>
            <a:pPr marL="0" marR="0" lvl="0" indent="0" algn="l" defTabSz="914400" rtl="0" eaLnBrk="1" fontAlgn="auto" latinLnBrk="0" hangingPunct="1">
              <a:lnSpc>
                <a:spcPct val="100000"/>
              </a:lnSpc>
              <a:spcBef>
                <a:spcPts val="0"/>
              </a:spcBef>
              <a:spcAft>
                <a:spcPts val="0"/>
              </a:spcAft>
              <a:buClrTx/>
              <a:buSzTx/>
              <a:buFontTx/>
              <a:buNone/>
              <a:tabLst/>
              <a:defRPr sz="1400">
                <a:latin typeface="Helvetica Neue"/>
                <a:ea typeface="Helvetica Neue"/>
                <a:cs typeface="Helvetica Neue"/>
                <a:sym typeface="Helvetica Neue"/>
              </a:defRPr>
            </a:pPr>
            <a:r>
              <a:rPr lang="en-US" sz="1200" b="1" dirty="0">
                <a:solidFill>
                  <a:schemeClr val="tx1"/>
                </a:solidFill>
                <a:latin typeface="+mn-lt"/>
              </a:rPr>
              <a:t>Importance of the Achievement: </a:t>
            </a:r>
            <a:r>
              <a:rPr lang="en-US" sz="1200" b="0" dirty="0">
                <a:solidFill>
                  <a:schemeClr val="tx1"/>
                </a:solidFill>
                <a:latin typeface="+mn-lt"/>
              </a:rPr>
              <a:t>Phonons are known as an important energy carrier and their interaction with electrons is critical for understanding exotic properties in correlated materials. They typically do not carry angular momentum or respond to an external magnetic field. Chiral phonons arising from circular ionic motions alone would only exhibit a small magnetic moment. In contrast, chiral phonons reported recently in several classes of materials including the </a:t>
            </a:r>
            <a:r>
              <a:rPr lang="en-US" sz="1200" b="0" dirty="0" err="1">
                <a:solidFill>
                  <a:schemeClr val="tx1"/>
                </a:solidFill>
                <a:latin typeface="+mn-lt"/>
              </a:rPr>
              <a:t>pseudogap</a:t>
            </a:r>
            <a:r>
              <a:rPr lang="en-US" sz="1200" b="0" dirty="0">
                <a:solidFill>
                  <a:schemeClr val="tx1"/>
                </a:solidFill>
                <a:latin typeface="+mn-lt"/>
              </a:rPr>
              <a:t> phase of </a:t>
            </a:r>
            <a:r>
              <a:rPr lang="en-US" sz="1200" b="0" dirty="0" err="1">
                <a:solidFill>
                  <a:schemeClr val="tx1"/>
                </a:solidFill>
                <a:latin typeface="+mn-lt"/>
              </a:rPr>
              <a:t>cuprates</a:t>
            </a:r>
            <a:r>
              <a:rPr lang="en-US" sz="1200" b="0" dirty="0">
                <a:solidFill>
                  <a:schemeClr val="tx1"/>
                </a:solidFill>
                <a:latin typeface="+mn-lt"/>
              </a:rPr>
              <a:t> and topological semimetals exhibit surprisingly large moments. Here, we report studies of chiral phonons in CoTiO3, a quantum magnet that hosts interesting bosonic excitations such as topological magnons and spin–orbit excitons (SOEs). The observed phonon chirality is attributed to phonon and SOE hybridization.</a:t>
            </a:r>
          </a:p>
          <a:p>
            <a:pPr marL="0" marR="0" lvl="0" indent="0" algn="l" defTabSz="914400" rtl="0" eaLnBrk="1" fontAlgn="auto" latinLnBrk="0" hangingPunct="1">
              <a:lnSpc>
                <a:spcPct val="100000"/>
              </a:lnSpc>
              <a:spcBef>
                <a:spcPts val="0"/>
              </a:spcBef>
              <a:spcAft>
                <a:spcPts val="0"/>
              </a:spcAft>
              <a:buClrTx/>
              <a:buSzTx/>
              <a:buFontTx/>
              <a:buNone/>
              <a:tabLst/>
              <a:defRPr sz="1400">
                <a:latin typeface="Helvetica Neue"/>
                <a:ea typeface="Helvetica Neue"/>
                <a:cs typeface="Helvetica Neue"/>
                <a:sym typeface="Helvetica Neue"/>
              </a:defRPr>
            </a:pPr>
            <a:endParaRPr lang="en-US" sz="1200" b="0" dirty="0">
              <a:solidFill>
                <a:schemeClr val="tx1"/>
              </a:solidFill>
              <a:latin typeface="+mn-lt"/>
            </a:endParaRPr>
          </a:p>
          <a:p>
            <a:pPr defTabSz="914400">
              <a:defRPr sz="1400">
                <a:latin typeface="Helvetica Neue"/>
                <a:ea typeface="Helvetica Neue"/>
                <a:cs typeface="Helvetica Neue"/>
                <a:sym typeface="Helvetica Neue"/>
              </a:defRPr>
            </a:pPr>
            <a:r>
              <a:rPr lang="en-US" sz="1200" b="1" dirty="0">
                <a:solidFill>
                  <a:schemeClr val="tx1"/>
                </a:solidFill>
                <a:latin typeface="+mn-lt"/>
              </a:rPr>
              <a:t>How is the achievement related to the IRG, and how does it help it achieve its goals? </a:t>
            </a:r>
            <a:r>
              <a:rPr lang="en-US" sz="1200" dirty="0">
                <a:solidFill>
                  <a:schemeClr val="tx1"/>
                </a:solidFill>
                <a:latin typeface="+mn-lt"/>
              </a:rPr>
              <a:t>The IRG focus on understanding collective excitations and excited states and their relationship to topology. This work is an excellent example of revealing new properties of collective excitations via collaborative work. </a:t>
            </a:r>
          </a:p>
          <a:p>
            <a:pPr algn="l"/>
            <a:r>
              <a:rPr lang="en-US" sz="1200" b="1" dirty="0">
                <a:solidFill>
                  <a:schemeClr val="tx1"/>
                </a:solidFill>
                <a:latin typeface="+mn-lt"/>
              </a:rPr>
              <a:t>Where the findings are published: </a:t>
            </a:r>
            <a:r>
              <a:rPr lang="en-US" sz="1200" b="0" i="0" dirty="0">
                <a:solidFill>
                  <a:srgbClr val="222222"/>
                </a:solidFill>
                <a:effectLst/>
                <a:highlight>
                  <a:srgbClr val="FFFFFF"/>
                </a:highlight>
                <a:latin typeface="Arial" panose="020B0604020202020204" pitchFamily="34" charset="0"/>
              </a:rPr>
              <a:t>PNAS, 121, e2304360121, 2024 </a:t>
            </a:r>
            <a:endParaRPr lang="en-US" sz="1200" b="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sz="1400">
                <a:latin typeface="Helvetica Neue"/>
                <a:ea typeface="Helvetica Neue"/>
                <a:cs typeface="Helvetica Neue"/>
                <a:sym typeface="Helvetica Neue"/>
              </a:defRPr>
            </a:pPr>
            <a:endParaRPr lang="en-US" sz="1200" b="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sz="1400">
                <a:latin typeface="Helvetica Neue"/>
                <a:ea typeface="Helvetica Neue"/>
                <a:cs typeface="Helvetica Neue"/>
                <a:sym typeface="Helvetica Neue"/>
              </a:defRPr>
            </a:pPr>
            <a:endParaRPr lang="en-US" b="0" dirty="0"/>
          </a:p>
        </p:txBody>
      </p:sp>
      <p:sp>
        <p:nvSpPr>
          <p:cNvPr id="4" name="Slide Number Placeholder 3"/>
          <p:cNvSpPr>
            <a:spLocks noGrp="1"/>
          </p:cNvSpPr>
          <p:nvPr>
            <p:ph type="sldNum" sz="quarter" idx="5"/>
          </p:nvPr>
        </p:nvSpPr>
        <p:spPr/>
        <p:txBody>
          <a:bodyPr/>
          <a:lstStyle/>
          <a:p>
            <a:fld id="{B17D0DCA-A90A-4D9A-9651-03AC7085FB63}" type="slidenum">
              <a:rPr lang="en-US" smtClean="0"/>
              <a:t>1</a:t>
            </a:fld>
            <a:endParaRPr lang="en-US"/>
          </a:p>
        </p:txBody>
      </p:sp>
    </p:spTree>
    <p:extLst>
      <p:ext uri="{BB962C8B-B14F-4D97-AF65-F5344CB8AC3E}">
        <p14:creationId xmlns:p14="http://schemas.microsoft.com/office/powerpoint/2010/main" val="593959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1FBA00-CEC0-FF45-A57B-8470651015F1}"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2000"/>
            </a:lvl1pPr>
          </a:lstStyle>
          <a:p>
            <a:fld id="{A3C91C77-9858-7D47-A426-16DA4062646D}" type="slidenum">
              <a:rPr lang="en-US" smtClean="0"/>
              <a:pPr/>
              <a:t>‹#›</a:t>
            </a:fld>
            <a:endParaRPr lang="en-US" dirty="0"/>
          </a:p>
        </p:txBody>
      </p:sp>
      <p:sp>
        <p:nvSpPr>
          <p:cNvPr id="7" name="hcSlideMaster.Title SlideHeader">
            <a:extLst>
              <a:ext uri="{FF2B5EF4-FFF2-40B4-BE49-F238E27FC236}">
                <a16:creationId xmlns:a16="http://schemas.microsoft.com/office/drawing/2014/main" id="{D55EAFC1-6677-C402-F523-AA055515E857}"/>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8" name="hcTitle SlideHeader">
            <a:extLst>
              <a:ext uri="{FF2B5EF4-FFF2-40B4-BE49-F238E27FC236}">
                <a16:creationId xmlns:a16="http://schemas.microsoft.com/office/drawing/2014/main" id="{9B41BAF7-2C55-9AAA-EA0B-CFCEEDA335E1}"/>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044680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hcSlideMaster.Title and ContentHeader">
            <a:extLst>
              <a:ext uri="{FF2B5EF4-FFF2-40B4-BE49-F238E27FC236}">
                <a16:creationId xmlns:a16="http://schemas.microsoft.com/office/drawing/2014/main" id="{935B9966-9F10-34D3-B98C-E010585E9047}"/>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607707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TITUS">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83907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4515" y="152008"/>
            <a:ext cx="10962967" cy="566719"/>
          </a:xfrm>
        </p:spPr>
        <p:txBody>
          <a:bodyPr>
            <a:normAutofit/>
          </a:bodyPr>
          <a:lstStyle>
            <a:lvl1pPr algn="ctr">
              <a:defRPr sz="2800" b="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14514" y="1211301"/>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163799"/>
            <a:ext cx="12192000" cy="733878"/>
            <a:chOff x="0" y="6163799"/>
            <a:chExt cx="12192000" cy="733878"/>
          </a:xfrm>
        </p:grpSpPr>
        <p:sp>
          <p:nvSpPr>
            <p:cNvPr id="9" name="Rectangle 8">
              <a:extLst>
                <a:ext uri="{FF2B5EF4-FFF2-40B4-BE49-F238E27FC236}">
                  <a16:creationId xmlns:a16="http://schemas.microsoft.com/office/drawing/2014/main" id="{CB81B90C-32BC-4424-9FC3-8820F4F831FD}"/>
                </a:ext>
              </a:extLst>
            </p:cNvPr>
            <p:cNvSpPr/>
            <p:nvPr/>
          </p:nvSpPr>
          <p:spPr>
            <a:xfrm>
              <a:off x="0" y="6163799"/>
              <a:ext cx="12192000" cy="733878"/>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694" y="6201502"/>
              <a:ext cx="2445810" cy="608531"/>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921219" y="6374350"/>
              <a:ext cx="4693357" cy="369332"/>
            </a:xfrm>
            <a:prstGeom prst="rect">
              <a:avLst/>
            </a:prstGeom>
            <a:noFill/>
          </p:spPr>
          <p:txBody>
            <a:bodyPr wrap="square" lIns="91440" tIns="45720" rIns="91440" bIns="45720">
              <a:spAutoFit/>
            </a:bodyPr>
            <a:lstStyle/>
            <a:p>
              <a:pPr algn="ctr"/>
              <a:r>
                <a:rPr lang="en-US"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Where Materials Begin &amp;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50381" y="6201502"/>
              <a:ext cx="647112" cy="65072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52E7C3-15CD-4B7F-B5C0-8618139B0E1C}" type="slidenum">
              <a:rPr lang="en-US" sz="2000" smtClean="0">
                <a:solidFill>
                  <a:schemeClr val="tx1"/>
                </a:solidFill>
              </a:rPr>
              <a:t>‹#›</a:t>
            </a:fld>
            <a:endParaRPr lang="en-US" sz="2000" dirty="0">
              <a:solidFill>
                <a:schemeClr val="tx1"/>
              </a:solidFill>
            </a:endParaRPr>
          </a:p>
        </p:txBody>
      </p:sp>
      <p:sp>
        <p:nvSpPr>
          <p:cNvPr id="15" name="TextBox 14">
            <a:extLst>
              <a:ext uri="{FF2B5EF4-FFF2-40B4-BE49-F238E27FC236}">
                <a16:creationId xmlns:a16="http://schemas.microsoft.com/office/drawing/2014/main" id="{DC6F2311-A370-47F6-8671-AADFADC6F053}"/>
              </a:ext>
            </a:extLst>
          </p:cNvPr>
          <p:cNvSpPr txBox="1"/>
          <p:nvPr userDrawn="1"/>
        </p:nvSpPr>
        <p:spPr>
          <a:xfrm>
            <a:off x="25052" y="-3562"/>
            <a:ext cx="12192000" cy="131031"/>
          </a:xfrm>
          <a:prstGeom prst="rect">
            <a:avLst/>
          </a:prstGeom>
          <a:gradFill>
            <a:gsLst>
              <a:gs pos="0">
                <a:schemeClr val="accent6"/>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00" dirty="0"/>
          </a:p>
        </p:txBody>
      </p:sp>
      <p:sp>
        <p:nvSpPr>
          <p:cNvPr id="7" name="hcSlideMaster.1_Title and ContentHeader">
            <a:extLst>
              <a:ext uri="{FF2B5EF4-FFF2-40B4-BE49-F238E27FC236}">
                <a16:creationId xmlns:a16="http://schemas.microsoft.com/office/drawing/2014/main" id="{0F10F7D9-9545-70EC-36A7-C1567C3AB29E}"/>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430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1FBA00-CEC0-FF45-A57B-8470651015F1}" type="datetimeFigureOut">
              <a:rPr lang="en-US" smtClean="0"/>
              <a:t>5/3/2024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C91C77-9858-7D47-A426-16DA4062646D}" type="slidenum">
              <a:rPr lang="en-US" smtClean="0"/>
              <a:t>‹#›</a:t>
            </a:fld>
            <a:endParaRPr lang="en-US"/>
          </a:p>
        </p:txBody>
      </p:sp>
      <p:sp>
        <p:nvSpPr>
          <p:cNvPr id="5" name="hcSlideMaster.BlankHeader">
            <a:extLst>
              <a:ext uri="{FF2B5EF4-FFF2-40B4-BE49-F238E27FC236}">
                <a16:creationId xmlns:a16="http://schemas.microsoft.com/office/drawing/2014/main" id="{F41EB265-4203-FF1B-9937-8E54D3A8607C}"/>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31807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1FBA00-CEC0-FF45-A57B-8470651015F1}" type="datetimeFigureOut">
              <a:rPr lang="en-US" smtClean="0"/>
              <a:t>5/3/2024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C91C77-9858-7D47-A426-16DA4062646D}" type="slidenum">
              <a:rPr lang="en-US" smtClean="0"/>
              <a:t>‹#›</a:t>
            </a:fld>
            <a:endParaRPr lang="en-US"/>
          </a:p>
        </p:txBody>
      </p:sp>
    </p:spTree>
    <p:extLst>
      <p:ext uri="{BB962C8B-B14F-4D97-AF65-F5344CB8AC3E}">
        <p14:creationId xmlns:p14="http://schemas.microsoft.com/office/powerpoint/2010/main" val="15846327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5" r:id="rId3"/>
    <p:sldLayoutId id="2147483684" r:id="rId4"/>
    <p:sldLayoutId id="214748367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9" Type="http://schemas.openxmlformats.org/officeDocument/2006/relationships/image" Target="../media/image50.png"/><Relationship Id="rId3" Type="http://schemas.openxmlformats.org/officeDocument/2006/relationships/image" Target="../media/image3.png"/><Relationship Id="rId42" Type="http://schemas.openxmlformats.org/officeDocument/2006/relationships/image" Target="../media/image8.png"/><Relationship Id="rId47" Type="http://schemas.openxmlformats.org/officeDocument/2006/relationships/image" Target="../media/image11.png"/><Relationship Id="rId38" Type="http://schemas.openxmlformats.org/officeDocument/2006/relationships/image" Target="../media/image4.png"/><Relationship Id="rId46" Type="http://schemas.openxmlformats.org/officeDocument/2006/relationships/image" Target="../media/image10.png"/><Relationship Id="rId2" Type="http://schemas.openxmlformats.org/officeDocument/2006/relationships/notesSlide" Target="../notesSlides/notesSlide1.xml"/><Relationship Id="rId41" Type="http://schemas.openxmlformats.org/officeDocument/2006/relationships/image" Target="../media/image5.png"/><Relationship Id="rId1" Type="http://schemas.openxmlformats.org/officeDocument/2006/relationships/slideLayout" Target="../slideLayouts/slideLayout3.xml"/><Relationship Id="rId37" Type="http://schemas.openxmlformats.org/officeDocument/2006/relationships/image" Target="../media/image30.png"/><Relationship Id="rId40" Type="http://schemas.openxmlformats.org/officeDocument/2006/relationships/image" Target="../media/image60.png"/><Relationship Id="rId45" Type="http://schemas.openxmlformats.org/officeDocument/2006/relationships/image" Target="../media/image9.png"/><Relationship Id="rId36" Type="http://schemas.openxmlformats.org/officeDocument/2006/relationships/image" Target="NULL"/><Relationship Id="rId49" Type="http://schemas.openxmlformats.org/officeDocument/2006/relationships/image" Target="../media/image15.png"/><Relationship Id="rId44" Type="http://schemas.openxmlformats.org/officeDocument/2006/relationships/image" Target="../media/image7.png"/><Relationship Id="rId4" Type="http://schemas.openxmlformats.org/officeDocument/2006/relationships/image" Target="../media/image20.png"/><Relationship Id="rId43" Type="http://schemas.openxmlformats.org/officeDocument/2006/relationships/image" Target="../media/image6.png"/><Relationship Id="rId48"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BD6C9C-2DD0-D46A-0DBB-34A770A0DBF2}"/>
              </a:ext>
            </a:extLst>
          </p:cNvPr>
          <p:cNvSpPr txBox="1"/>
          <p:nvPr/>
        </p:nvSpPr>
        <p:spPr>
          <a:xfrm>
            <a:off x="147781" y="200554"/>
            <a:ext cx="2666780" cy="553998"/>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UT-Austin MRSEC </a:t>
            </a:r>
          </a:p>
          <a:p>
            <a:r>
              <a:rPr lang="en-US" sz="1400" b="1" dirty="0">
                <a:latin typeface="Arial" panose="020B0604020202020204" pitchFamily="34" charset="0"/>
                <a:cs typeface="Arial" panose="020B0604020202020204" pitchFamily="34" charset="0"/>
              </a:rPr>
              <a:t>DMR-1720595</a:t>
            </a:r>
            <a:r>
              <a:rPr lang="en-US" sz="1600" b="1" dirty="0">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39F82AA0-366D-9651-4827-05ECB7C0F1AE}"/>
              </a:ext>
            </a:extLst>
          </p:cNvPr>
          <p:cNvSpPr txBox="1"/>
          <p:nvPr/>
        </p:nvSpPr>
        <p:spPr>
          <a:xfrm>
            <a:off x="5394814" y="868893"/>
            <a:ext cx="3507692"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X. Li, J. Zhou, and G. Fiete groups</a:t>
            </a:r>
          </a:p>
        </p:txBody>
      </p:sp>
      <p:sp>
        <p:nvSpPr>
          <p:cNvPr id="5" name="Text Box 28">
            <a:extLst>
              <a:ext uri="{FF2B5EF4-FFF2-40B4-BE49-F238E27FC236}">
                <a16:creationId xmlns:a16="http://schemas.microsoft.com/office/drawing/2014/main" id="{9BED021D-5190-5F7E-3970-660174AD35B3}"/>
              </a:ext>
            </a:extLst>
          </p:cNvPr>
          <p:cNvSpPr txBox="1">
            <a:spLocks noChangeArrowheads="1"/>
          </p:cNvSpPr>
          <p:nvPr/>
        </p:nvSpPr>
        <p:spPr bwMode="auto">
          <a:xfrm>
            <a:off x="116263" y="753600"/>
            <a:ext cx="3886303"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1400" dirty="0"/>
          </a:p>
          <a:p>
            <a:pPr marL="285750" indent="-285750" eaLnBrk="1" hangingPunct="1">
              <a:buClr>
                <a:srgbClr val="C00000"/>
              </a:buClr>
              <a:buFont typeface="Arial" panose="020B0604020202020204" pitchFamily="34" charset="0"/>
              <a:buChar char="•"/>
            </a:pPr>
            <a:r>
              <a:rPr lang="en-US" sz="1400" dirty="0"/>
              <a:t>Phonons are important collective excitations in materials. Typically, they do not respond to magnetic field and do not carry a magnetic moment (chirality).</a:t>
            </a:r>
          </a:p>
          <a:p>
            <a:pPr marL="285750" indent="-285750" eaLnBrk="1" hangingPunct="1">
              <a:buClr>
                <a:srgbClr val="C00000"/>
              </a:buClr>
              <a:buFont typeface="Arial" panose="020B0604020202020204" pitchFamily="34" charset="0"/>
              <a:buChar char="•"/>
            </a:pPr>
            <a:endParaRPr lang="en-US" sz="1400" dirty="0"/>
          </a:p>
          <a:p>
            <a:pPr marL="285750" indent="-285750" eaLnBrk="1" hangingPunct="1">
              <a:buClr>
                <a:srgbClr val="C00000"/>
              </a:buClr>
              <a:buFont typeface="Arial" panose="020B0604020202020204" pitchFamily="34" charset="0"/>
              <a:buChar char="•"/>
            </a:pPr>
            <a:r>
              <a:rPr lang="en-US" sz="1400" dirty="0"/>
              <a:t>Phonon chirality can be induced via two mechanisms (</a:t>
            </a:r>
            <a:r>
              <a:rPr lang="en-US" sz="1400" dirty="0" err="1"/>
              <a:t>i</a:t>
            </a:r>
            <a:r>
              <a:rPr lang="en-US" sz="1400" dirty="0"/>
              <a:t>) adiabatic evolution with electronic states that break time-reversal symmetry (e.g. magnetism) and (ii) phonon induced mixing of different electronic energy levels.</a:t>
            </a:r>
          </a:p>
          <a:p>
            <a:pPr marL="285750" indent="-285750" eaLnBrk="1" hangingPunct="1">
              <a:buClr>
                <a:srgbClr val="C00000"/>
              </a:buClr>
              <a:buFont typeface="Arial" panose="020B0604020202020204" pitchFamily="34" charset="0"/>
              <a:buChar char="•"/>
            </a:pPr>
            <a:endParaRPr lang="en-US" sz="1400" dirty="0"/>
          </a:p>
          <a:p>
            <a:pPr marL="285750" indent="-285750" eaLnBrk="1" hangingPunct="1">
              <a:buClr>
                <a:srgbClr val="C00000"/>
              </a:buClr>
              <a:buFont typeface="Arial" panose="020B0604020202020204" pitchFamily="34" charset="0"/>
              <a:buChar char="•"/>
            </a:pPr>
            <a:r>
              <a:rPr lang="en-US" sz="1400" dirty="0"/>
              <a:t>A quantum magnet CoTiO</a:t>
            </a:r>
            <a:r>
              <a:rPr lang="en-US" sz="1400" baseline="-25000" dirty="0"/>
              <a:t>3</a:t>
            </a:r>
            <a:r>
              <a:rPr lang="en-US" sz="1400" dirty="0"/>
              <a:t> hosts interesting bosonic excitations such as topological magnons and spin–orbit excitons</a:t>
            </a:r>
          </a:p>
          <a:p>
            <a:pPr marL="285750" indent="-285750" eaLnBrk="1" hangingPunct="1">
              <a:buClr>
                <a:srgbClr val="C00000"/>
              </a:buClr>
              <a:buFont typeface="Arial" panose="020B0604020202020204" pitchFamily="34" charset="0"/>
              <a:buChar char="•"/>
            </a:pPr>
            <a:endParaRPr lang="en-US" sz="1400" dirty="0"/>
          </a:p>
          <a:p>
            <a:pPr marL="285750" indent="-285750" eaLnBrk="1" hangingPunct="1">
              <a:buClr>
                <a:srgbClr val="C00000"/>
              </a:buClr>
              <a:buFont typeface="Arial" panose="020B0604020202020204" pitchFamily="34" charset="0"/>
              <a:buChar char="•"/>
            </a:pPr>
            <a:r>
              <a:rPr lang="en-US" sz="1400" dirty="0"/>
              <a:t>the interaction between spin–orbit excitons and phonons endows chirality to two  phonon modes and leads to large phonon magnetic moments observed in magneto-Raman spectra</a:t>
            </a:r>
          </a:p>
          <a:p>
            <a:pPr eaLnBrk="1" hangingPunct="1"/>
            <a:endParaRPr lang="en-US" sz="1400" dirty="0"/>
          </a:p>
        </p:txBody>
      </p:sp>
      <p:grpSp>
        <p:nvGrpSpPr>
          <p:cNvPr id="106" name="Group 105" descr="Multipart figure showing (a) schematic of crystal structure of CoTiO3; (b) motion of atoms in presence of magnetic field; (c)-(d) Raman spectra of CoTiO3 in presence of magnetic field in different directions.&#10;&#10;">
            <a:extLst>
              <a:ext uri="{FF2B5EF4-FFF2-40B4-BE49-F238E27FC236}">
                <a16:creationId xmlns:a16="http://schemas.microsoft.com/office/drawing/2014/main" id="{759DB198-403E-0B50-78AA-F71B5A4EA16A}"/>
              </a:ext>
            </a:extLst>
          </p:cNvPr>
          <p:cNvGrpSpPr/>
          <p:nvPr/>
        </p:nvGrpSpPr>
        <p:grpSpPr>
          <a:xfrm>
            <a:off x="3993097" y="1742620"/>
            <a:ext cx="8271842" cy="3645895"/>
            <a:chOff x="125185" y="1326910"/>
            <a:chExt cx="8271842" cy="3645895"/>
          </a:xfrm>
        </p:grpSpPr>
        <p:grpSp>
          <p:nvGrpSpPr>
            <p:cNvPr id="107" name="Group 106">
              <a:extLst>
                <a:ext uri="{FF2B5EF4-FFF2-40B4-BE49-F238E27FC236}">
                  <a16:creationId xmlns:a16="http://schemas.microsoft.com/office/drawing/2014/main" id="{A1C2DE87-2B9C-A929-284E-E0B85D71A0F1}"/>
                </a:ext>
              </a:extLst>
            </p:cNvPr>
            <p:cNvGrpSpPr/>
            <p:nvPr/>
          </p:nvGrpSpPr>
          <p:grpSpPr>
            <a:xfrm>
              <a:off x="3691844" y="1326910"/>
              <a:ext cx="4705183" cy="3645895"/>
              <a:chOff x="325884" y="1343485"/>
              <a:chExt cx="7434064" cy="5737878"/>
            </a:xfrm>
          </p:grpSpPr>
          <p:pic>
            <p:nvPicPr>
              <p:cNvPr id="184" name="Picture 183" descr="Chart, histogram&#10;&#10;Description automatically generated">
                <a:extLst>
                  <a:ext uri="{FF2B5EF4-FFF2-40B4-BE49-F238E27FC236}">
                    <a16:creationId xmlns:a16="http://schemas.microsoft.com/office/drawing/2014/main" id="{26C8AFE1-8641-62FB-C8B3-FCADB9CD603D}"/>
                  </a:ext>
                </a:extLst>
              </p:cNvPr>
              <p:cNvPicPr>
                <a:picLocks noChangeAspect="1"/>
              </p:cNvPicPr>
              <p:nvPr/>
            </p:nvPicPr>
            <p:blipFill rotWithShape="1">
              <a:blip r:embed="rId3"/>
              <a:srcRect l="4664" t="4496" r="4315" b="22773"/>
              <a:stretch/>
            </p:blipFill>
            <p:spPr>
              <a:xfrm>
                <a:off x="833545" y="1343485"/>
                <a:ext cx="6502955" cy="4937760"/>
              </a:xfrm>
              <a:prstGeom prst="rect">
                <a:avLst/>
              </a:prstGeom>
            </p:spPr>
          </p:pic>
          <mc:AlternateContent xmlns:mc="http://schemas.openxmlformats.org/markup-compatibility/2006" xmlns:a14="http://schemas.microsoft.com/office/drawing/2010/main">
            <mc:Choice Requires="a14">
              <p:sp>
                <p:nvSpPr>
                  <p:cNvPr id="185" name="TextBox 184">
                    <a:extLst>
                      <a:ext uri="{FF2B5EF4-FFF2-40B4-BE49-F238E27FC236}">
                        <a16:creationId xmlns:a16="http://schemas.microsoft.com/office/drawing/2014/main" id="{B6433082-5047-D581-5700-BF70C3D7E9D1}"/>
                      </a:ext>
                    </a:extLst>
                  </p:cNvPr>
                  <p:cNvSpPr txBox="1"/>
                  <p:nvPr/>
                </p:nvSpPr>
                <p:spPr>
                  <a:xfrm>
                    <a:off x="2425996" y="6596853"/>
                    <a:ext cx="2976319" cy="484510"/>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Raman shift  (</a:t>
                    </a:r>
                    <a14:m>
                      <m:oMath xmlns:m="http://schemas.openxmlformats.org/officeDocument/2006/math">
                        <m:sSup>
                          <m:sSupPr>
                            <m:ctrlPr>
                              <a:rPr lang="en-US" sz="1400" i="1" smtClean="0">
                                <a:latin typeface="Cambria Math" panose="02040503050406030204" pitchFamily="18" charset="0"/>
                                <a:cs typeface="Times New Roman" panose="02020603050405020304" pitchFamily="18" charset="0"/>
                              </a:rPr>
                            </m:ctrlPr>
                          </m:sSupPr>
                          <m:e>
                            <m:r>
                              <m:rPr>
                                <m:sty m:val="p"/>
                              </m:rPr>
                              <a:rPr lang="en-US" sz="1400" b="0" i="0" smtClean="0">
                                <a:latin typeface="Cambria Math" panose="02040503050406030204" pitchFamily="18" charset="0"/>
                                <a:cs typeface="Times New Roman" panose="02020603050405020304" pitchFamily="18" charset="0"/>
                              </a:rPr>
                              <m:t>cm</m:t>
                            </m:r>
                          </m:e>
                          <m:sup>
                            <m:r>
                              <a:rPr lang="en-US" sz="1400" b="0" i="1" smtClean="0">
                                <a:latin typeface="Cambria Math" panose="02040503050406030204" pitchFamily="18" charset="0"/>
                                <a:cs typeface="Times New Roman" panose="02020603050405020304" pitchFamily="18" charset="0"/>
                              </a:rPr>
                              <m:t>−1</m:t>
                            </m:r>
                          </m:sup>
                        </m:sSup>
                      </m:oMath>
                    </a14:m>
                    <a:r>
                      <a:rPr lang="en-US" sz="1400" dirty="0">
                        <a:latin typeface="Arial" panose="020B0604020202020204" pitchFamily="34" charset="0"/>
                        <a:cs typeface="Arial" panose="020B0604020202020204" pitchFamily="34" charset="0"/>
                      </a:rPr>
                      <a:t> )</a:t>
                    </a:r>
                  </a:p>
                </p:txBody>
              </p:sp>
            </mc:Choice>
            <mc:Fallback xmlns="">
              <p:sp>
                <p:nvSpPr>
                  <p:cNvPr id="6" name="TextBox 5">
                    <a:extLst>
                      <a:ext uri="{FF2B5EF4-FFF2-40B4-BE49-F238E27FC236}">
                        <a16:creationId xmlns:a16="http://schemas.microsoft.com/office/drawing/2014/main" id="{2107F408-71C5-E5C4-1E3C-1149835FB25E}"/>
                      </a:ext>
                    </a:extLst>
                  </p:cNvPr>
                  <p:cNvSpPr txBox="1">
                    <a:spLocks noRot="1" noChangeAspect="1" noMove="1" noResize="1" noEditPoints="1" noAdjustHandles="1" noChangeArrowheads="1" noChangeShapeType="1" noTextEdit="1"/>
                  </p:cNvSpPr>
                  <p:nvPr/>
                </p:nvSpPr>
                <p:spPr>
                  <a:xfrm>
                    <a:off x="2425996" y="6596853"/>
                    <a:ext cx="2976319" cy="484510"/>
                  </a:xfrm>
                  <a:prstGeom prst="rect">
                    <a:avLst/>
                  </a:prstGeom>
                  <a:blipFill>
                    <a:blip r:embed="rId4"/>
                    <a:stretch>
                      <a:fillRect l="-971" t="-3922" b="-19608"/>
                    </a:stretch>
                  </a:blipFill>
                </p:spPr>
                <p:txBody>
                  <a:bodyPr/>
                  <a:lstStyle/>
                  <a:p>
                    <a:r>
                      <a:rPr lang="en-US">
                        <a:noFill/>
                      </a:rPr>
                      <a:t> </a:t>
                    </a:r>
                  </a:p>
                </p:txBody>
              </p:sp>
            </mc:Fallback>
          </mc:AlternateContent>
          <p:grpSp>
            <p:nvGrpSpPr>
              <p:cNvPr id="186" name="Group 185">
                <a:extLst>
                  <a:ext uri="{FF2B5EF4-FFF2-40B4-BE49-F238E27FC236}">
                    <a16:creationId xmlns:a16="http://schemas.microsoft.com/office/drawing/2014/main" id="{BF272250-FF0D-64C5-3683-1443D80644C2}"/>
                  </a:ext>
                </a:extLst>
              </p:cNvPr>
              <p:cNvGrpSpPr/>
              <p:nvPr/>
            </p:nvGrpSpPr>
            <p:grpSpPr>
              <a:xfrm>
                <a:off x="560510" y="6185625"/>
                <a:ext cx="7199438" cy="484510"/>
                <a:chOff x="7483484" y="6290364"/>
                <a:chExt cx="7199438" cy="484510"/>
              </a:xfrm>
            </p:grpSpPr>
            <p:sp>
              <p:nvSpPr>
                <p:cNvPr id="202" name="TextBox 201">
                  <a:extLst>
                    <a:ext uri="{FF2B5EF4-FFF2-40B4-BE49-F238E27FC236}">
                      <a16:creationId xmlns:a16="http://schemas.microsoft.com/office/drawing/2014/main" id="{588C0C1D-835E-E443-0E98-716A3492004B}"/>
                    </a:ext>
                  </a:extLst>
                </p:cNvPr>
                <p:cNvSpPr txBox="1"/>
                <p:nvPr/>
              </p:nvSpPr>
              <p:spPr>
                <a:xfrm>
                  <a:off x="7483484" y="6290364"/>
                  <a:ext cx="761648" cy="484510"/>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210</a:t>
                  </a:r>
                </a:p>
              </p:txBody>
            </p:sp>
            <p:sp>
              <p:nvSpPr>
                <p:cNvPr id="203" name="TextBox 202">
                  <a:extLst>
                    <a:ext uri="{FF2B5EF4-FFF2-40B4-BE49-F238E27FC236}">
                      <a16:creationId xmlns:a16="http://schemas.microsoft.com/office/drawing/2014/main" id="{7CAF7633-3CFD-176B-0AA6-8CBD36AECC11}"/>
                    </a:ext>
                  </a:extLst>
                </p:cNvPr>
                <p:cNvSpPr txBox="1"/>
                <p:nvPr/>
              </p:nvSpPr>
              <p:spPr>
                <a:xfrm>
                  <a:off x="10756654" y="6290364"/>
                  <a:ext cx="761648" cy="484510"/>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270</a:t>
                  </a:r>
                </a:p>
              </p:txBody>
            </p:sp>
            <p:sp>
              <p:nvSpPr>
                <p:cNvPr id="204" name="TextBox 203">
                  <a:extLst>
                    <a:ext uri="{FF2B5EF4-FFF2-40B4-BE49-F238E27FC236}">
                      <a16:creationId xmlns:a16="http://schemas.microsoft.com/office/drawing/2014/main" id="{8E0622B1-63B1-D04A-BBA4-125C3D631746}"/>
                    </a:ext>
                  </a:extLst>
                </p:cNvPr>
                <p:cNvSpPr txBox="1"/>
                <p:nvPr/>
              </p:nvSpPr>
              <p:spPr>
                <a:xfrm>
                  <a:off x="12332678" y="6290364"/>
                  <a:ext cx="761648" cy="484510"/>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285</a:t>
                  </a:r>
                </a:p>
              </p:txBody>
            </p:sp>
            <p:sp>
              <p:nvSpPr>
                <p:cNvPr id="205" name="TextBox 204">
                  <a:extLst>
                    <a:ext uri="{FF2B5EF4-FFF2-40B4-BE49-F238E27FC236}">
                      <a16:creationId xmlns:a16="http://schemas.microsoft.com/office/drawing/2014/main" id="{D16537B1-29AA-219E-2BF5-AD1FD795AA43}"/>
                    </a:ext>
                  </a:extLst>
                </p:cNvPr>
                <p:cNvSpPr txBox="1"/>
                <p:nvPr/>
              </p:nvSpPr>
              <p:spPr>
                <a:xfrm>
                  <a:off x="13921274" y="6290364"/>
                  <a:ext cx="761648" cy="484510"/>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300</a:t>
                  </a:r>
                </a:p>
              </p:txBody>
            </p:sp>
          </p:grpSp>
          <p:sp>
            <p:nvSpPr>
              <p:cNvPr id="187" name="TextBox 186">
                <a:extLst>
                  <a:ext uri="{FF2B5EF4-FFF2-40B4-BE49-F238E27FC236}">
                    <a16:creationId xmlns:a16="http://schemas.microsoft.com/office/drawing/2014/main" id="{D6587BF1-A2D3-02BA-9C92-EDA7223A9E6D}"/>
                  </a:ext>
                </a:extLst>
              </p:cNvPr>
              <p:cNvSpPr txBox="1"/>
              <p:nvPr/>
            </p:nvSpPr>
            <p:spPr>
              <a:xfrm rot="16200000">
                <a:off x="-658910" y="4900512"/>
                <a:ext cx="2459715" cy="49012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Intensity  ( a. u. )</a:t>
                </a:r>
              </a:p>
            </p:txBody>
          </p:sp>
          <p:sp>
            <p:nvSpPr>
              <p:cNvPr id="188" name="TextBox 187">
                <a:extLst>
                  <a:ext uri="{FF2B5EF4-FFF2-40B4-BE49-F238E27FC236}">
                    <a16:creationId xmlns:a16="http://schemas.microsoft.com/office/drawing/2014/main" id="{E79B4F51-816B-B219-A801-99377253AA85}"/>
                  </a:ext>
                </a:extLst>
              </p:cNvPr>
              <p:cNvSpPr txBox="1"/>
              <p:nvPr/>
            </p:nvSpPr>
            <p:spPr>
              <a:xfrm rot="16200000">
                <a:off x="-647350" y="2379514"/>
                <a:ext cx="2459715" cy="49012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Intensity  ( a. u. )</a:t>
                </a:r>
              </a:p>
            </p:txBody>
          </p:sp>
          <p:grpSp>
            <p:nvGrpSpPr>
              <p:cNvPr id="189" name="Group 188">
                <a:extLst>
                  <a:ext uri="{FF2B5EF4-FFF2-40B4-BE49-F238E27FC236}">
                    <a16:creationId xmlns:a16="http://schemas.microsoft.com/office/drawing/2014/main" id="{E12E5FC6-7806-FDEB-1851-953175A0CE32}"/>
                  </a:ext>
                </a:extLst>
              </p:cNvPr>
              <p:cNvGrpSpPr/>
              <p:nvPr/>
            </p:nvGrpSpPr>
            <p:grpSpPr>
              <a:xfrm>
                <a:off x="5569664" y="1545601"/>
                <a:ext cx="1474632" cy="1181626"/>
                <a:chOff x="3065276" y="843531"/>
                <a:chExt cx="1474632" cy="1181626"/>
              </a:xfrm>
            </p:grpSpPr>
            <mc:AlternateContent xmlns:mc="http://schemas.openxmlformats.org/markup-compatibility/2006" xmlns:a14="http://schemas.microsoft.com/office/drawing/2010/main">
              <mc:Choice Requires="a14">
                <p:sp>
                  <p:nvSpPr>
                    <p:cNvPr id="200" name="TextBox 199">
                      <a:extLst>
                        <a:ext uri="{FF2B5EF4-FFF2-40B4-BE49-F238E27FC236}">
                          <a16:creationId xmlns:a16="http://schemas.microsoft.com/office/drawing/2014/main" id="{1235E3DA-2793-E776-0AE4-3A53B166B811}"/>
                        </a:ext>
                      </a:extLst>
                    </p:cNvPr>
                    <p:cNvSpPr txBox="1"/>
                    <p:nvPr/>
                  </p:nvSpPr>
                  <p:spPr>
                    <a:xfrm>
                      <a:off x="3643572" y="1295656"/>
                      <a:ext cx="896336" cy="72950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type m:val="lin"/>
                                <m:ctrlPr>
                                  <a:rPr lang="en-US" sz="1800" i="1" smtClean="0">
                                    <a:solidFill>
                                      <a:srgbClr val="FF0000"/>
                                    </a:solidFill>
                                    <a:latin typeface="Cambria Math" panose="02040503050406030204" pitchFamily="18" charset="0"/>
                                  </a:rPr>
                                </m:ctrlPr>
                              </m:fPr>
                              <m:num>
                                <m:sSub>
                                  <m:sSubPr>
                                    <m:ctrlPr>
                                      <a:rPr lang="en-US" sz="1800" i="1" smtClean="0">
                                        <a:solidFill>
                                          <a:srgbClr val="FF0000"/>
                                        </a:solidFill>
                                        <a:latin typeface="Cambria Math" panose="02040503050406030204" pitchFamily="18" charset="0"/>
                                      </a:rPr>
                                    </m:ctrlPr>
                                  </m:sSubPr>
                                  <m:e>
                                    <m:r>
                                      <a:rPr lang="en-US" sz="1800" i="1" smtClean="0">
                                        <a:solidFill>
                                          <a:srgbClr val="FF0000"/>
                                        </a:solidFill>
                                        <a:latin typeface="Cambria Math" panose="02040503050406030204" pitchFamily="18" charset="0"/>
                                        <a:ea typeface="Cambria Math" panose="02040503050406030204" pitchFamily="18" charset="0"/>
                                      </a:rPr>
                                      <m:t>𝜎</m:t>
                                    </m:r>
                                  </m:e>
                                  <m:sub>
                                    <m:r>
                                      <a:rPr lang="en-US" sz="1800" b="0" i="1" smtClean="0">
                                        <a:solidFill>
                                          <a:srgbClr val="FF0000"/>
                                        </a:solidFill>
                                        <a:latin typeface="Cambria Math" panose="02040503050406030204" pitchFamily="18" charset="0"/>
                                      </a:rPr>
                                      <m:t>+</m:t>
                                    </m:r>
                                  </m:sub>
                                </m:sSub>
                              </m:num>
                              <m:den>
                                <m:sSub>
                                  <m:sSubPr>
                                    <m:ctrlPr>
                                      <a:rPr lang="en-US" sz="1800" i="1" smtClean="0">
                                        <a:solidFill>
                                          <a:srgbClr val="FF0000"/>
                                        </a:solidFill>
                                        <a:latin typeface="Cambria Math" panose="02040503050406030204" pitchFamily="18" charset="0"/>
                                      </a:rPr>
                                    </m:ctrlPr>
                                  </m:sSubPr>
                                  <m:e>
                                    <m:r>
                                      <a:rPr lang="en-US" sz="1800" i="1" smtClean="0">
                                        <a:solidFill>
                                          <a:srgbClr val="FF0000"/>
                                        </a:solidFill>
                                        <a:latin typeface="Cambria Math" panose="02040503050406030204" pitchFamily="18" charset="0"/>
                                        <a:ea typeface="Cambria Math" panose="02040503050406030204" pitchFamily="18" charset="0"/>
                                      </a:rPr>
                                      <m:t>𝜎</m:t>
                                    </m:r>
                                  </m:e>
                                  <m:sub>
                                    <m:r>
                                      <a:rPr lang="en-US" sz="1800" b="0" i="1" smtClean="0">
                                        <a:solidFill>
                                          <a:srgbClr val="FF0000"/>
                                        </a:solidFill>
                                        <a:latin typeface="Cambria Math" panose="02040503050406030204" pitchFamily="18" charset="0"/>
                                      </a:rPr>
                                      <m:t>−</m:t>
                                    </m:r>
                                  </m:sub>
                                </m:sSub>
                              </m:den>
                            </m:f>
                          </m:oMath>
                        </m:oMathPara>
                      </a14:m>
                      <a:endParaRPr lang="en-US" sz="1800" dirty="0">
                        <a:solidFill>
                          <a:srgbClr val="FF0000"/>
                        </a:solidFill>
                        <a:latin typeface="Arial" panose="020B060402020202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f>
                              <m:fPr>
                                <m:type m:val="lin"/>
                                <m:ctrlPr>
                                  <a:rPr lang="en-US" sz="1800" i="1" smtClean="0">
                                    <a:solidFill>
                                      <a:srgbClr val="2622D9"/>
                                    </a:solidFill>
                                    <a:latin typeface="Cambria Math" panose="02040503050406030204" pitchFamily="18" charset="0"/>
                                  </a:rPr>
                                </m:ctrlPr>
                              </m:fPr>
                              <m:num>
                                <m:sSub>
                                  <m:sSubPr>
                                    <m:ctrlPr>
                                      <a:rPr lang="en-US" sz="1800" i="1" smtClean="0">
                                        <a:solidFill>
                                          <a:srgbClr val="2622D9"/>
                                        </a:solidFill>
                                        <a:latin typeface="Cambria Math" panose="02040503050406030204" pitchFamily="18" charset="0"/>
                                      </a:rPr>
                                    </m:ctrlPr>
                                  </m:sSubPr>
                                  <m:e>
                                    <m:r>
                                      <a:rPr lang="en-US" sz="1800" i="1" smtClean="0">
                                        <a:solidFill>
                                          <a:srgbClr val="2622D9"/>
                                        </a:solidFill>
                                        <a:latin typeface="Cambria Math" panose="02040503050406030204" pitchFamily="18" charset="0"/>
                                        <a:ea typeface="Cambria Math" panose="02040503050406030204" pitchFamily="18" charset="0"/>
                                      </a:rPr>
                                      <m:t>𝜎</m:t>
                                    </m:r>
                                  </m:e>
                                  <m:sub>
                                    <m:r>
                                      <a:rPr lang="en-US" sz="1800" b="0" i="1" smtClean="0">
                                        <a:solidFill>
                                          <a:srgbClr val="2622D9"/>
                                        </a:solidFill>
                                        <a:latin typeface="Cambria Math" panose="02040503050406030204" pitchFamily="18" charset="0"/>
                                      </a:rPr>
                                      <m:t>−</m:t>
                                    </m:r>
                                  </m:sub>
                                </m:sSub>
                              </m:num>
                              <m:den>
                                <m:sSub>
                                  <m:sSubPr>
                                    <m:ctrlPr>
                                      <a:rPr lang="en-US" sz="1800" i="1" smtClean="0">
                                        <a:solidFill>
                                          <a:srgbClr val="2622D9"/>
                                        </a:solidFill>
                                        <a:latin typeface="Cambria Math" panose="02040503050406030204" pitchFamily="18" charset="0"/>
                                      </a:rPr>
                                    </m:ctrlPr>
                                  </m:sSubPr>
                                  <m:e>
                                    <m:r>
                                      <a:rPr lang="en-US" sz="1800" i="1" smtClean="0">
                                        <a:solidFill>
                                          <a:srgbClr val="2622D9"/>
                                        </a:solidFill>
                                        <a:latin typeface="Cambria Math" panose="02040503050406030204" pitchFamily="18" charset="0"/>
                                        <a:ea typeface="Cambria Math" panose="02040503050406030204" pitchFamily="18" charset="0"/>
                                      </a:rPr>
                                      <m:t>𝜎</m:t>
                                    </m:r>
                                  </m:e>
                                  <m:sub>
                                    <m:r>
                                      <a:rPr lang="en-US" sz="1800" b="0" i="1" smtClean="0">
                                        <a:solidFill>
                                          <a:srgbClr val="2622D9"/>
                                        </a:solidFill>
                                        <a:latin typeface="Cambria Math" panose="02040503050406030204" pitchFamily="18" charset="0"/>
                                      </a:rPr>
                                      <m:t>+</m:t>
                                    </m:r>
                                  </m:sub>
                                </m:sSub>
                              </m:den>
                            </m:f>
                          </m:oMath>
                        </m:oMathPara>
                      </a14:m>
                      <a:endParaRPr lang="en-US" sz="1800" b="0" dirty="0">
                        <a:solidFill>
                          <a:srgbClr val="2622D9"/>
                        </a:solidFill>
                        <a:latin typeface="Arial" panose="020B0604020202020204" pitchFamily="34" charset="0"/>
                        <a:cs typeface="Arial" panose="020B0604020202020204" pitchFamily="34" charset="0"/>
                      </a:endParaRPr>
                    </a:p>
                  </p:txBody>
                </p:sp>
              </mc:Choice>
              <mc:Fallback xmlns="">
                <p:sp>
                  <p:nvSpPr>
                    <p:cNvPr id="234" name="TextBox 233">
                      <a:extLst>
                        <a:ext uri="{FF2B5EF4-FFF2-40B4-BE49-F238E27FC236}">
                          <a16:creationId xmlns:a16="http://schemas.microsoft.com/office/drawing/2014/main" id="{90EFC6B8-0C93-59F6-4FBB-AAFEC575A395}"/>
                        </a:ext>
                      </a:extLst>
                    </p:cNvPr>
                    <p:cNvSpPr txBox="1">
                      <a:spLocks noRot="1" noChangeAspect="1" noMove="1" noResize="1" noEditPoints="1" noAdjustHandles="1" noChangeArrowheads="1" noChangeShapeType="1" noTextEdit="1"/>
                    </p:cNvSpPr>
                    <p:nvPr/>
                  </p:nvSpPr>
                  <p:spPr>
                    <a:xfrm>
                      <a:off x="3643572" y="1295656"/>
                      <a:ext cx="896336" cy="729501"/>
                    </a:xfrm>
                    <a:prstGeom prst="rect">
                      <a:avLst/>
                    </a:prstGeom>
                    <a:blipFill>
                      <a:blip r:embed="rId36"/>
                      <a:stretch>
                        <a:fillRect l="-7813" t="-63462" b="-96154"/>
                      </a:stretch>
                    </a:blipFill>
                  </p:spPr>
                  <p:txBody>
                    <a:bodyPr/>
                    <a:lstStyle/>
                    <a:p>
                      <a:r>
                        <a:rPr lang="en-US">
                          <a:noFill/>
                        </a:rPr>
                        <a:t> </a:t>
                      </a:r>
                    </a:p>
                  </p:txBody>
                </p:sp>
              </mc:Fallback>
            </mc:AlternateContent>
            <p:sp>
              <p:nvSpPr>
                <p:cNvPr id="201" name="Rectangle 200">
                  <a:extLst>
                    <a:ext uri="{FF2B5EF4-FFF2-40B4-BE49-F238E27FC236}">
                      <a16:creationId xmlns:a16="http://schemas.microsoft.com/office/drawing/2014/main" id="{E40257A8-0005-5983-C7B9-9DE596077182}"/>
                    </a:ext>
                  </a:extLst>
                </p:cNvPr>
                <p:cNvSpPr/>
                <p:nvPr/>
              </p:nvSpPr>
              <p:spPr>
                <a:xfrm>
                  <a:off x="3065276" y="843531"/>
                  <a:ext cx="1145952" cy="440464"/>
                </a:xfrm>
                <a:prstGeom prst="rect">
                  <a:avLst/>
                </a:prstGeom>
              </p:spPr>
              <p:txBody>
                <a:bodyPr wrap="none">
                  <a:spAutoFit/>
                </a:bodyPr>
                <a:lstStyle/>
                <a:p>
                  <a:r>
                    <a:rPr lang="en-US" sz="1400" dirty="0">
                      <a:latin typeface="Arial" panose="020B0604020202020204" pitchFamily="34" charset="0"/>
                      <a:cs typeface="Arial" panose="020B0604020202020204" pitchFamily="34" charset="0"/>
                    </a:rPr>
                    <a:t>7T, 12K</a:t>
                  </a:r>
                </a:p>
              </p:txBody>
            </p:sp>
          </p:grpSp>
          <mc:AlternateContent xmlns:mc="http://schemas.openxmlformats.org/markup-compatibility/2006" xmlns:a14="http://schemas.microsoft.com/office/drawing/2010/main">
            <mc:Choice Requires="a14">
              <p:sp>
                <p:nvSpPr>
                  <p:cNvPr id="190" name="TextBox 189">
                    <a:extLst>
                      <a:ext uri="{FF2B5EF4-FFF2-40B4-BE49-F238E27FC236}">
                        <a16:creationId xmlns:a16="http://schemas.microsoft.com/office/drawing/2014/main" id="{4AAD6B6B-1028-F407-8926-28AC636A07F4}"/>
                      </a:ext>
                    </a:extLst>
                  </p:cNvPr>
                  <p:cNvSpPr txBox="1"/>
                  <p:nvPr/>
                </p:nvSpPr>
                <p:spPr>
                  <a:xfrm>
                    <a:off x="2047616" y="2755571"/>
                    <a:ext cx="1477523" cy="59568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1400" i="1" dirty="0" smtClean="0">
                                  <a:solidFill>
                                    <a:srgbClr val="F78429"/>
                                  </a:solidFill>
                                  <a:latin typeface="Cambria Math" panose="02040503050406030204" pitchFamily="18" charset="0"/>
                                  <a:cs typeface="Times New Roman" panose="02020603050405020304" pitchFamily="18" charset="0"/>
                                </a:rPr>
                              </m:ctrlPr>
                            </m:sSubSupPr>
                            <m:e>
                              <m:r>
                                <a:rPr lang="en-US" sz="1400" i="1" dirty="0" smtClean="0">
                                  <a:solidFill>
                                    <a:srgbClr val="F78429"/>
                                  </a:solidFill>
                                  <a:latin typeface="Cambria Math" panose="02040503050406030204" pitchFamily="18" charset="0"/>
                                  <a:ea typeface="Cambria Math" panose="02040503050406030204" pitchFamily="18" charset="0"/>
                                  <a:cs typeface="Times New Roman" panose="02020603050405020304" pitchFamily="18" charset="0"/>
                                </a:rPr>
                                <m:t>∆</m:t>
                              </m:r>
                              <m:r>
                                <a:rPr lang="en-US" sz="1400" b="0" i="1" dirty="0" smtClean="0">
                                  <a:solidFill>
                                    <a:srgbClr val="F78429"/>
                                  </a:solidFill>
                                  <a:latin typeface="Cambria Math" panose="02040503050406030204" pitchFamily="18" charset="0"/>
                                  <a:cs typeface="Times New Roman" panose="02020603050405020304" pitchFamily="18" charset="0"/>
                                </a:rPr>
                                <m:t>𝐸</m:t>
                              </m:r>
                            </m:e>
                            <m:sub>
                              <m:r>
                                <a:rPr lang="en-US" sz="1400" i="1" dirty="0">
                                  <a:solidFill>
                                    <a:srgbClr val="F78429"/>
                                  </a:solidFill>
                                  <a:latin typeface="Cambria Math" panose="02040503050406030204" pitchFamily="18" charset="0"/>
                                  <a:cs typeface="Times New Roman" panose="02020603050405020304" pitchFamily="18" charset="0"/>
                                </a:rPr>
                                <m:t>𝑔</m:t>
                              </m:r>
                            </m:sub>
                            <m:sup>
                              <m:r>
                                <a:rPr lang="en-US" sz="1400" i="1" dirty="0">
                                  <a:solidFill>
                                    <a:srgbClr val="F78429"/>
                                  </a:solidFill>
                                  <a:latin typeface="Cambria Math" panose="02040503050406030204" pitchFamily="18" charset="0"/>
                                  <a:cs typeface="Times New Roman" panose="02020603050405020304" pitchFamily="18" charset="0"/>
                                </a:rPr>
                                <m:t>(</m:t>
                              </m:r>
                              <m:r>
                                <a:rPr lang="en-US" sz="1400" b="0" i="1" dirty="0" smtClean="0">
                                  <a:solidFill>
                                    <a:srgbClr val="F78429"/>
                                  </a:solidFill>
                                  <a:latin typeface="Cambria Math" panose="02040503050406030204" pitchFamily="18" charset="0"/>
                                  <a:cs typeface="Times New Roman" panose="02020603050405020304" pitchFamily="18" charset="0"/>
                                </a:rPr>
                                <m:t>1</m:t>
                              </m:r>
                              <m:r>
                                <a:rPr lang="en-US" sz="1400" i="1" dirty="0">
                                  <a:solidFill>
                                    <a:srgbClr val="F78429"/>
                                  </a:solidFill>
                                  <a:latin typeface="Cambria Math" panose="02040503050406030204" pitchFamily="18" charset="0"/>
                                  <a:cs typeface="Times New Roman" panose="02020603050405020304" pitchFamily="18" charset="0"/>
                                </a:rPr>
                                <m:t>)</m:t>
                              </m:r>
                            </m:sup>
                          </m:sSubSup>
                          <m:r>
                            <a:rPr lang="en-US" sz="1400" b="0" i="1" dirty="0" smtClean="0">
                              <a:solidFill>
                                <a:srgbClr val="F78429"/>
                              </a:solidFill>
                              <a:latin typeface="Cambria Math" panose="02040503050406030204" pitchFamily="18" charset="0"/>
                              <a:cs typeface="Times New Roman" panose="02020603050405020304" pitchFamily="18" charset="0"/>
                            </a:rPr>
                            <m:t>~7</m:t>
                          </m:r>
                          <m:sSup>
                            <m:sSupPr>
                              <m:ctrlPr>
                                <a:rPr lang="en-US" sz="1400" i="1" smtClean="0">
                                  <a:solidFill>
                                    <a:srgbClr val="F78429"/>
                                  </a:solidFill>
                                  <a:latin typeface="Cambria Math" panose="02040503050406030204" pitchFamily="18" charset="0"/>
                                  <a:cs typeface="Times New Roman" panose="02020603050405020304" pitchFamily="18" charset="0"/>
                                </a:rPr>
                              </m:ctrlPr>
                            </m:sSupPr>
                            <m:e>
                              <m:r>
                                <m:rPr>
                                  <m:sty m:val="p"/>
                                </m:rPr>
                                <a:rPr lang="en-US" sz="1400">
                                  <a:solidFill>
                                    <a:srgbClr val="F78429"/>
                                  </a:solidFill>
                                  <a:latin typeface="Cambria Math" panose="02040503050406030204" pitchFamily="18" charset="0"/>
                                  <a:cs typeface="Times New Roman" panose="02020603050405020304" pitchFamily="18" charset="0"/>
                                </a:rPr>
                                <m:t>cm</m:t>
                              </m:r>
                            </m:e>
                            <m:sup>
                              <m:r>
                                <a:rPr lang="en-US" sz="1400" i="1">
                                  <a:solidFill>
                                    <a:srgbClr val="F78429"/>
                                  </a:solidFill>
                                  <a:latin typeface="Cambria Math" panose="02040503050406030204" pitchFamily="18" charset="0"/>
                                  <a:cs typeface="Times New Roman" panose="02020603050405020304" pitchFamily="18" charset="0"/>
                                </a:rPr>
                                <m:t>−1</m:t>
                              </m:r>
                            </m:sup>
                          </m:sSup>
                        </m:oMath>
                      </m:oMathPara>
                    </a14:m>
                    <a:endParaRPr lang="en-US" sz="1400" dirty="0">
                      <a:solidFill>
                        <a:srgbClr val="F78429"/>
                      </a:solidFill>
                      <a:latin typeface="Arial" panose="020B0604020202020204" pitchFamily="34" charset="0"/>
                      <a:cs typeface="Arial" panose="020B0604020202020204" pitchFamily="34" charset="0"/>
                    </a:endParaRPr>
                  </a:p>
                </p:txBody>
              </p:sp>
            </mc:Choice>
            <mc:Fallback xmlns="">
              <p:sp>
                <p:nvSpPr>
                  <p:cNvPr id="11" name="TextBox 10">
                    <a:extLst>
                      <a:ext uri="{FF2B5EF4-FFF2-40B4-BE49-F238E27FC236}">
                        <a16:creationId xmlns:a16="http://schemas.microsoft.com/office/drawing/2014/main" id="{40FCECD2-4FF8-4B4E-607D-F18E5AA260FD}"/>
                      </a:ext>
                    </a:extLst>
                  </p:cNvPr>
                  <p:cNvSpPr txBox="1">
                    <a:spLocks noRot="1" noChangeAspect="1" noMove="1" noResize="1" noEditPoints="1" noAdjustHandles="1" noChangeArrowheads="1" noChangeShapeType="1" noTextEdit="1"/>
                  </p:cNvSpPr>
                  <p:nvPr/>
                </p:nvSpPr>
                <p:spPr>
                  <a:xfrm>
                    <a:off x="2047616" y="2755571"/>
                    <a:ext cx="1477523" cy="595683"/>
                  </a:xfrm>
                  <a:prstGeom prst="rect">
                    <a:avLst/>
                  </a:prstGeom>
                  <a:blipFill>
                    <a:blip r:embed="rId37"/>
                    <a:stretch>
                      <a:fillRect r="-240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1" name="TextBox 190">
                    <a:extLst>
                      <a:ext uri="{FF2B5EF4-FFF2-40B4-BE49-F238E27FC236}">
                        <a16:creationId xmlns:a16="http://schemas.microsoft.com/office/drawing/2014/main" id="{B233BBE8-6297-745D-BF32-1A5705824C7C}"/>
                      </a:ext>
                    </a:extLst>
                  </p:cNvPr>
                  <p:cNvSpPr txBox="1"/>
                  <p:nvPr/>
                </p:nvSpPr>
                <p:spPr>
                  <a:xfrm>
                    <a:off x="2047616" y="1550590"/>
                    <a:ext cx="1477523" cy="59568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1400" i="1" dirty="0" smtClean="0">
                                  <a:solidFill>
                                    <a:srgbClr val="0417BD"/>
                                  </a:solidFill>
                                  <a:latin typeface="Cambria Math" panose="02040503050406030204" pitchFamily="18" charset="0"/>
                                  <a:cs typeface="Times New Roman" panose="02020603050405020304" pitchFamily="18" charset="0"/>
                                </a:rPr>
                              </m:ctrlPr>
                            </m:sSubSupPr>
                            <m:e>
                              <m:r>
                                <a:rPr lang="en-US" sz="1400" i="1" dirty="0" smtClean="0">
                                  <a:solidFill>
                                    <a:srgbClr val="0417BD"/>
                                  </a:solidFill>
                                  <a:latin typeface="Cambria Math" panose="02040503050406030204" pitchFamily="18" charset="0"/>
                                  <a:ea typeface="Cambria Math" panose="02040503050406030204" pitchFamily="18" charset="0"/>
                                  <a:cs typeface="Times New Roman" panose="02020603050405020304" pitchFamily="18" charset="0"/>
                                </a:rPr>
                                <m:t>∆</m:t>
                              </m:r>
                              <m:r>
                                <a:rPr lang="en-US" sz="1400" b="0" i="1" dirty="0" smtClean="0">
                                  <a:solidFill>
                                    <a:srgbClr val="0417BD"/>
                                  </a:solidFill>
                                  <a:latin typeface="Cambria Math" panose="02040503050406030204" pitchFamily="18" charset="0"/>
                                  <a:cs typeface="Times New Roman" panose="02020603050405020304" pitchFamily="18" charset="0"/>
                                </a:rPr>
                                <m:t>𝐸</m:t>
                              </m:r>
                            </m:e>
                            <m:sub>
                              <m:r>
                                <a:rPr lang="en-US" sz="1400" i="1" dirty="0">
                                  <a:solidFill>
                                    <a:srgbClr val="0417BD"/>
                                  </a:solidFill>
                                  <a:latin typeface="Cambria Math" panose="02040503050406030204" pitchFamily="18" charset="0"/>
                                  <a:cs typeface="Times New Roman" panose="02020603050405020304" pitchFamily="18" charset="0"/>
                                </a:rPr>
                                <m:t>𝑔</m:t>
                              </m:r>
                            </m:sub>
                            <m:sup>
                              <m:r>
                                <a:rPr lang="en-US" sz="1400" i="1" dirty="0">
                                  <a:solidFill>
                                    <a:srgbClr val="0417BD"/>
                                  </a:solidFill>
                                  <a:latin typeface="Cambria Math" panose="02040503050406030204" pitchFamily="18" charset="0"/>
                                  <a:cs typeface="Times New Roman" panose="02020603050405020304" pitchFamily="18" charset="0"/>
                                </a:rPr>
                                <m:t>(</m:t>
                              </m:r>
                              <m:r>
                                <a:rPr lang="en-US" sz="1400" b="0" i="1" dirty="0" smtClean="0">
                                  <a:solidFill>
                                    <a:srgbClr val="0417BD"/>
                                  </a:solidFill>
                                  <a:latin typeface="Cambria Math" panose="02040503050406030204" pitchFamily="18" charset="0"/>
                                  <a:cs typeface="Times New Roman" panose="02020603050405020304" pitchFamily="18" charset="0"/>
                                </a:rPr>
                                <m:t>2</m:t>
                              </m:r>
                              <m:r>
                                <a:rPr lang="en-US" sz="1400" i="1" dirty="0">
                                  <a:solidFill>
                                    <a:srgbClr val="0417BD"/>
                                  </a:solidFill>
                                  <a:latin typeface="Cambria Math" panose="02040503050406030204" pitchFamily="18" charset="0"/>
                                  <a:cs typeface="Times New Roman" panose="02020603050405020304" pitchFamily="18" charset="0"/>
                                </a:rPr>
                                <m:t>)</m:t>
                              </m:r>
                            </m:sup>
                          </m:sSubSup>
                          <m:r>
                            <a:rPr lang="en-US" sz="1400" b="0" i="1" dirty="0" smtClean="0">
                              <a:solidFill>
                                <a:srgbClr val="0417BD"/>
                              </a:solidFill>
                              <a:latin typeface="Cambria Math" panose="02040503050406030204" pitchFamily="18" charset="0"/>
                              <a:cs typeface="Times New Roman" panose="02020603050405020304" pitchFamily="18" charset="0"/>
                            </a:rPr>
                            <m:t>~</m:t>
                          </m:r>
                          <m:sSup>
                            <m:sSupPr>
                              <m:ctrlPr>
                                <a:rPr lang="en-US" sz="1400" i="1" smtClean="0">
                                  <a:solidFill>
                                    <a:srgbClr val="0417BD"/>
                                  </a:solidFill>
                                  <a:latin typeface="Cambria Math" panose="02040503050406030204" pitchFamily="18" charset="0"/>
                                  <a:cs typeface="Times New Roman" panose="02020603050405020304" pitchFamily="18" charset="0"/>
                                </a:rPr>
                              </m:ctrlPr>
                            </m:sSupPr>
                            <m:e>
                              <m:r>
                                <a:rPr lang="en-US" sz="1400" b="0" i="0" smtClean="0">
                                  <a:solidFill>
                                    <a:srgbClr val="0417BD"/>
                                  </a:solidFill>
                                  <a:latin typeface="Cambria Math" panose="02040503050406030204" pitchFamily="18" charset="0"/>
                                  <a:cs typeface="Times New Roman" panose="02020603050405020304" pitchFamily="18" charset="0"/>
                                </a:rPr>
                                <m:t>2 </m:t>
                              </m:r>
                              <m:r>
                                <m:rPr>
                                  <m:sty m:val="p"/>
                                </m:rPr>
                                <a:rPr lang="en-US" sz="1400">
                                  <a:solidFill>
                                    <a:srgbClr val="0417BD"/>
                                  </a:solidFill>
                                  <a:latin typeface="Cambria Math" panose="02040503050406030204" pitchFamily="18" charset="0"/>
                                  <a:cs typeface="Times New Roman" panose="02020603050405020304" pitchFamily="18" charset="0"/>
                                </a:rPr>
                                <m:t>cm</m:t>
                              </m:r>
                            </m:e>
                            <m:sup>
                              <m:r>
                                <a:rPr lang="en-US" sz="1400" i="1">
                                  <a:solidFill>
                                    <a:srgbClr val="0417BD"/>
                                  </a:solidFill>
                                  <a:latin typeface="Cambria Math" panose="02040503050406030204" pitchFamily="18" charset="0"/>
                                  <a:cs typeface="Times New Roman" panose="02020603050405020304" pitchFamily="18" charset="0"/>
                                </a:rPr>
                                <m:t>−1</m:t>
                              </m:r>
                            </m:sup>
                          </m:sSup>
                        </m:oMath>
                      </m:oMathPara>
                    </a14:m>
                    <a:endParaRPr lang="en-US" sz="1400" dirty="0"/>
                  </a:p>
                </p:txBody>
              </p:sp>
            </mc:Choice>
            <mc:Fallback xmlns="">
              <p:sp>
                <p:nvSpPr>
                  <p:cNvPr id="12" name="TextBox 11">
                    <a:extLst>
                      <a:ext uri="{FF2B5EF4-FFF2-40B4-BE49-F238E27FC236}">
                        <a16:creationId xmlns:a16="http://schemas.microsoft.com/office/drawing/2014/main" id="{DD83EC9A-F530-4E6B-6F3C-3751E8ED02A5}"/>
                      </a:ext>
                    </a:extLst>
                  </p:cNvPr>
                  <p:cNvSpPr txBox="1">
                    <a:spLocks noRot="1" noChangeAspect="1" noMove="1" noResize="1" noEditPoints="1" noAdjustHandles="1" noChangeArrowheads="1" noChangeShapeType="1" noTextEdit="1"/>
                  </p:cNvSpPr>
                  <p:nvPr/>
                </p:nvSpPr>
                <p:spPr>
                  <a:xfrm>
                    <a:off x="2047616" y="1550590"/>
                    <a:ext cx="1477523" cy="595683"/>
                  </a:xfrm>
                  <a:prstGeom prst="rect">
                    <a:avLst/>
                  </a:prstGeom>
                  <a:blipFill>
                    <a:blip r:embed="rId38"/>
                    <a:stretch>
                      <a:fillRect r="-2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2" name="TextBox 191">
                    <a:extLst>
                      <a:ext uri="{FF2B5EF4-FFF2-40B4-BE49-F238E27FC236}">
                        <a16:creationId xmlns:a16="http://schemas.microsoft.com/office/drawing/2014/main" id="{AF856874-A90B-1F3C-A9B9-93B749308DD6}"/>
                      </a:ext>
                    </a:extLst>
                  </p:cNvPr>
                  <p:cNvSpPr txBox="1"/>
                  <p:nvPr/>
                </p:nvSpPr>
                <p:spPr>
                  <a:xfrm>
                    <a:off x="1501800" y="5041271"/>
                    <a:ext cx="1477523" cy="59568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1400" i="1" dirty="0" smtClean="0">
                                  <a:solidFill>
                                    <a:srgbClr val="F78429"/>
                                  </a:solidFill>
                                  <a:latin typeface="Cambria Math" panose="02040503050406030204" pitchFamily="18" charset="0"/>
                                  <a:cs typeface="Times New Roman" panose="02020603050405020304" pitchFamily="18" charset="0"/>
                                </a:rPr>
                              </m:ctrlPr>
                            </m:sSubSupPr>
                            <m:e>
                              <m:r>
                                <a:rPr lang="en-US" sz="1400" i="1" dirty="0" smtClean="0">
                                  <a:solidFill>
                                    <a:srgbClr val="F78429"/>
                                  </a:solidFill>
                                  <a:latin typeface="Cambria Math" panose="02040503050406030204" pitchFamily="18" charset="0"/>
                                  <a:ea typeface="Cambria Math" panose="02040503050406030204" pitchFamily="18" charset="0"/>
                                  <a:cs typeface="Times New Roman" panose="02020603050405020304" pitchFamily="18" charset="0"/>
                                </a:rPr>
                                <m:t>∆</m:t>
                              </m:r>
                              <m:r>
                                <a:rPr lang="en-US" sz="1400" b="0" i="1" dirty="0" smtClean="0">
                                  <a:solidFill>
                                    <a:srgbClr val="F78429"/>
                                  </a:solidFill>
                                  <a:latin typeface="Cambria Math" panose="02040503050406030204" pitchFamily="18" charset="0"/>
                                  <a:cs typeface="Times New Roman" panose="02020603050405020304" pitchFamily="18" charset="0"/>
                                </a:rPr>
                                <m:t>𝐸</m:t>
                              </m:r>
                            </m:e>
                            <m:sub>
                              <m:r>
                                <a:rPr lang="en-US" sz="1400" i="1" dirty="0">
                                  <a:solidFill>
                                    <a:srgbClr val="F78429"/>
                                  </a:solidFill>
                                  <a:latin typeface="Cambria Math" panose="02040503050406030204" pitchFamily="18" charset="0"/>
                                  <a:cs typeface="Times New Roman" panose="02020603050405020304" pitchFamily="18" charset="0"/>
                                </a:rPr>
                                <m:t>𝑔</m:t>
                              </m:r>
                            </m:sub>
                            <m:sup>
                              <m:r>
                                <a:rPr lang="en-US" sz="1400" i="1" dirty="0">
                                  <a:solidFill>
                                    <a:srgbClr val="F78429"/>
                                  </a:solidFill>
                                  <a:latin typeface="Cambria Math" panose="02040503050406030204" pitchFamily="18" charset="0"/>
                                  <a:cs typeface="Times New Roman" panose="02020603050405020304" pitchFamily="18" charset="0"/>
                                </a:rPr>
                                <m:t>(</m:t>
                              </m:r>
                              <m:r>
                                <a:rPr lang="en-US" sz="1400" b="0" i="1" dirty="0" smtClean="0">
                                  <a:solidFill>
                                    <a:srgbClr val="F78429"/>
                                  </a:solidFill>
                                  <a:latin typeface="Cambria Math" panose="02040503050406030204" pitchFamily="18" charset="0"/>
                                  <a:cs typeface="Times New Roman" panose="02020603050405020304" pitchFamily="18" charset="0"/>
                                </a:rPr>
                                <m:t>1</m:t>
                              </m:r>
                              <m:r>
                                <a:rPr lang="en-US" sz="1400" i="1" dirty="0">
                                  <a:solidFill>
                                    <a:srgbClr val="F78429"/>
                                  </a:solidFill>
                                  <a:latin typeface="Cambria Math" panose="02040503050406030204" pitchFamily="18" charset="0"/>
                                  <a:cs typeface="Times New Roman" panose="02020603050405020304" pitchFamily="18" charset="0"/>
                                </a:rPr>
                                <m:t>)</m:t>
                              </m:r>
                            </m:sup>
                          </m:sSubSup>
                          <m:r>
                            <a:rPr lang="en-US" sz="1400" b="0" i="1" dirty="0" smtClean="0">
                              <a:solidFill>
                                <a:srgbClr val="F78429"/>
                              </a:solidFill>
                              <a:latin typeface="Cambria Math" panose="02040503050406030204" pitchFamily="18" charset="0"/>
                              <a:cs typeface="Times New Roman" panose="02020603050405020304" pitchFamily="18" charset="0"/>
                            </a:rPr>
                            <m:t>~ 0</m:t>
                          </m:r>
                          <m:sSup>
                            <m:sSupPr>
                              <m:ctrlPr>
                                <a:rPr lang="en-US" sz="1400" i="1" smtClean="0">
                                  <a:solidFill>
                                    <a:srgbClr val="F78429"/>
                                  </a:solidFill>
                                  <a:latin typeface="Cambria Math" panose="02040503050406030204" pitchFamily="18" charset="0"/>
                                  <a:cs typeface="Times New Roman" panose="02020603050405020304" pitchFamily="18" charset="0"/>
                                </a:rPr>
                              </m:ctrlPr>
                            </m:sSupPr>
                            <m:e>
                              <m:r>
                                <a:rPr lang="en-US" sz="1400" b="0" i="1" smtClean="0">
                                  <a:solidFill>
                                    <a:srgbClr val="F78429"/>
                                  </a:solidFill>
                                  <a:latin typeface="Cambria Math" panose="02040503050406030204" pitchFamily="18" charset="0"/>
                                  <a:cs typeface="Times New Roman" panose="02020603050405020304" pitchFamily="18" charset="0"/>
                                </a:rPr>
                                <m:t> </m:t>
                              </m:r>
                              <m:r>
                                <m:rPr>
                                  <m:sty m:val="p"/>
                                </m:rPr>
                                <a:rPr lang="en-US" sz="1400">
                                  <a:solidFill>
                                    <a:srgbClr val="F78429"/>
                                  </a:solidFill>
                                  <a:latin typeface="Cambria Math" panose="02040503050406030204" pitchFamily="18" charset="0"/>
                                  <a:cs typeface="Times New Roman" panose="02020603050405020304" pitchFamily="18" charset="0"/>
                                </a:rPr>
                                <m:t>cm</m:t>
                              </m:r>
                            </m:e>
                            <m:sup>
                              <m:r>
                                <a:rPr lang="en-US" sz="1400" i="1">
                                  <a:solidFill>
                                    <a:srgbClr val="F78429"/>
                                  </a:solidFill>
                                  <a:latin typeface="Cambria Math" panose="02040503050406030204" pitchFamily="18" charset="0"/>
                                  <a:cs typeface="Times New Roman" panose="02020603050405020304" pitchFamily="18" charset="0"/>
                                </a:rPr>
                                <m:t>−1</m:t>
                              </m:r>
                            </m:sup>
                          </m:sSup>
                        </m:oMath>
                      </m:oMathPara>
                    </a14:m>
                    <a:endParaRPr lang="en-US" sz="1400" dirty="0">
                      <a:solidFill>
                        <a:srgbClr val="F78429"/>
                      </a:solidFill>
                    </a:endParaRPr>
                  </a:p>
                </p:txBody>
              </p:sp>
            </mc:Choice>
            <mc:Fallback xmlns="">
              <p:sp>
                <p:nvSpPr>
                  <p:cNvPr id="13" name="TextBox 12">
                    <a:extLst>
                      <a:ext uri="{FF2B5EF4-FFF2-40B4-BE49-F238E27FC236}">
                        <a16:creationId xmlns:a16="http://schemas.microsoft.com/office/drawing/2014/main" id="{08E53716-8A4E-AB55-F887-E80C94941A62}"/>
                      </a:ext>
                    </a:extLst>
                  </p:cNvPr>
                  <p:cNvSpPr txBox="1">
                    <a:spLocks noRot="1" noChangeAspect="1" noMove="1" noResize="1" noEditPoints="1" noAdjustHandles="1" noChangeArrowheads="1" noChangeShapeType="1" noTextEdit="1"/>
                  </p:cNvSpPr>
                  <p:nvPr/>
                </p:nvSpPr>
                <p:spPr>
                  <a:xfrm>
                    <a:off x="1501800" y="5041271"/>
                    <a:ext cx="1477523" cy="595683"/>
                  </a:xfrm>
                  <a:prstGeom prst="rect">
                    <a:avLst/>
                  </a:prstGeom>
                  <a:blipFill>
                    <a:blip r:embed="rId39"/>
                    <a:stretch>
                      <a:fillRect r="-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3" name="TextBox 192">
                    <a:extLst>
                      <a:ext uri="{FF2B5EF4-FFF2-40B4-BE49-F238E27FC236}">
                        <a16:creationId xmlns:a16="http://schemas.microsoft.com/office/drawing/2014/main" id="{95B42C44-0C47-E07D-EE4D-52D24FE9E037}"/>
                      </a:ext>
                    </a:extLst>
                  </p:cNvPr>
                  <p:cNvSpPr txBox="1"/>
                  <p:nvPr/>
                </p:nvSpPr>
                <p:spPr>
                  <a:xfrm>
                    <a:off x="2069919" y="3913423"/>
                    <a:ext cx="1477523" cy="59568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1400" i="1" dirty="0" smtClean="0">
                                  <a:solidFill>
                                    <a:srgbClr val="0417BD"/>
                                  </a:solidFill>
                                  <a:latin typeface="Cambria Math" panose="02040503050406030204" pitchFamily="18" charset="0"/>
                                  <a:cs typeface="Times New Roman" panose="02020603050405020304" pitchFamily="18" charset="0"/>
                                </a:rPr>
                              </m:ctrlPr>
                            </m:sSubSupPr>
                            <m:e>
                              <m:r>
                                <a:rPr lang="en-US" sz="1400" i="1" dirty="0" smtClean="0">
                                  <a:solidFill>
                                    <a:srgbClr val="0417BD"/>
                                  </a:solidFill>
                                  <a:latin typeface="Cambria Math" panose="02040503050406030204" pitchFamily="18" charset="0"/>
                                  <a:ea typeface="Cambria Math" panose="02040503050406030204" pitchFamily="18" charset="0"/>
                                  <a:cs typeface="Times New Roman" panose="02020603050405020304" pitchFamily="18" charset="0"/>
                                </a:rPr>
                                <m:t>∆</m:t>
                              </m:r>
                              <m:r>
                                <a:rPr lang="en-US" sz="1400" b="0" i="1" dirty="0" smtClean="0">
                                  <a:solidFill>
                                    <a:srgbClr val="0417BD"/>
                                  </a:solidFill>
                                  <a:latin typeface="Cambria Math" panose="02040503050406030204" pitchFamily="18" charset="0"/>
                                  <a:cs typeface="Times New Roman" panose="02020603050405020304" pitchFamily="18" charset="0"/>
                                </a:rPr>
                                <m:t>𝐸</m:t>
                              </m:r>
                            </m:e>
                            <m:sub>
                              <m:r>
                                <a:rPr lang="en-US" sz="1400" i="1" dirty="0">
                                  <a:solidFill>
                                    <a:srgbClr val="0417BD"/>
                                  </a:solidFill>
                                  <a:latin typeface="Cambria Math" panose="02040503050406030204" pitchFamily="18" charset="0"/>
                                  <a:cs typeface="Times New Roman" panose="02020603050405020304" pitchFamily="18" charset="0"/>
                                </a:rPr>
                                <m:t>𝑔</m:t>
                              </m:r>
                            </m:sub>
                            <m:sup>
                              <m:r>
                                <a:rPr lang="en-US" sz="1400" i="1" dirty="0">
                                  <a:solidFill>
                                    <a:srgbClr val="0417BD"/>
                                  </a:solidFill>
                                  <a:latin typeface="Cambria Math" panose="02040503050406030204" pitchFamily="18" charset="0"/>
                                  <a:cs typeface="Times New Roman" panose="02020603050405020304" pitchFamily="18" charset="0"/>
                                </a:rPr>
                                <m:t>(</m:t>
                              </m:r>
                              <m:r>
                                <a:rPr lang="en-US" sz="1400" b="0" i="1" dirty="0" smtClean="0">
                                  <a:solidFill>
                                    <a:srgbClr val="0417BD"/>
                                  </a:solidFill>
                                  <a:latin typeface="Cambria Math" panose="02040503050406030204" pitchFamily="18" charset="0"/>
                                  <a:cs typeface="Times New Roman" panose="02020603050405020304" pitchFamily="18" charset="0"/>
                                </a:rPr>
                                <m:t>2</m:t>
                              </m:r>
                              <m:r>
                                <a:rPr lang="en-US" sz="1400" i="1" dirty="0">
                                  <a:solidFill>
                                    <a:srgbClr val="0417BD"/>
                                  </a:solidFill>
                                  <a:latin typeface="Cambria Math" panose="02040503050406030204" pitchFamily="18" charset="0"/>
                                  <a:cs typeface="Times New Roman" panose="02020603050405020304" pitchFamily="18" charset="0"/>
                                </a:rPr>
                                <m:t>)</m:t>
                              </m:r>
                            </m:sup>
                          </m:sSubSup>
                          <m:r>
                            <a:rPr lang="en-US" sz="1400" b="0" i="1" dirty="0" smtClean="0">
                              <a:solidFill>
                                <a:srgbClr val="0417BD"/>
                              </a:solidFill>
                              <a:latin typeface="Cambria Math" panose="02040503050406030204" pitchFamily="18" charset="0"/>
                              <a:cs typeface="Times New Roman" panose="02020603050405020304" pitchFamily="18" charset="0"/>
                            </a:rPr>
                            <m:t>~</m:t>
                          </m:r>
                          <m:sSup>
                            <m:sSupPr>
                              <m:ctrlPr>
                                <a:rPr lang="en-US" sz="1400" i="1" smtClean="0">
                                  <a:solidFill>
                                    <a:srgbClr val="0417BD"/>
                                  </a:solidFill>
                                  <a:latin typeface="Cambria Math" panose="02040503050406030204" pitchFamily="18" charset="0"/>
                                  <a:cs typeface="Times New Roman" panose="02020603050405020304" pitchFamily="18" charset="0"/>
                                </a:rPr>
                              </m:ctrlPr>
                            </m:sSupPr>
                            <m:e>
                              <m:r>
                                <a:rPr lang="en-US" sz="1400" b="0" i="0" smtClean="0">
                                  <a:solidFill>
                                    <a:srgbClr val="0417BD"/>
                                  </a:solidFill>
                                  <a:latin typeface="Cambria Math" panose="02040503050406030204" pitchFamily="18" charset="0"/>
                                  <a:cs typeface="Times New Roman" panose="02020603050405020304" pitchFamily="18" charset="0"/>
                                </a:rPr>
                                <m:t> 0 </m:t>
                              </m:r>
                              <m:r>
                                <m:rPr>
                                  <m:sty m:val="p"/>
                                </m:rPr>
                                <a:rPr lang="en-US" sz="1400">
                                  <a:solidFill>
                                    <a:srgbClr val="0417BD"/>
                                  </a:solidFill>
                                  <a:latin typeface="Cambria Math" panose="02040503050406030204" pitchFamily="18" charset="0"/>
                                  <a:cs typeface="Times New Roman" panose="02020603050405020304" pitchFamily="18" charset="0"/>
                                </a:rPr>
                                <m:t>cm</m:t>
                              </m:r>
                            </m:e>
                            <m:sup>
                              <m:r>
                                <a:rPr lang="en-US" sz="1400" i="1">
                                  <a:solidFill>
                                    <a:srgbClr val="0417BD"/>
                                  </a:solidFill>
                                  <a:latin typeface="Cambria Math" panose="02040503050406030204" pitchFamily="18" charset="0"/>
                                  <a:cs typeface="Times New Roman" panose="02020603050405020304" pitchFamily="18" charset="0"/>
                                </a:rPr>
                                <m:t>−1</m:t>
                              </m:r>
                            </m:sup>
                          </m:sSup>
                        </m:oMath>
                      </m:oMathPara>
                    </a14:m>
                    <a:endParaRPr lang="en-US" sz="1400" dirty="0"/>
                  </a:p>
                </p:txBody>
              </p:sp>
            </mc:Choice>
            <mc:Fallback xmlns="">
              <p:sp>
                <p:nvSpPr>
                  <p:cNvPr id="14" name="TextBox 13">
                    <a:extLst>
                      <a:ext uri="{FF2B5EF4-FFF2-40B4-BE49-F238E27FC236}">
                        <a16:creationId xmlns:a16="http://schemas.microsoft.com/office/drawing/2014/main" id="{A0C1BD66-1ECB-3B5A-5FC0-023FF5A0F07D}"/>
                      </a:ext>
                    </a:extLst>
                  </p:cNvPr>
                  <p:cNvSpPr txBox="1">
                    <a:spLocks noRot="1" noChangeAspect="1" noMove="1" noResize="1" noEditPoints="1" noAdjustHandles="1" noChangeArrowheads="1" noChangeShapeType="1" noTextEdit="1"/>
                  </p:cNvSpPr>
                  <p:nvPr/>
                </p:nvSpPr>
                <p:spPr>
                  <a:xfrm>
                    <a:off x="2069919" y="3913423"/>
                    <a:ext cx="1477523" cy="595683"/>
                  </a:xfrm>
                  <a:prstGeom prst="rect">
                    <a:avLst/>
                  </a:prstGeom>
                  <a:blipFill>
                    <a:blip r:embed="rId40"/>
                    <a:stretch>
                      <a:fillRect r="-33333"/>
                    </a:stretch>
                  </a:blipFill>
                </p:spPr>
                <p:txBody>
                  <a:bodyPr/>
                  <a:lstStyle/>
                  <a:p>
                    <a:r>
                      <a:rPr lang="en-US">
                        <a:noFill/>
                      </a:rPr>
                      <a:t> </a:t>
                    </a:r>
                  </a:p>
                </p:txBody>
              </p:sp>
            </mc:Fallback>
          </mc:AlternateContent>
          <p:cxnSp>
            <p:nvCxnSpPr>
              <p:cNvPr id="194" name="Straight Connector 193">
                <a:extLst>
                  <a:ext uri="{FF2B5EF4-FFF2-40B4-BE49-F238E27FC236}">
                    <a16:creationId xmlns:a16="http://schemas.microsoft.com/office/drawing/2014/main" id="{B2006A79-04D1-D8E1-ED79-18803CA374D9}"/>
                  </a:ext>
                </a:extLst>
              </p:cNvPr>
              <p:cNvCxnSpPr/>
              <p:nvPr/>
            </p:nvCxnSpPr>
            <p:spPr>
              <a:xfrm>
                <a:off x="1338399" y="1440506"/>
                <a:ext cx="0" cy="2377440"/>
              </a:xfrm>
              <a:prstGeom prst="line">
                <a:avLst/>
              </a:prstGeom>
              <a:ln w="12700">
                <a:solidFill>
                  <a:srgbClr val="F78429"/>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1725D896-CD0B-70C6-4BF8-BB26D24D4CD8}"/>
                  </a:ext>
                </a:extLst>
              </p:cNvPr>
              <p:cNvCxnSpPr/>
              <p:nvPr/>
            </p:nvCxnSpPr>
            <p:spPr>
              <a:xfrm>
                <a:off x="2058852" y="1447218"/>
                <a:ext cx="0" cy="2377440"/>
              </a:xfrm>
              <a:prstGeom prst="line">
                <a:avLst/>
              </a:prstGeom>
              <a:ln w="12700">
                <a:solidFill>
                  <a:srgbClr val="F78429"/>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F6975D3B-BED0-6466-4975-7255344CC218}"/>
                  </a:ext>
                </a:extLst>
              </p:cNvPr>
              <p:cNvCxnSpPr/>
              <p:nvPr/>
            </p:nvCxnSpPr>
            <p:spPr>
              <a:xfrm>
                <a:off x="4409486" y="1449162"/>
                <a:ext cx="0" cy="2377440"/>
              </a:xfrm>
              <a:prstGeom prst="line">
                <a:avLst/>
              </a:prstGeom>
              <a:ln w="12700">
                <a:solidFill>
                  <a:srgbClr val="0417BD"/>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5BBD5DB1-95CD-AC96-2958-0C9D4141A9D7}"/>
                  </a:ext>
                </a:extLst>
              </p:cNvPr>
              <p:cNvCxnSpPr/>
              <p:nvPr/>
            </p:nvCxnSpPr>
            <p:spPr>
              <a:xfrm>
                <a:off x="4636193" y="1459452"/>
                <a:ext cx="0" cy="2377440"/>
              </a:xfrm>
              <a:prstGeom prst="line">
                <a:avLst/>
              </a:prstGeom>
              <a:ln w="12700">
                <a:solidFill>
                  <a:srgbClr val="0417BD"/>
                </a:solidFill>
              </a:ln>
            </p:spPr>
            <p:style>
              <a:lnRef idx="1">
                <a:schemeClr val="accent1"/>
              </a:lnRef>
              <a:fillRef idx="0">
                <a:schemeClr val="accent1"/>
              </a:fillRef>
              <a:effectRef idx="0">
                <a:schemeClr val="accent1"/>
              </a:effectRef>
              <a:fontRef idx="minor">
                <a:schemeClr val="tx1"/>
              </a:fontRef>
            </p:style>
          </p:cxnSp>
          <p:cxnSp>
            <p:nvCxnSpPr>
              <p:cNvPr id="198" name="Straight Arrow Connector 197">
                <a:extLst>
                  <a:ext uri="{FF2B5EF4-FFF2-40B4-BE49-F238E27FC236}">
                    <a16:creationId xmlns:a16="http://schemas.microsoft.com/office/drawing/2014/main" id="{90D810A9-B815-8DEE-3C35-A25081BB32AD}"/>
                  </a:ext>
                </a:extLst>
              </p:cNvPr>
              <p:cNvCxnSpPr>
                <a:cxnSpLocks/>
              </p:cNvCxnSpPr>
              <p:nvPr/>
            </p:nvCxnSpPr>
            <p:spPr>
              <a:xfrm>
                <a:off x="4407593" y="1754249"/>
                <a:ext cx="228600" cy="0"/>
              </a:xfrm>
              <a:prstGeom prst="straightConnector1">
                <a:avLst/>
              </a:prstGeom>
              <a:ln w="12700">
                <a:solidFill>
                  <a:srgbClr val="0417BD"/>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9" name="Straight Arrow Connector 198">
                <a:extLst>
                  <a:ext uri="{FF2B5EF4-FFF2-40B4-BE49-F238E27FC236}">
                    <a16:creationId xmlns:a16="http://schemas.microsoft.com/office/drawing/2014/main" id="{E0B50029-7183-FBCA-6B6A-C49DA8A7961D}"/>
                  </a:ext>
                </a:extLst>
              </p:cNvPr>
              <p:cNvCxnSpPr>
                <a:cxnSpLocks/>
              </p:cNvCxnSpPr>
              <p:nvPr/>
            </p:nvCxnSpPr>
            <p:spPr>
              <a:xfrm>
                <a:off x="1338399" y="2998439"/>
                <a:ext cx="731520" cy="0"/>
              </a:xfrm>
              <a:prstGeom prst="straightConnector1">
                <a:avLst/>
              </a:prstGeom>
              <a:ln w="12700">
                <a:solidFill>
                  <a:srgbClr val="F78429"/>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08" name="Group 107">
              <a:extLst>
                <a:ext uri="{FF2B5EF4-FFF2-40B4-BE49-F238E27FC236}">
                  <a16:creationId xmlns:a16="http://schemas.microsoft.com/office/drawing/2014/main" id="{B3F3B3FE-E359-9B17-3DCB-D54705474EB4}"/>
                </a:ext>
              </a:extLst>
            </p:cNvPr>
            <p:cNvGrpSpPr/>
            <p:nvPr/>
          </p:nvGrpSpPr>
          <p:grpSpPr>
            <a:xfrm>
              <a:off x="125185" y="1455336"/>
              <a:ext cx="3442488" cy="3415351"/>
              <a:chOff x="42685" y="1467847"/>
              <a:chExt cx="3632907" cy="3610095"/>
            </a:xfrm>
          </p:grpSpPr>
          <p:grpSp>
            <p:nvGrpSpPr>
              <p:cNvPr id="116" name="Group 115">
                <a:extLst>
                  <a:ext uri="{FF2B5EF4-FFF2-40B4-BE49-F238E27FC236}">
                    <a16:creationId xmlns:a16="http://schemas.microsoft.com/office/drawing/2014/main" id="{EEF55EF0-B718-3A4D-A8BD-FF5551EFE55D}"/>
                  </a:ext>
                </a:extLst>
              </p:cNvPr>
              <p:cNvGrpSpPr/>
              <p:nvPr/>
            </p:nvGrpSpPr>
            <p:grpSpPr>
              <a:xfrm>
                <a:off x="380482" y="3814279"/>
                <a:ext cx="2299909" cy="1263663"/>
                <a:chOff x="7778148" y="1917180"/>
                <a:chExt cx="2508240" cy="1405238"/>
              </a:xfrm>
            </p:grpSpPr>
            <p:grpSp>
              <p:nvGrpSpPr>
                <p:cNvPr id="135" name="Group 134">
                  <a:extLst>
                    <a:ext uri="{FF2B5EF4-FFF2-40B4-BE49-F238E27FC236}">
                      <a16:creationId xmlns:a16="http://schemas.microsoft.com/office/drawing/2014/main" id="{4172CE44-E102-7B53-8BC5-3489DA50A556}"/>
                    </a:ext>
                  </a:extLst>
                </p:cNvPr>
                <p:cNvGrpSpPr>
                  <a:grpSpLocks noChangeAspect="1"/>
                </p:cNvGrpSpPr>
                <p:nvPr/>
              </p:nvGrpSpPr>
              <p:grpSpPr>
                <a:xfrm>
                  <a:off x="9343413" y="2273837"/>
                  <a:ext cx="942975" cy="1005840"/>
                  <a:chOff x="1759264" y="637045"/>
                  <a:chExt cx="735538" cy="817223"/>
                </a:xfrm>
              </p:grpSpPr>
              <p:sp>
                <p:nvSpPr>
                  <p:cNvPr id="166" name="Triangle 146">
                    <a:extLst>
                      <a:ext uri="{FF2B5EF4-FFF2-40B4-BE49-F238E27FC236}">
                        <a16:creationId xmlns:a16="http://schemas.microsoft.com/office/drawing/2014/main" id="{E89B9E9A-F98A-53AB-B1CB-8AD06F4CC3F6}"/>
                      </a:ext>
                    </a:extLst>
                  </p:cNvPr>
                  <p:cNvSpPr/>
                  <p:nvPr/>
                </p:nvSpPr>
                <p:spPr>
                  <a:xfrm flipV="1">
                    <a:off x="1930943" y="931257"/>
                    <a:ext cx="457200" cy="457200"/>
                  </a:xfrm>
                  <a:prstGeom prst="triangle">
                    <a:avLst/>
                  </a:prstGeom>
                  <a:noFill/>
                  <a:ln>
                    <a:solidFill>
                      <a:schemeClr val="accent1">
                        <a:shade val="50000"/>
                        <a:alpha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
                <p:nvSpPr>
                  <p:cNvPr id="167" name="Triangle 147">
                    <a:extLst>
                      <a:ext uri="{FF2B5EF4-FFF2-40B4-BE49-F238E27FC236}">
                        <a16:creationId xmlns:a16="http://schemas.microsoft.com/office/drawing/2014/main" id="{A59E33F0-3B01-33A2-3A1F-681C071DED8A}"/>
                      </a:ext>
                    </a:extLst>
                  </p:cNvPr>
                  <p:cNvSpPr/>
                  <p:nvPr/>
                </p:nvSpPr>
                <p:spPr>
                  <a:xfrm>
                    <a:off x="1891542" y="797616"/>
                    <a:ext cx="548640" cy="457200"/>
                  </a:xfrm>
                  <a:prstGeom prst="triangle">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Circular Arrow 148">
                    <a:extLst>
                      <a:ext uri="{FF2B5EF4-FFF2-40B4-BE49-F238E27FC236}">
                        <a16:creationId xmlns:a16="http://schemas.microsoft.com/office/drawing/2014/main" id="{4B402E00-1696-51ED-2D9B-A7D585127BC2}"/>
                      </a:ext>
                    </a:extLst>
                  </p:cNvPr>
                  <p:cNvSpPr>
                    <a:spLocks noChangeAspect="1"/>
                  </p:cNvSpPr>
                  <p:nvPr/>
                </p:nvSpPr>
                <p:spPr>
                  <a:xfrm rot="5979043" flipH="1">
                    <a:off x="2046451" y="632558"/>
                    <a:ext cx="182880" cy="191853"/>
                  </a:xfrm>
                  <a:prstGeom prst="circularArrow">
                    <a:avLst>
                      <a:gd name="adj1" fmla="val 0"/>
                      <a:gd name="adj2" fmla="val 1142319"/>
                      <a:gd name="adj3" fmla="val 6645385"/>
                      <a:gd name="adj4" fmla="val 13096201"/>
                      <a:gd name="adj5" fmla="val 5403"/>
                    </a:avLst>
                  </a:prstGeom>
                  <a:solidFill>
                    <a:schemeClr val="accent1"/>
                  </a:solidFill>
                  <a:ln w="25400" cap="rnd">
                    <a:gradFill flip="none" rotWithShape="1">
                      <a:gsLst>
                        <a:gs pos="7000">
                          <a:srgbClr val="00B0F0"/>
                        </a:gs>
                        <a:gs pos="41000">
                          <a:srgbClr val="00B0F0"/>
                        </a:gs>
                        <a:gs pos="69000">
                          <a:srgbClr val="0070C0"/>
                        </a:gs>
                        <a:gs pos="100000">
                          <a:srgbClr val="002060"/>
                        </a:gs>
                      </a:gsLst>
                      <a:lin ang="7200000" scaled="0"/>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0000"/>
                        </a:solidFill>
                      </a:ln>
                      <a:solidFill>
                        <a:srgbClr val="FF0000"/>
                      </a:solidFill>
                      <a:latin typeface="Arial" panose="020B0604020202020204" pitchFamily="34" charset="0"/>
                      <a:cs typeface="Arial" panose="020B0604020202020204" pitchFamily="34" charset="0"/>
                    </a:endParaRPr>
                  </a:p>
                </p:txBody>
              </p:sp>
              <p:sp>
                <p:nvSpPr>
                  <p:cNvPr id="169" name="Circular Arrow 149">
                    <a:extLst>
                      <a:ext uri="{FF2B5EF4-FFF2-40B4-BE49-F238E27FC236}">
                        <a16:creationId xmlns:a16="http://schemas.microsoft.com/office/drawing/2014/main" id="{6E32F637-7F02-356E-B25F-F92541FCB4B0}"/>
                      </a:ext>
                    </a:extLst>
                  </p:cNvPr>
                  <p:cNvSpPr>
                    <a:spLocks noChangeAspect="1"/>
                  </p:cNvSpPr>
                  <p:nvPr/>
                </p:nvSpPr>
                <p:spPr>
                  <a:xfrm rot="5979043" flipH="1">
                    <a:off x="2307436" y="1066502"/>
                    <a:ext cx="182880" cy="191853"/>
                  </a:xfrm>
                  <a:prstGeom prst="circularArrow">
                    <a:avLst>
                      <a:gd name="adj1" fmla="val 0"/>
                      <a:gd name="adj2" fmla="val 1142319"/>
                      <a:gd name="adj3" fmla="val 6645385"/>
                      <a:gd name="adj4" fmla="val 13096201"/>
                      <a:gd name="adj5" fmla="val 5403"/>
                    </a:avLst>
                  </a:prstGeom>
                  <a:solidFill>
                    <a:schemeClr val="accent1"/>
                  </a:solidFill>
                  <a:ln w="25400" cap="rnd">
                    <a:gradFill flip="none" rotWithShape="1">
                      <a:gsLst>
                        <a:gs pos="7000">
                          <a:srgbClr val="00B0F0"/>
                        </a:gs>
                        <a:gs pos="41000">
                          <a:srgbClr val="00B0F0"/>
                        </a:gs>
                        <a:gs pos="69000">
                          <a:srgbClr val="0070C0"/>
                        </a:gs>
                        <a:gs pos="100000">
                          <a:srgbClr val="002060"/>
                        </a:gs>
                      </a:gsLst>
                      <a:lin ang="7200000" scaled="0"/>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0000"/>
                        </a:solidFill>
                      </a:ln>
                      <a:solidFill>
                        <a:srgbClr val="FF0000"/>
                      </a:solidFill>
                      <a:latin typeface="Arial" panose="020B0604020202020204" pitchFamily="34" charset="0"/>
                      <a:cs typeface="Arial" panose="020B0604020202020204" pitchFamily="34" charset="0"/>
                    </a:endParaRPr>
                  </a:p>
                </p:txBody>
              </p:sp>
              <p:sp>
                <p:nvSpPr>
                  <p:cNvPr id="170" name="Circular Arrow 150">
                    <a:extLst>
                      <a:ext uri="{FF2B5EF4-FFF2-40B4-BE49-F238E27FC236}">
                        <a16:creationId xmlns:a16="http://schemas.microsoft.com/office/drawing/2014/main" id="{D8A0E0BF-6E52-36D6-6F46-2644581B8EEC}"/>
                      </a:ext>
                    </a:extLst>
                  </p:cNvPr>
                  <p:cNvSpPr>
                    <a:spLocks noChangeAspect="1"/>
                  </p:cNvSpPr>
                  <p:nvPr/>
                </p:nvSpPr>
                <p:spPr>
                  <a:xfrm rot="5979043" flipH="1">
                    <a:off x="1763751" y="1066611"/>
                    <a:ext cx="182880" cy="191853"/>
                  </a:xfrm>
                  <a:prstGeom prst="circularArrow">
                    <a:avLst>
                      <a:gd name="adj1" fmla="val 0"/>
                      <a:gd name="adj2" fmla="val 1142319"/>
                      <a:gd name="adj3" fmla="val 6645385"/>
                      <a:gd name="adj4" fmla="val 13096201"/>
                      <a:gd name="adj5" fmla="val 5403"/>
                    </a:avLst>
                  </a:prstGeom>
                  <a:solidFill>
                    <a:schemeClr val="accent1"/>
                  </a:solidFill>
                  <a:ln w="25400" cap="rnd">
                    <a:gradFill flip="none" rotWithShape="1">
                      <a:gsLst>
                        <a:gs pos="7000">
                          <a:srgbClr val="00B0F0"/>
                        </a:gs>
                        <a:gs pos="41000">
                          <a:srgbClr val="00B0F0"/>
                        </a:gs>
                        <a:gs pos="69000">
                          <a:srgbClr val="0070C0"/>
                        </a:gs>
                        <a:gs pos="100000">
                          <a:srgbClr val="002060"/>
                        </a:gs>
                      </a:gsLst>
                      <a:lin ang="7200000" scaled="0"/>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0000"/>
                        </a:solidFill>
                      </a:ln>
                      <a:solidFill>
                        <a:srgbClr val="FF0000"/>
                      </a:solidFill>
                      <a:latin typeface="Arial" panose="020B0604020202020204" pitchFamily="34" charset="0"/>
                      <a:cs typeface="Arial" panose="020B0604020202020204" pitchFamily="34" charset="0"/>
                    </a:endParaRPr>
                  </a:p>
                </p:txBody>
              </p:sp>
              <p:sp>
                <p:nvSpPr>
                  <p:cNvPr id="171" name="Oval 170">
                    <a:extLst>
                      <a:ext uri="{FF2B5EF4-FFF2-40B4-BE49-F238E27FC236}">
                        <a16:creationId xmlns:a16="http://schemas.microsoft.com/office/drawing/2014/main" id="{EE43B908-9638-53A9-85D9-7083243D68C7}"/>
                      </a:ext>
                    </a:extLst>
                  </p:cNvPr>
                  <p:cNvSpPr>
                    <a:spLocks noChangeAspect="1"/>
                  </p:cNvSpPr>
                  <p:nvPr/>
                </p:nvSpPr>
                <p:spPr>
                  <a:xfrm>
                    <a:off x="2096035" y="731805"/>
                    <a:ext cx="137160" cy="137160"/>
                  </a:xfrm>
                  <a:prstGeom prst="ellipse">
                    <a:avLst/>
                  </a:prstGeom>
                  <a:gradFill flip="none" rotWithShape="1">
                    <a:gsLst>
                      <a:gs pos="0">
                        <a:schemeClr val="bg2"/>
                      </a:gs>
                      <a:gs pos="50000">
                        <a:srgbClr val="FF0000"/>
                      </a:gs>
                      <a:gs pos="100000">
                        <a:srgbClr val="FF0308">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Oval 171">
                    <a:extLst>
                      <a:ext uri="{FF2B5EF4-FFF2-40B4-BE49-F238E27FC236}">
                        <a16:creationId xmlns:a16="http://schemas.microsoft.com/office/drawing/2014/main" id="{06D3BA25-E787-70D4-9557-B5D9FD96008A}"/>
                      </a:ext>
                    </a:extLst>
                  </p:cNvPr>
                  <p:cNvSpPr>
                    <a:spLocks noChangeAspect="1"/>
                  </p:cNvSpPr>
                  <p:nvPr/>
                </p:nvSpPr>
                <p:spPr>
                  <a:xfrm>
                    <a:off x="2352449" y="1173590"/>
                    <a:ext cx="137160" cy="137160"/>
                  </a:xfrm>
                  <a:prstGeom prst="ellipse">
                    <a:avLst/>
                  </a:prstGeom>
                  <a:gradFill flip="none" rotWithShape="1">
                    <a:gsLst>
                      <a:gs pos="0">
                        <a:schemeClr val="bg2"/>
                      </a:gs>
                      <a:gs pos="50000">
                        <a:srgbClr val="FF0000"/>
                      </a:gs>
                      <a:gs pos="100000">
                        <a:srgbClr val="FF0308">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6DE8AAB8-CCCD-C3F9-C4CF-7D80E061F5A2}"/>
                      </a:ext>
                    </a:extLst>
                  </p:cNvPr>
                  <p:cNvSpPr>
                    <a:spLocks noChangeAspect="1"/>
                  </p:cNvSpPr>
                  <p:nvPr/>
                </p:nvSpPr>
                <p:spPr>
                  <a:xfrm>
                    <a:off x="1817522" y="1173590"/>
                    <a:ext cx="137160" cy="137160"/>
                  </a:xfrm>
                  <a:prstGeom prst="ellipse">
                    <a:avLst/>
                  </a:prstGeom>
                  <a:gradFill flip="none" rotWithShape="1">
                    <a:gsLst>
                      <a:gs pos="0">
                        <a:schemeClr val="bg2"/>
                      </a:gs>
                      <a:gs pos="50000">
                        <a:srgbClr val="FF0000"/>
                      </a:gs>
                      <a:gs pos="100000">
                        <a:srgbClr val="FF0308">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 name="Circular Arrow 154">
                    <a:extLst>
                      <a:ext uri="{FF2B5EF4-FFF2-40B4-BE49-F238E27FC236}">
                        <a16:creationId xmlns:a16="http://schemas.microsoft.com/office/drawing/2014/main" id="{66701CBF-58C3-E6C9-3766-48C05EB91175}"/>
                      </a:ext>
                    </a:extLst>
                  </p:cNvPr>
                  <p:cNvSpPr>
                    <a:spLocks noChangeAspect="1"/>
                  </p:cNvSpPr>
                  <p:nvPr/>
                </p:nvSpPr>
                <p:spPr>
                  <a:xfrm rot="5979043" flipH="1">
                    <a:off x="1817348" y="793459"/>
                    <a:ext cx="182880" cy="191853"/>
                  </a:xfrm>
                  <a:prstGeom prst="circularArrow">
                    <a:avLst>
                      <a:gd name="adj1" fmla="val 0"/>
                      <a:gd name="adj2" fmla="val 1142319"/>
                      <a:gd name="adj3" fmla="val 6645385"/>
                      <a:gd name="adj4" fmla="val 13096201"/>
                      <a:gd name="adj5" fmla="val 5403"/>
                    </a:avLst>
                  </a:prstGeom>
                  <a:solidFill>
                    <a:schemeClr val="accent1"/>
                  </a:solidFill>
                  <a:ln w="25400" cap="rnd">
                    <a:gradFill flip="none" rotWithShape="1">
                      <a:gsLst>
                        <a:gs pos="7000">
                          <a:srgbClr val="00B0F0"/>
                        </a:gs>
                        <a:gs pos="41000">
                          <a:srgbClr val="00B0F0"/>
                        </a:gs>
                        <a:gs pos="69000">
                          <a:srgbClr val="0070C0"/>
                        </a:gs>
                        <a:gs pos="100000">
                          <a:srgbClr val="002060"/>
                        </a:gs>
                      </a:gsLst>
                      <a:lin ang="7200000" scaled="0"/>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0000"/>
                        </a:solidFill>
                      </a:ln>
                      <a:solidFill>
                        <a:srgbClr val="FF0000"/>
                      </a:solidFill>
                      <a:latin typeface="Arial" panose="020B0604020202020204" pitchFamily="34" charset="0"/>
                      <a:cs typeface="Arial" panose="020B0604020202020204" pitchFamily="34" charset="0"/>
                    </a:endParaRPr>
                  </a:p>
                </p:txBody>
              </p:sp>
              <p:sp>
                <p:nvSpPr>
                  <p:cNvPr id="175" name="Circular Arrow 155">
                    <a:extLst>
                      <a:ext uri="{FF2B5EF4-FFF2-40B4-BE49-F238E27FC236}">
                        <a16:creationId xmlns:a16="http://schemas.microsoft.com/office/drawing/2014/main" id="{166C4CC2-C661-8402-BE60-7F779B5C55E7}"/>
                      </a:ext>
                    </a:extLst>
                  </p:cNvPr>
                  <p:cNvSpPr>
                    <a:spLocks noChangeAspect="1"/>
                  </p:cNvSpPr>
                  <p:nvPr/>
                </p:nvSpPr>
                <p:spPr>
                  <a:xfrm rot="5979043" flipH="1">
                    <a:off x="2052583" y="1231312"/>
                    <a:ext cx="182880" cy="191853"/>
                  </a:xfrm>
                  <a:prstGeom prst="circularArrow">
                    <a:avLst>
                      <a:gd name="adj1" fmla="val 0"/>
                      <a:gd name="adj2" fmla="val 1142319"/>
                      <a:gd name="adj3" fmla="val 6645385"/>
                      <a:gd name="adj4" fmla="val 13096201"/>
                      <a:gd name="adj5" fmla="val 5403"/>
                    </a:avLst>
                  </a:prstGeom>
                  <a:solidFill>
                    <a:schemeClr val="accent1"/>
                  </a:solidFill>
                  <a:ln w="25400" cap="rnd">
                    <a:gradFill flip="none" rotWithShape="1">
                      <a:gsLst>
                        <a:gs pos="7000">
                          <a:srgbClr val="00B0F0"/>
                        </a:gs>
                        <a:gs pos="41000">
                          <a:srgbClr val="00B0F0"/>
                        </a:gs>
                        <a:gs pos="69000">
                          <a:srgbClr val="0070C0"/>
                        </a:gs>
                        <a:gs pos="100000">
                          <a:srgbClr val="002060"/>
                        </a:gs>
                      </a:gsLst>
                      <a:lin ang="7200000" scaled="0"/>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0000"/>
                        </a:solidFill>
                      </a:ln>
                      <a:solidFill>
                        <a:srgbClr val="FF0000"/>
                      </a:solidFill>
                      <a:latin typeface="Arial" panose="020B0604020202020204" pitchFamily="34" charset="0"/>
                      <a:cs typeface="Arial" panose="020B0604020202020204" pitchFamily="34" charset="0"/>
                    </a:endParaRPr>
                  </a:p>
                </p:txBody>
              </p:sp>
              <p:sp>
                <p:nvSpPr>
                  <p:cNvPr id="176" name="Oval 175">
                    <a:extLst>
                      <a:ext uri="{FF2B5EF4-FFF2-40B4-BE49-F238E27FC236}">
                        <a16:creationId xmlns:a16="http://schemas.microsoft.com/office/drawing/2014/main" id="{6785CC4E-FEE4-3331-1711-CCAA383C1F1B}"/>
                      </a:ext>
                    </a:extLst>
                  </p:cNvPr>
                  <p:cNvSpPr>
                    <a:spLocks noChangeAspect="1"/>
                  </p:cNvSpPr>
                  <p:nvPr/>
                </p:nvSpPr>
                <p:spPr>
                  <a:xfrm flipV="1">
                    <a:off x="1860098" y="868973"/>
                    <a:ext cx="137160" cy="137160"/>
                  </a:xfrm>
                  <a:prstGeom prst="ellipse">
                    <a:avLst/>
                  </a:prstGeom>
                  <a:gradFill flip="none" rotWithShape="1">
                    <a:gsLst>
                      <a:gs pos="0">
                        <a:schemeClr val="bg2"/>
                      </a:gs>
                      <a:gs pos="50000">
                        <a:srgbClr val="FF0000"/>
                      </a:gs>
                      <a:gs pos="100000">
                        <a:srgbClr val="FF0308">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Circular Arrow 157">
                    <a:extLst>
                      <a:ext uri="{FF2B5EF4-FFF2-40B4-BE49-F238E27FC236}">
                        <a16:creationId xmlns:a16="http://schemas.microsoft.com/office/drawing/2014/main" id="{FE60E54F-FFCD-2D24-4F1F-E3845F87A448}"/>
                      </a:ext>
                    </a:extLst>
                  </p:cNvPr>
                  <p:cNvSpPr>
                    <a:spLocks noChangeAspect="1"/>
                  </p:cNvSpPr>
                  <p:nvPr/>
                </p:nvSpPr>
                <p:spPr>
                  <a:xfrm rot="5979043" flipH="1">
                    <a:off x="2284555" y="785461"/>
                    <a:ext cx="182880" cy="191853"/>
                  </a:xfrm>
                  <a:prstGeom prst="circularArrow">
                    <a:avLst>
                      <a:gd name="adj1" fmla="val 0"/>
                      <a:gd name="adj2" fmla="val 1142319"/>
                      <a:gd name="adj3" fmla="val 6645385"/>
                      <a:gd name="adj4" fmla="val 13096201"/>
                      <a:gd name="adj5" fmla="val 5403"/>
                    </a:avLst>
                  </a:prstGeom>
                  <a:solidFill>
                    <a:schemeClr val="accent1"/>
                  </a:solidFill>
                  <a:ln w="25400" cap="rnd">
                    <a:gradFill flip="none" rotWithShape="1">
                      <a:gsLst>
                        <a:gs pos="7000">
                          <a:srgbClr val="00B0F0"/>
                        </a:gs>
                        <a:gs pos="41000">
                          <a:srgbClr val="00B0F0"/>
                        </a:gs>
                        <a:gs pos="69000">
                          <a:srgbClr val="0070C0"/>
                        </a:gs>
                        <a:gs pos="100000">
                          <a:srgbClr val="002060"/>
                        </a:gs>
                      </a:gsLst>
                      <a:lin ang="7200000" scaled="0"/>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0000"/>
                        </a:solidFill>
                      </a:ln>
                      <a:solidFill>
                        <a:srgbClr val="FF0000"/>
                      </a:solidFill>
                      <a:latin typeface="Arial" panose="020B0604020202020204" pitchFamily="34" charset="0"/>
                      <a:cs typeface="Arial" panose="020B0604020202020204" pitchFamily="34" charset="0"/>
                    </a:endParaRPr>
                  </a:p>
                </p:txBody>
              </p:sp>
              <p:sp>
                <p:nvSpPr>
                  <p:cNvPr id="178" name="Oval 177">
                    <a:extLst>
                      <a:ext uri="{FF2B5EF4-FFF2-40B4-BE49-F238E27FC236}">
                        <a16:creationId xmlns:a16="http://schemas.microsoft.com/office/drawing/2014/main" id="{BCFDE413-774D-FE77-EC77-B279236C2958}"/>
                      </a:ext>
                    </a:extLst>
                  </p:cNvPr>
                  <p:cNvSpPr>
                    <a:spLocks noChangeAspect="1"/>
                  </p:cNvSpPr>
                  <p:nvPr/>
                </p:nvSpPr>
                <p:spPr>
                  <a:xfrm flipV="1">
                    <a:off x="2090986" y="1317108"/>
                    <a:ext cx="137160" cy="137160"/>
                  </a:xfrm>
                  <a:prstGeom prst="ellipse">
                    <a:avLst/>
                  </a:prstGeom>
                  <a:gradFill flip="none" rotWithShape="1">
                    <a:gsLst>
                      <a:gs pos="0">
                        <a:schemeClr val="bg2"/>
                      </a:gs>
                      <a:gs pos="50000">
                        <a:srgbClr val="FF0000"/>
                      </a:gs>
                      <a:gs pos="100000">
                        <a:srgbClr val="FF0308">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9" name="Oval 178">
                    <a:extLst>
                      <a:ext uri="{FF2B5EF4-FFF2-40B4-BE49-F238E27FC236}">
                        <a16:creationId xmlns:a16="http://schemas.microsoft.com/office/drawing/2014/main" id="{7EDFB08A-D1B1-66DC-192B-A21FD2444193}"/>
                      </a:ext>
                    </a:extLst>
                  </p:cNvPr>
                  <p:cNvSpPr>
                    <a:spLocks noChangeAspect="1"/>
                  </p:cNvSpPr>
                  <p:nvPr/>
                </p:nvSpPr>
                <p:spPr>
                  <a:xfrm flipV="1">
                    <a:off x="2325175" y="868973"/>
                    <a:ext cx="137160" cy="137160"/>
                  </a:xfrm>
                  <a:prstGeom prst="ellipse">
                    <a:avLst/>
                  </a:prstGeom>
                  <a:gradFill flip="none" rotWithShape="1">
                    <a:gsLst>
                      <a:gs pos="0">
                        <a:schemeClr val="bg2"/>
                      </a:gs>
                      <a:gs pos="50000">
                        <a:srgbClr val="FF0000"/>
                      </a:gs>
                      <a:gs pos="100000">
                        <a:srgbClr val="FF0308">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0" name="Oval 179">
                    <a:extLst>
                      <a:ext uri="{FF2B5EF4-FFF2-40B4-BE49-F238E27FC236}">
                        <a16:creationId xmlns:a16="http://schemas.microsoft.com/office/drawing/2014/main" id="{32A3E51E-15DF-AF60-3890-D59AD22B61CE}"/>
                      </a:ext>
                    </a:extLst>
                  </p:cNvPr>
                  <p:cNvSpPr>
                    <a:spLocks noChangeAspect="1"/>
                  </p:cNvSpPr>
                  <p:nvPr/>
                </p:nvSpPr>
                <p:spPr>
                  <a:xfrm flipV="1">
                    <a:off x="2090535" y="1020608"/>
                    <a:ext cx="137160" cy="137160"/>
                  </a:xfrm>
                  <a:prstGeom prst="ellipse">
                    <a:avLst/>
                  </a:prstGeom>
                  <a:gradFill flip="none" rotWithShape="1">
                    <a:gsLst>
                      <a:gs pos="0">
                        <a:schemeClr val="bg2"/>
                      </a:gs>
                      <a:gs pos="50000">
                        <a:srgbClr val="1300FF"/>
                      </a:gs>
                      <a:gs pos="100000">
                        <a:srgbClr val="1300F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Oval 180">
                    <a:extLst>
                      <a:ext uri="{FF2B5EF4-FFF2-40B4-BE49-F238E27FC236}">
                        <a16:creationId xmlns:a16="http://schemas.microsoft.com/office/drawing/2014/main" id="{8C9E09C0-6B13-425D-1124-DD1B54583F13}"/>
                      </a:ext>
                    </a:extLst>
                  </p:cNvPr>
                  <p:cNvSpPr>
                    <a:spLocks noChangeAspect="1"/>
                  </p:cNvSpPr>
                  <p:nvPr/>
                </p:nvSpPr>
                <p:spPr>
                  <a:xfrm flipV="1">
                    <a:off x="2258514" y="788707"/>
                    <a:ext cx="228600" cy="228600"/>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Oval 181">
                    <a:extLst>
                      <a:ext uri="{FF2B5EF4-FFF2-40B4-BE49-F238E27FC236}">
                        <a16:creationId xmlns:a16="http://schemas.microsoft.com/office/drawing/2014/main" id="{AD0CF9CA-AF39-9143-61EB-92F18B80D803}"/>
                      </a:ext>
                    </a:extLst>
                  </p:cNvPr>
                  <p:cNvSpPr>
                    <a:spLocks noChangeAspect="1"/>
                  </p:cNvSpPr>
                  <p:nvPr/>
                </p:nvSpPr>
                <p:spPr>
                  <a:xfrm flipV="1">
                    <a:off x="2034894" y="1224298"/>
                    <a:ext cx="228600" cy="228600"/>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Oval 182">
                    <a:extLst>
                      <a:ext uri="{FF2B5EF4-FFF2-40B4-BE49-F238E27FC236}">
                        <a16:creationId xmlns:a16="http://schemas.microsoft.com/office/drawing/2014/main" id="{B5B4C72B-4314-96ED-FB77-7E9B7E7624E5}"/>
                      </a:ext>
                    </a:extLst>
                  </p:cNvPr>
                  <p:cNvSpPr>
                    <a:spLocks noChangeAspect="1"/>
                  </p:cNvSpPr>
                  <p:nvPr/>
                </p:nvSpPr>
                <p:spPr>
                  <a:xfrm flipV="1">
                    <a:off x="1788832" y="785888"/>
                    <a:ext cx="228600" cy="228600"/>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6" name="Group 135">
                  <a:extLst>
                    <a:ext uri="{FF2B5EF4-FFF2-40B4-BE49-F238E27FC236}">
                      <a16:creationId xmlns:a16="http://schemas.microsoft.com/office/drawing/2014/main" id="{3195D3D5-6C14-D957-C4B8-194BFC6E8C6E}"/>
                    </a:ext>
                  </a:extLst>
                </p:cNvPr>
                <p:cNvGrpSpPr/>
                <p:nvPr/>
              </p:nvGrpSpPr>
              <p:grpSpPr>
                <a:xfrm rot="16200000">
                  <a:off x="7545754" y="2580615"/>
                  <a:ext cx="1053542" cy="430063"/>
                  <a:chOff x="4619848" y="4762646"/>
                  <a:chExt cx="1053542" cy="431072"/>
                </a:xfrm>
              </p:grpSpPr>
              <p:pic>
                <p:nvPicPr>
                  <p:cNvPr id="162" name="Picture 161">
                    <a:extLst>
                      <a:ext uri="{FF2B5EF4-FFF2-40B4-BE49-F238E27FC236}">
                        <a16:creationId xmlns:a16="http://schemas.microsoft.com/office/drawing/2014/main" id="{25DAB463-886A-CD7B-4957-E5815C352C7A}"/>
                      </a:ext>
                    </a:extLst>
                  </p:cNvPr>
                  <p:cNvPicPr>
                    <a:picLocks noChangeAspect="1"/>
                  </p:cNvPicPr>
                  <p:nvPr/>
                </p:nvPicPr>
                <p:blipFill rotWithShape="1">
                  <a:blip r:embed="rId41"/>
                  <a:srcRect l="29623" t="11387" r="21235" b="5823"/>
                  <a:stretch/>
                </p:blipFill>
                <p:spPr>
                  <a:xfrm rot="16125324">
                    <a:off x="4994625" y="4577329"/>
                    <a:ext cx="269445" cy="640080"/>
                  </a:xfrm>
                  <a:prstGeom prst="rect">
                    <a:avLst/>
                  </a:prstGeom>
                </p:spPr>
              </p:pic>
              <p:sp>
                <p:nvSpPr>
                  <p:cNvPr id="163" name="TextBox 162">
                    <a:extLst>
                      <a:ext uri="{FF2B5EF4-FFF2-40B4-BE49-F238E27FC236}">
                        <a16:creationId xmlns:a16="http://schemas.microsoft.com/office/drawing/2014/main" id="{A86D0655-BE15-2C53-2447-F107AF134F7E}"/>
                      </a:ext>
                    </a:extLst>
                  </p:cNvPr>
                  <p:cNvSpPr txBox="1"/>
                  <p:nvPr/>
                </p:nvSpPr>
                <p:spPr>
                  <a:xfrm rot="5400000">
                    <a:off x="5009862" y="4807637"/>
                    <a:ext cx="287258"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c</a:t>
                    </a:r>
                  </a:p>
                </p:txBody>
              </p:sp>
              <p:sp>
                <p:nvSpPr>
                  <p:cNvPr id="164" name="TextBox 163">
                    <a:extLst>
                      <a:ext uri="{FF2B5EF4-FFF2-40B4-BE49-F238E27FC236}">
                        <a16:creationId xmlns:a16="http://schemas.microsoft.com/office/drawing/2014/main" id="{3108D610-195E-B8C9-4BB1-1DEDD81BE792}"/>
                      </a:ext>
                    </a:extLst>
                  </p:cNvPr>
                  <p:cNvSpPr txBox="1"/>
                  <p:nvPr/>
                </p:nvSpPr>
                <p:spPr>
                  <a:xfrm rot="5400000">
                    <a:off x="5375873" y="4896200"/>
                    <a:ext cx="287258"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b</a:t>
                    </a:r>
                  </a:p>
                </p:txBody>
              </p:sp>
              <p:sp>
                <p:nvSpPr>
                  <p:cNvPr id="165" name="TextBox 164">
                    <a:extLst>
                      <a:ext uri="{FF2B5EF4-FFF2-40B4-BE49-F238E27FC236}">
                        <a16:creationId xmlns:a16="http://schemas.microsoft.com/office/drawing/2014/main" id="{1D8512F5-2AAA-1942-82E2-784EDECADD0B}"/>
                      </a:ext>
                    </a:extLst>
                  </p:cNvPr>
                  <p:cNvSpPr txBox="1"/>
                  <p:nvPr/>
                </p:nvSpPr>
                <p:spPr>
                  <a:xfrm rot="5400000">
                    <a:off x="4630108" y="4868385"/>
                    <a:ext cx="287258"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a</a:t>
                    </a:r>
                  </a:p>
                </p:txBody>
              </p:sp>
            </p:grpSp>
            <p:grpSp>
              <p:nvGrpSpPr>
                <p:cNvPr id="137" name="Group 136">
                  <a:extLst>
                    <a:ext uri="{FF2B5EF4-FFF2-40B4-BE49-F238E27FC236}">
                      <a16:creationId xmlns:a16="http://schemas.microsoft.com/office/drawing/2014/main" id="{946041EF-8AF9-02F8-E7F1-E36322C3D7DD}"/>
                    </a:ext>
                  </a:extLst>
                </p:cNvPr>
                <p:cNvGrpSpPr/>
                <p:nvPr/>
              </p:nvGrpSpPr>
              <p:grpSpPr>
                <a:xfrm>
                  <a:off x="7778148" y="1917180"/>
                  <a:ext cx="670216" cy="382331"/>
                  <a:chOff x="2323464" y="398198"/>
                  <a:chExt cx="671789" cy="382331"/>
                </a:xfrm>
              </p:grpSpPr>
              <mc:AlternateContent xmlns:mc="http://schemas.openxmlformats.org/markup-compatibility/2006" xmlns:a14="http://schemas.microsoft.com/office/drawing/2010/main">
                <mc:Choice Requires="a14">
                  <p:sp>
                    <p:nvSpPr>
                      <p:cNvPr id="158" name="TextBox 157">
                        <a:extLst>
                          <a:ext uri="{FF2B5EF4-FFF2-40B4-BE49-F238E27FC236}">
                            <a16:creationId xmlns:a16="http://schemas.microsoft.com/office/drawing/2014/main" id="{CE210E38-441F-3B5A-4F70-FCDE8EF0ADC3}"/>
                          </a:ext>
                        </a:extLst>
                      </p:cNvPr>
                      <p:cNvSpPr txBox="1"/>
                      <p:nvPr/>
                    </p:nvSpPr>
                    <p:spPr>
                      <a:xfrm>
                        <a:off x="2412785" y="398198"/>
                        <a:ext cx="582468" cy="382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m:rPr>
                                      <m:sty m:val="p"/>
                                    </m:rPr>
                                    <a:rPr lang="en-US" sz="1600" b="0" i="0" smtClean="0">
                                      <a:latin typeface="Cambria Math" panose="02040503050406030204" pitchFamily="18" charset="0"/>
                                    </a:rPr>
                                    <m:t>H</m:t>
                                  </m:r>
                                </m:e>
                                <m:sub>
                                  <m:sSup>
                                    <m:sSupPr>
                                      <m:ctrlPr>
                                        <a:rPr lang="en-US" sz="1600" i="1" smtClean="0">
                                          <a:latin typeface="Cambria Math" panose="02040503050406030204" pitchFamily="18" charset="0"/>
                                        </a:rPr>
                                      </m:ctrlPr>
                                    </m:sSupPr>
                                    <m:e>
                                      <m:r>
                                        <a:rPr lang="en-US" sz="1600" i="1" smtClean="0">
                                          <a:latin typeface="Cambria Math" panose="02040503050406030204" pitchFamily="18" charset="0"/>
                                          <a:ea typeface="Cambria Math" panose="02040503050406030204" pitchFamily="18" charset="0"/>
                                        </a:rPr>
                                        <m:t>∥</m:t>
                                      </m:r>
                                    </m:e>
                                    <m:sup>
                                      <m:r>
                                        <a:rPr lang="en-US" sz="1600" b="0" i="1" smtClean="0">
                                          <a:latin typeface="Cambria Math" panose="02040503050406030204" pitchFamily="18" charset="0"/>
                                        </a:rPr>
                                        <m:t>𝑐</m:t>
                                      </m:r>
                                    </m:sup>
                                  </m:sSup>
                                </m:sub>
                              </m:sSub>
                            </m:oMath>
                          </m:oMathPara>
                        </a14:m>
                        <a:endParaRPr lang="en-US" sz="1600" dirty="0">
                          <a:latin typeface="Arial" panose="020B0604020202020204" pitchFamily="34" charset="0"/>
                          <a:cs typeface="Arial" panose="020B0604020202020204" pitchFamily="34" charset="0"/>
                        </a:endParaRPr>
                      </a:p>
                    </p:txBody>
                  </p:sp>
                </mc:Choice>
                <mc:Fallback xmlns="">
                  <p:sp>
                    <p:nvSpPr>
                      <p:cNvPr id="85" name="TextBox 84">
                        <a:extLst>
                          <a:ext uri="{FF2B5EF4-FFF2-40B4-BE49-F238E27FC236}">
                            <a16:creationId xmlns:a16="http://schemas.microsoft.com/office/drawing/2014/main" id="{5F44BF8C-10CF-64EA-CEEE-FE80E2EF6465}"/>
                          </a:ext>
                        </a:extLst>
                      </p:cNvPr>
                      <p:cNvSpPr txBox="1">
                        <a:spLocks noRot="1" noChangeAspect="1" noMove="1" noResize="1" noEditPoints="1" noAdjustHandles="1" noChangeArrowheads="1" noChangeShapeType="1" noTextEdit="1"/>
                      </p:cNvSpPr>
                      <p:nvPr/>
                    </p:nvSpPr>
                    <p:spPr>
                      <a:xfrm>
                        <a:off x="2412785" y="398198"/>
                        <a:ext cx="582468" cy="382331"/>
                      </a:xfrm>
                      <a:prstGeom prst="rect">
                        <a:avLst/>
                      </a:prstGeom>
                      <a:blipFill>
                        <a:blip r:embed="rId42"/>
                        <a:stretch>
                          <a:fillRect b="-11321"/>
                        </a:stretch>
                      </a:blipFill>
                    </p:spPr>
                    <p:txBody>
                      <a:bodyPr/>
                      <a:lstStyle/>
                      <a:p>
                        <a:r>
                          <a:rPr lang="en-US">
                            <a:noFill/>
                          </a:rPr>
                          <a:t> </a:t>
                        </a:r>
                      </a:p>
                    </p:txBody>
                  </p:sp>
                </mc:Fallback>
              </mc:AlternateContent>
              <p:grpSp>
                <p:nvGrpSpPr>
                  <p:cNvPr id="159" name="Group 158">
                    <a:extLst>
                      <a:ext uri="{FF2B5EF4-FFF2-40B4-BE49-F238E27FC236}">
                        <a16:creationId xmlns:a16="http://schemas.microsoft.com/office/drawing/2014/main" id="{DC488BDF-4013-FA81-0623-84116933CC42}"/>
                      </a:ext>
                    </a:extLst>
                  </p:cNvPr>
                  <p:cNvGrpSpPr/>
                  <p:nvPr/>
                </p:nvGrpSpPr>
                <p:grpSpPr>
                  <a:xfrm>
                    <a:off x="2323464" y="510115"/>
                    <a:ext cx="182880" cy="182880"/>
                    <a:chOff x="2323464" y="510115"/>
                    <a:chExt cx="182880" cy="182880"/>
                  </a:xfrm>
                </p:grpSpPr>
                <p:sp>
                  <p:nvSpPr>
                    <p:cNvPr id="160" name="Oval 159">
                      <a:extLst>
                        <a:ext uri="{FF2B5EF4-FFF2-40B4-BE49-F238E27FC236}">
                          <a16:creationId xmlns:a16="http://schemas.microsoft.com/office/drawing/2014/main" id="{B98DA3DE-3500-B9B8-1058-2B0F0A785F49}"/>
                        </a:ext>
                      </a:extLst>
                    </p:cNvPr>
                    <p:cNvSpPr/>
                    <p:nvPr/>
                  </p:nvSpPr>
                  <p:spPr>
                    <a:xfrm>
                      <a:off x="2323464" y="510115"/>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1" name="Oval 160">
                      <a:extLst>
                        <a:ext uri="{FF2B5EF4-FFF2-40B4-BE49-F238E27FC236}">
                          <a16:creationId xmlns:a16="http://schemas.microsoft.com/office/drawing/2014/main" id="{7254B42D-9F52-C90E-C98F-1C9F5D84CED6}"/>
                        </a:ext>
                      </a:extLst>
                    </p:cNvPr>
                    <p:cNvSpPr>
                      <a:spLocks noChangeAspect="1"/>
                    </p:cNvSpPr>
                    <p:nvPr/>
                  </p:nvSpPr>
                  <p:spPr>
                    <a:xfrm>
                      <a:off x="2392044" y="578695"/>
                      <a:ext cx="45720"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38" name="Group 137">
                  <a:extLst>
                    <a:ext uri="{FF2B5EF4-FFF2-40B4-BE49-F238E27FC236}">
                      <a16:creationId xmlns:a16="http://schemas.microsoft.com/office/drawing/2014/main" id="{CE980C50-FB14-7F5C-6021-B0D4CBDA20D6}"/>
                    </a:ext>
                  </a:extLst>
                </p:cNvPr>
                <p:cNvGrpSpPr>
                  <a:grpSpLocks noChangeAspect="1"/>
                </p:cNvGrpSpPr>
                <p:nvPr/>
              </p:nvGrpSpPr>
              <p:grpSpPr>
                <a:xfrm>
                  <a:off x="8336799" y="2273837"/>
                  <a:ext cx="942975" cy="1005840"/>
                  <a:chOff x="5451626" y="556260"/>
                  <a:chExt cx="1371600" cy="1467759"/>
                </a:xfrm>
              </p:grpSpPr>
              <p:sp>
                <p:nvSpPr>
                  <p:cNvPr id="139" name="Triangle 275">
                    <a:extLst>
                      <a:ext uri="{FF2B5EF4-FFF2-40B4-BE49-F238E27FC236}">
                        <a16:creationId xmlns:a16="http://schemas.microsoft.com/office/drawing/2014/main" id="{BC7BEF77-9031-AEE4-9D20-2505AE8B12F9}"/>
                      </a:ext>
                    </a:extLst>
                  </p:cNvPr>
                  <p:cNvSpPr/>
                  <p:nvPr/>
                </p:nvSpPr>
                <p:spPr>
                  <a:xfrm flipV="1">
                    <a:off x="5666987" y="1084103"/>
                    <a:ext cx="861530" cy="812925"/>
                  </a:xfrm>
                  <a:prstGeom prst="triangle">
                    <a:avLst/>
                  </a:prstGeom>
                  <a:noFill/>
                  <a:ln>
                    <a:solidFill>
                      <a:schemeClr val="accent1">
                        <a:shade val="50000"/>
                        <a:alpha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
                <p:nvSpPr>
                  <p:cNvPr id="140" name="Triangle 276">
                    <a:extLst>
                      <a:ext uri="{FF2B5EF4-FFF2-40B4-BE49-F238E27FC236}">
                        <a16:creationId xmlns:a16="http://schemas.microsoft.com/office/drawing/2014/main" id="{64B5D259-B2AE-A182-73E0-DC77C9FF5557}"/>
                      </a:ext>
                    </a:extLst>
                  </p:cNvPr>
                  <p:cNvSpPr/>
                  <p:nvPr/>
                </p:nvSpPr>
                <p:spPr>
                  <a:xfrm>
                    <a:off x="5592741" y="846483"/>
                    <a:ext cx="1033836" cy="812925"/>
                  </a:xfrm>
                  <a:prstGeom prst="triangle">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Circular Arrow 277">
                    <a:extLst>
                      <a:ext uri="{FF2B5EF4-FFF2-40B4-BE49-F238E27FC236}">
                        <a16:creationId xmlns:a16="http://schemas.microsoft.com/office/drawing/2014/main" id="{89783C43-B628-30BF-27C3-5FA02017178E}"/>
                      </a:ext>
                    </a:extLst>
                  </p:cNvPr>
                  <p:cNvSpPr>
                    <a:spLocks noChangeAspect="1"/>
                  </p:cNvSpPr>
                  <p:nvPr/>
                </p:nvSpPr>
                <p:spPr>
                  <a:xfrm rot="15620957">
                    <a:off x="5973672" y="542803"/>
                    <a:ext cx="325170" cy="361520"/>
                  </a:xfrm>
                  <a:prstGeom prst="circularArrow">
                    <a:avLst>
                      <a:gd name="adj1" fmla="val 0"/>
                      <a:gd name="adj2" fmla="val 1142319"/>
                      <a:gd name="adj3" fmla="val 6645385"/>
                      <a:gd name="adj4" fmla="val 13096201"/>
                      <a:gd name="adj5" fmla="val 5403"/>
                    </a:avLst>
                  </a:prstGeom>
                  <a:solidFill>
                    <a:schemeClr val="accent1"/>
                  </a:solidFill>
                  <a:ln w="25400" cap="rnd">
                    <a:gradFill flip="none" rotWithShape="1">
                      <a:gsLst>
                        <a:gs pos="7000">
                          <a:srgbClr val="FF0000"/>
                        </a:gs>
                        <a:gs pos="41000">
                          <a:srgbClr val="FF0000"/>
                        </a:gs>
                        <a:gs pos="68000">
                          <a:srgbClr val="C00000"/>
                        </a:gs>
                        <a:gs pos="100000">
                          <a:srgbClr val="C00000"/>
                        </a:gs>
                      </a:gsLst>
                      <a:lin ang="7200000" scaled="0"/>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0000"/>
                        </a:solidFill>
                      </a:ln>
                      <a:solidFill>
                        <a:srgbClr val="FF0000"/>
                      </a:solidFill>
                      <a:latin typeface="Arial" panose="020B0604020202020204" pitchFamily="34" charset="0"/>
                      <a:cs typeface="Arial" panose="020B0604020202020204" pitchFamily="34" charset="0"/>
                    </a:endParaRPr>
                  </a:p>
                </p:txBody>
              </p:sp>
              <p:sp>
                <p:nvSpPr>
                  <p:cNvPr id="142" name="Circular Arrow 278">
                    <a:extLst>
                      <a:ext uri="{FF2B5EF4-FFF2-40B4-BE49-F238E27FC236}">
                        <a16:creationId xmlns:a16="http://schemas.microsoft.com/office/drawing/2014/main" id="{8CB8776A-EAB7-5A9C-D33E-D8475DACBE8D}"/>
                      </a:ext>
                    </a:extLst>
                  </p:cNvPr>
                  <p:cNvSpPr>
                    <a:spLocks noChangeAspect="1"/>
                  </p:cNvSpPr>
                  <p:nvPr/>
                </p:nvSpPr>
                <p:spPr>
                  <a:xfrm rot="15620957">
                    <a:off x="6479881" y="1314378"/>
                    <a:ext cx="325170" cy="361520"/>
                  </a:xfrm>
                  <a:prstGeom prst="circularArrow">
                    <a:avLst>
                      <a:gd name="adj1" fmla="val 0"/>
                      <a:gd name="adj2" fmla="val 1142319"/>
                      <a:gd name="adj3" fmla="val 6645385"/>
                      <a:gd name="adj4" fmla="val 13096201"/>
                      <a:gd name="adj5" fmla="val 5403"/>
                    </a:avLst>
                  </a:prstGeom>
                  <a:solidFill>
                    <a:schemeClr val="accent1"/>
                  </a:solidFill>
                  <a:ln w="25400" cap="rnd">
                    <a:gradFill flip="none" rotWithShape="1">
                      <a:gsLst>
                        <a:gs pos="7000">
                          <a:srgbClr val="FF0000"/>
                        </a:gs>
                        <a:gs pos="41000">
                          <a:srgbClr val="FF0000"/>
                        </a:gs>
                        <a:gs pos="68000">
                          <a:srgbClr val="C00000"/>
                        </a:gs>
                        <a:gs pos="100000">
                          <a:srgbClr val="C00000"/>
                        </a:gs>
                      </a:gsLst>
                      <a:lin ang="7200000" scaled="0"/>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0000"/>
                        </a:solidFill>
                      </a:ln>
                      <a:solidFill>
                        <a:srgbClr val="FF0000"/>
                      </a:solidFill>
                      <a:latin typeface="Arial" panose="020B0604020202020204" pitchFamily="34" charset="0"/>
                      <a:cs typeface="Arial" panose="020B0604020202020204" pitchFamily="34" charset="0"/>
                    </a:endParaRPr>
                  </a:p>
                </p:txBody>
              </p:sp>
              <p:sp>
                <p:nvSpPr>
                  <p:cNvPr id="143" name="Circular Arrow 279">
                    <a:extLst>
                      <a:ext uri="{FF2B5EF4-FFF2-40B4-BE49-F238E27FC236}">
                        <a16:creationId xmlns:a16="http://schemas.microsoft.com/office/drawing/2014/main" id="{59CBBE04-1E6D-A118-7563-68CFFE00D3B7}"/>
                      </a:ext>
                    </a:extLst>
                  </p:cNvPr>
                  <p:cNvSpPr>
                    <a:spLocks noChangeAspect="1"/>
                  </p:cNvSpPr>
                  <p:nvPr/>
                </p:nvSpPr>
                <p:spPr>
                  <a:xfrm rot="15620957">
                    <a:off x="5469801" y="1314572"/>
                    <a:ext cx="325170" cy="361520"/>
                  </a:xfrm>
                  <a:prstGeom prst="circularArrow">
                    <a:avLst>
                      <a:gd name="adj1" fmla="val 0"/>
                      <a:gd name="adj2" fmla="val 1142319"/>
                      <a:gd name="adj3" fmla="val 6645385"/>
                      <a:gd name="adj4" fmla="val 13096201"/>
                      <a:gd name="adj5" fmla="val 5403"/>
                    </a:avLst>
                  </a:prstGeom>
                  <a:solidFill>
                    <a:schemeClr val="accent1"/>
                  </a:solidFill>
                  <a:ln w="25400" cap="rnd">
                    <a:gradFill flip="none" rotWithShape="1">
                      <a:gsLst>
                        <a:gs pos="7000">
                          <a:srgbClr val="FF0000"/>
                        </a:gs>
                        <a:gs pos="41000">
                          <a:srgbClr val="FF0000"/>
                        </a:gs>
                        <a:gs pos="69000">
                          <a:srgbClr val="C00000"/>
                        </a:gs>
                        <a:gs pos="99000">
                          <a:srgbClr val="C00000"/>
                        </a:gs>
                      </a:gsLst>
                      <a:lin ang="7200000" scaled="0"/>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0000"/>
                        </a:solidFill>
                      </a:ln>
                      <a:solidFill>
                        <a:srgbClr val="FF0000"/>
                      </a:solidFill>
                      <a:latin typeface="Arial" panose="020B0604020202020204" pitchFamily="34" charset="0"/>
                      <a:cs typeface="Arial" panose="020B0604020202020204" pitchFamily="34" charset="0"/>
                    </a:endParaRPr>
                  </a:p>
                </p:txBody>
              </p:sp>
              <p:sp>
                <p:nvSpPr>
                  <p:cNvPr id="144" name="Oval 143">
                    <a:extLst>
                      <a:ext uri="{FF2B5EF4-FFF2-40B4-BE49-F238E27FC236}">
                        <a16:creationId xmlns:a16="http://schemas.microsoft.com/office/drawing/2014/main" id="{5C1C1A68-3CD0-A84F-B438-46AC476E9CA3}"/>
                      </a:ext>
                    </a:extLst>
                  </p:cNvPr>
                  <p:cNvSpPr>
                    <a:spLocks noChangeAspect="1"/>
                  </p:cNvSpPr>
                  <p:nvPr/>
                </p:nvSpPr>
                <p:spPr>
                  <a:xfrm>
                    <a:off x="5978080" y="729467"/>
                    <a:ext cx="258459" cy="243878"/>
                  </a:xfrm>
                  <a:prstGeom prst="ellipse">
                    <a:avLst/>
                  </a:prstGeom>
                  <a:gradFill flip="none" rotWithShape="1">
                    <a:gsLst>
                      <a:gs pos="0">
                        <a:schemeClr val="bg2"/>
                      </a:gs>
                      <a:gs pos="50000">
                        <a:srgbClr val="FF0000"/>
                      </a:gs>
                      <a:gs pos="100000">
                        <a:srgbClr val="FF0308">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Oval 144">
                    <a:extLst>
                      <a:ext uri="{FF2B5EF4-FFF2-40B4-BE49-F238E27FC236}">
                        <a16:creationId xmlns:a16="http://schemas.microsoft.com/office/drawing/2014/main" id="{049FCB65-36BD-5137-0A52-20825D148E55}"/>
                      </a:ext>
                    </a:extLst>
                  </p:cNvPr>
                  <p:cNvSpPr>
                    <a:spLocks noChangeAspect="1"/>
                  </p:cNvSpPr>
                  <p:nvPr/>
                </p:nvSpPr>
                <p:spPr>
                  <a:xfrm>
                    <a:off x="6461256" y="1514984"/>
                    <a:ext cx="258459" cy="243878"/>
                  </a:xfrm>
                  <a:prstGeom prst="ellipse">
                    <a:avLst/>
                  </a:prstGeom>
                  <a:gradFill flip="none" rotWithShape="1">
                    <a:gsLst>
                      <a:gs pos="0">
                        <a:schemeClr val="bg2"/>
                      </a:gs>
                      <a:gs pos="50000">
                        <a:srgbClr val="FF0000"/>
                      </a:gs>
                      <a:gs pos="100000">
                        <a:srgbClr val="FF0308">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Oval 145">
                    <a:extLst>
                      <a:ext uri="{FF2B5EF4-FFF2-40B4-BE49-F238E27FC236}">
                        <a16:creationId xmlns:a16="http://schemas.microsoft.com/office/drawing/2014/main" id="{1B735AF9-322B-4682-5B61-50DB9EDEE08E}"/>
                      </a:ext>
                    </a:extLst>
                  </p:cNvPr>
                  <p:cNvSpPr>
                    <a:spLocks noChangeAspect="1"/>
                  </p:cNvSpPr>
                  <p:nvPr/>
                </p:nvSpPr>
                <p:spPr>
                  <a:xfrm>
                    <a:off x="5453261" y="1514984"/>
                    <a:ext cx="258459" cy="243878"/>
                  </a:xfrm>
                  <a:prstGeom prst="ellipse">
                    <a:avLst/>
                  </a:prstGeom>
                  <a:gradFill flip="none" rotWithShape="1">
                    <a:gsLst>
                      <a:gs pos="0">
                        <a:schemeClr val="bg2"/>
                      </a:gs>
                      <a:gs pos="50000">
                        <a:srgbClr val="FF0000"/>
                      </a:gs>
                      <a:gs pos="100000">
                        <a:srgbClr val="FF0308">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Circular Arrow 283">
                    <a:extLst>
                      <a:ext uri="{FF2B5EF4-FFF2-40B4-BE49-F238E27FC236}">
                        <a16:creationId xmlns:a16="http://schemas.microsoft.com/office/drawing/2014/main" id="{CE630AB2-19FB-A52C-3425-B117B8101AAF}"/>
                      </a:ext>
                    </a:extLst>
                  </p:cNvPr>
                  <p:cNvSpPr>
                    <a:spLocks noChangeAspect="1"/>
                  </p:cNvSpPr>
                  <p:nvPr/>
                </p:nvSpPr>
                <p:spPr>
                  <a:xfrm rot="15620957">
                    <a:off x="5556378" y="828893"/>
                    <a:ext cx="325170" cy="361520"/>
                  </a:xfrm>
                  <a:prstGeom prst="circularArrow">
                    <a:avLst>
                      <a:gd name="adj1" fmla="val 0"/>
                      <a:gd name="adj2" fmla="val 1142319"/>
                      <a:gd name="adj3" fmla="val 6645385"/>
                      <a:gd name="adj4" fmla="val 13096201"/>
                      <a:gd name="adj5" fmla="val 5403"/>
                    </a:avLst>
                  </a:prstGeom>
                  <a:solidFill>
                    <a:schemeClr val="accent1"/>
                  </a:solidFill>
                  <a:ln w="25400" cap="rnd">
                    <a:gradFill flip="none" rotWithShape="1">
                      <a:gsLst>
                        <a:gs pos="7000">
                          <a:srgbClr val="FF0000"/>
                        </a:gs>
                        <a:gs pos="41000">
                          <a:srgbClr val="FF0000"/>
                        </a:gs>
                        <a:gs pos="69000">
                          <a:srgbClr val="C00000"/>
                        </a:gs>
                        <a:gs pos="100000">
                          <a:srgbClr val="C00000"/>
                        </a:gs>
                      </a:gsLst>
                      <a:lin ang="7200000" scaled="0"/>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0000"/>
                        </a:solidFill>
                      </a:ln>
                      <a:solidFill>
                        <a:srgbClr val="FF0000"/>
                      </a:solidFill>
                      <a:latin typeface="Arial" panose="020B0604020202020204" pitchFamily="34" charset="0"/>
                      <a:cs typeface="Arial" panose="020B0604020202020204" pitchFamily="34" charset="0"/>
                    </a:endParaRPr>
                  </a:p>
                </p:txBody>
              </p:sp>
              <p:sp>
                <p:nvSpPr>
                  <p:cNvPr id="148" name="Circular Arrow 284">
                    <a:extLst>
                      <a:ext uri="{FF2B5EF4-FFF2-40B4-BE49-F238E27FC236}">
                        <a16:creationId xmlns:a16="http://schemas.microsoft.com/office/drawing/2014/main" id="{A8DC04DD-F27A-73CE-0DEF-6B6C69E19D4F}"/>
                      </a:ext>
                    </a:extLst>
                  </p:cNvPr>
                  <p:cNvSpPr>
                    <a:spLocks noChangeAspect="1"/>
                  </p:cNvSpPr>
                  <p:nvPr/>
                </p:nvSpPr>
                <p:spPr>
                  <a:xfrm rot="15620957">
                    <a:off x="5984838" y="1607419"/>
                    <a:ext cx="325170" cy="361520"/>
                  </a:xfrm>
                  <a:prstGeom prst="circularArrow">
                    <a:avLst>
                      <a:gd name="adj1" fmla="val 0"/>
                      <a:gd name="adj2" fmla="val 1142319"/>
                      <a:gd name="adj3" fmla="val 6645385"/>
                      <a:gd name="adj4" fmla="val 13096201"/>
                      <a:gd name="adj5" fmla="val 5403"/>
                    </a:avLst>
                  </a:prstGeom>
                  <a:solidFill>
                    <a:schemeClr val="accent1"/>
                  </a:solidFill>
                  <a:ln w="25400" cap="rnd">
                    <a:gradFill flip="none" rotWithShape="1">
                      <a:gsLst>
                        <a:gs pos="7000">
                          <a:srgbClr val="FF0000"/>
                        </a:gs>
                        <a:gs pos="41000">
                          <a:srgbClr val="FF0000"/>
                        </a:gs>
                        <a:gs pos="69000">
                          <a:srgbClr val="C00000"/>
                        </a:gs>
                        <a:gs pos="100000">
                          <a:srgbClr val="C00000"/>
                        </a:gs>
                      </a:gsLst>
                      <a:lin ang="7200000" scaled="0"/>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0000"/>
                        </a:solidFill>
                      </a:ln>
                      <a:solidFill>
                        <a:srgbClr val="FF0000"/>
                      </a:solidFill>
                      <a:latin typeface="Arial" panose="020B0604020202020204" pitchFamily="34" charset="0"/>
                      <a:cs typeface="Arial" panose="020B0604020202020204" pitchFamily="34" charset="0"/>
                    </a:endParaRPr>
                  </a:p>
                </p:txBody>
              </p:sp>
              <p:sp>
                <p:nvSpPr>
                  <p:cNvPr id="149" name="Oval 148">
                    <a:extLst>
                      <a:ext uri="{FF2B5EF4-FFF2-40B4-BE49-F238E27FC236}">
                        <a16:creationId xmlns:a16="http://schemas.microsoft.com/office/drawing/2014/main" id="{A8927F1C-FA5B-7A0D-2DE6-4FD4EDD0B7D9}"/>
                      </a:ext>
                    </a:extLst>
                  </p:cNvPr>
                  <p:cNvSpPr>
                    <a:spLocks noChangeAspect="1"/>
                  </p:cNvSpPr>
                  <p:nvPr/>
                </p:nvSpPr>
                <p:spPr>
                  <a:xfrm flipV="1">
                    <a:off x="5533489" y="973359"/>
                    <a:ext cx="258459" cy="243878"/>
                  </a:xfrm>
                  <a:prstGeom prst="ellipse">
                    <a:avLst/>
                  </a:prstGeom>
                  <a:gradFill flip="none" rotWithShape="1">
                    <a:gsLst>
                      <a:gs pos="0">
                        <a:schemeClr val="bg2"/>
                      </a:gs>
                      <a:gs pos="50000">
                        <a:srgbClr val="FF0000"/>
                      </a:gs>
                      <a:gs pos="100000">
                        <a:srgbClr val="FF0308">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 name="Circular Arrow 286">
                    <a:extLst>
                      <a:ext uri="{FF2B5EF4-FFF2-40B4-BE49-F238E27FC236}">
                        <a16:creationId xmlns:a16="http://schemas.microsoft.com/office/drawing/2014/main" id="{EB1EA68A-EBFA-D7AA-6931-E0CFD3682534}"/>
                      </a:ext>
                    </a:extLst>
                  </p:cNvPr>
                  <p:cNvSpPr>
                    <a:spLocks noChangeAspect="1"/>
                  </p:cNvSpPr>
                  <p:nvPr/>
                </p:nvSpPr>
                <p:spPr>
                  <a:xfrm rot="15620957">
                    <a:off x="6435110" y="814673"/>
                    <a:ext cx="325170" cy="361520"/>
                  </a:xfrm>
                  <a:prstGeom prst="circularArrow">
                    <a:avLst>
                      <a:gd name="adj1" fmla="val 0"/>
                      <a:gd name="adj2" fmla="val 1142319"/>
                      <a:gd name="adj3" fmla="val 6645385"/>
                      <a:gd name="adj4" fmla="val 13096201"/>
                      <a:gd name="adj5" fmla="val 5403"/>
                    </a:avLst>
                  </a:prstGeom>
                  <a:solidFill>
                    <a:schemeClr val="accent1"/>
                  </a:solidFill>
                  <a:ln w="25400" cap="rnd">
                    <a:gradFill flip="none" rotWithShape="1">
                      <a:gsLst>
                        <a:gs pos="7000">
                          <a:srgbClr val="FF0000"/>
                        </a:gs>
                        <a:gs pos="41000">
                          <a:srgbClr val="FF0000"/>
                        </a:gs>
                        <a:gs pos="69000">
                          <a:srgbClr val="C00000"/>
                        </a:gs>
                        <a:gs pos="100000">
                          <a:srgbClr val="C00000"/>
                        </a:gs>
                      </a:gsLst>
                      <a:lin ang="7200000" scaled="0"/>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0000"/>
                        </a:solidFill>
                      </a:ln>
                      <a:solidFill>
                        <a:srgbClr val="FF0000"/>
                      </a:solidFill>
                      <a:latin typeface="Arial" panose="020B0604020202020204" pitchFamily="34" charset="0"/>
                      <a:cs typeface="Arial" panose="020B0604020202020204" pitchFamily="34" charset="0"/>
                    </a:endParaRPr>
                  </a:p>
                </p:txBody>
              </p:sp>
              <p:sp>
                <p:nvSpPr>
                  <p:cNvPr id="151" name="Oval 150">
                    <a:extLst>
                      <a:ext uri="{FF2B5EF4-FFF2-40B4-BE49-F238E27FC236}">
                        <a16:creationId xmlns:a16="http://schemas.microsoft.com/office/drawing/2014/main" id="{34F17872-C9AC-F88D-A6F6-740919534672}"/>
                      </a:ext>
                    </a:extLst>
                  </p:cNvPr>
                  <p:cNvSpPr>
                    <a:spLocks noChangeAspect="1"/>
                  </p:cNvSpPr>
                  <p:nvPr/>
                </p:nvSpPr>
                <p:spPr>
                  <a:xfrm flipV="1">
                    <a:off x="5968566" y="1770166"/>
                    <a:ext cx="258459" cy="243878"/>
                  </a:xfrm>
                  <a:prstGeom prst="ellipse">
                    <a:avLst/>
                  </a:prstGeom>
                  <a:gradFill flip="none" rotWithShape="1">
                    <a:gsLst>
                      <a:gs pos="0">
                        <a:schemeClr val="bg2"/>
                      </a:gs>
                      <a:gs pos="50000">
                        <a:srgbClr val="FF0000"/>
                      </a:gs>
                      <a:gs pos="100000">
                        <a:srgbClr val="FF0308">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Oval 151">
                    <a:extLst>
                      <a:ext uri="{FF2B5EF4-FFF2-40B4-BE49-F238E27FC236}">
                        <a16:creationId xmlns:a16="http://schemas.microsoft.com/office/drawing/2014/main" id="{79004209-8197-0BEC-2CA5-E8372884E6FD}"/>
                      </a:ext>
                    </a:extLst>
                  </p:cNvPr>
                  <p:cNvSpPr>
                    <a:spLocks noChangeAspect="1"/>
                  </p:cNvSpPr>
                  <p:nvPr/>
                </p:nvSpPr>
                <p:spPr>
                  <a:xfrm flipV="1">
                    <a:off x="6409862" y="973359"/>
                    <a:ext cx="258459" cy="243878"/>
                  </a:xfrm>
                  <a:prstGeom prst="ellipse">
                    <a:avLst/>
                  </a:prstGeom>
                  <a:gradFill flip="none" rotWithShape="1">
                    <a:gsLst>
                      <a:gs pos="0">
                        <a:schemeClr val="bg2"/>
                      </a:gs>
                      <a:gs pos="50000">
                        <a:srgbClr val="FF0000"/>
                      </a:gs>
                      <a:gs pos="100000">
                        <a:srgbClr val="FF0308">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 name="Oval 152">
                    <a:extLst>
                      <a:ext uri="{FF2B5EF4-FFF2-40B4-BE49-F238E27FC236}">
                        <a16:creationId xmlns:a16="http://schemas.microsoft.com/office/drawing/2014/main" id="{99978E45-3CF2-DDDB-8D5C-6E05AA5B3BD9}"/>
                      </a:ext>
                    </a:extLst>
                  </p:cNvPr>
                  <p:cNvSpPr>
                    <a:spLocks noChangeAspect="1"/>
                  </p:cNvSpPr>
                  <p:nvPr/>
                </p:nvSpPr>
                <p:spPr>
                  <a:xfrm flipV="1">
                    <a:off x="5967716" y="1242974"/>
                    <a:ext cx="258459" cy="243878"/>
                  </a:xfrm>
                  <a:prstGeom prst="ellipse">
                    <a:avLst/>
                  </a:prstGeom>
                  <a:gradFill flip="none" rotWithShape="1">
                    <a:gsLst>
                      <a:gs pos="0">
                        <a:schemeClr val="bg2"/>
                      </a:gs>
                      <a:gs pos="50000">
                        <a:srgbClr val="1300FF"/>
                      </a:gs>
                      <a:gs pos="100000">
                        <a:srgbClr val="1300F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4" name="Oval 153">
                    <a:extLst>
                      <a:ext uri="{FF2B5EF4-FFF2-40B4-BE49-F238E27FC236}">
                        <a16:creationId xmlns:a16="http://schemas.microsoft.com/office/drawing/2014/main" id="{BE207976-2697-4B82-53B2-64CBFD5C2DA6}"/>
                      </a:ext>
                    </a:extLst>
                  </p:cNvPr>
                  <p:cNvSpPr>
                    <a:spLocks noChangeAspect="1"/>
                  </p:cNvSpPr>
                  <p:nvPr/>
                </p:nvSpPr>
                <p:spPr>
                  <a:xfrm flipV="1">
                    <a:off x="6369109" y="812218"/>
                    <a:ext cx="430765" cy="406463"/>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Oval 154">
                    <a:extLst>
                      <a:ext uri="{FF2B5EF4-FFF2-40B4-BE49-F238E27FC236}">
                        <a16:creationId xmlns:a16="http://schemas.microsoft.com/office/drawing/2014/main" id="{E6E32591-4CDF-647F-A16D-D164DF8C16F8}"/>
                      </a:ext>
                    </a:extLst>
                  </p:cNvPr>
                  <p:cNvSpPr>
                    <a:spLocks noChangeAspect="1"/>
                  </p:cNvSpPr>
                  <p:nvPr/>
                </p:nvSpPr>
                <p:spPr>
                  <a:xfrm flipV="1">
                    <a:off x="5928632" y="1617556"/>
                    <a:ext cx="430765" cy="406463"/>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 name="Oval 155">
                    <a:extLst>
                      <a:ext uri="{FF2B5EF4-FFF2-40B4-BE49-F238E27FC236}">
                        <a16:creationId xmlns:a16="http://schemas.microsoft.com/office/drawing/2014/main" id="{04122D97-725F-02BB-4385-7D275130A8D1}"/>
                      </a:ext>
                    </a:extLst>
                  </p:cNvPr>
                  <p:cNvSpPr>
                    <a:spLocks noChangeAspect="1"/>
                  </p:cNvSpPr>
                  <p:nvPr/>
                </p:nvSpPr>
                <p:spPr>
                  <a:xfrm flipV="1">
                    <a:off x="5492923" y="818827"/>
                    <a:ext cx="430765" cy="406463"/>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Box 156">
                    <a:extLst>
                      <a:ext uri="{FF2B5EF4-FFF2-40B4-BE49-F238E27FC236}">
                        <a16:creationId xmlns:a16="http://schemas.microsoft.com/office/drawing/2014/main" id="{75A3A86D-7500-27EF-BA07-D437D0461960}"/>
                      </a:ext>
                    </a:extLst>
                  </p:cNvPr>
                  <p:cNvSpPr txBox="1"/>
                  <p:nvPr/>
                </p:nvSpPr>
                <p:spPr>
                  <a:xfrm>
                    <a:off x="6156960" y="556260"/>
                    <a:ext cx="184731" cy="369332"/>
                  </a:xfrm>
                  <a:prstGeom prst="rect">
                    <a:avLst/>
                  </a:prstGeom>
                  <a:noFill/>
                </p:spPr>
                <p:txBody>
                  <a:bodyPr wrap="none" rtlCol="0">
                    <a:spAutoFit/>
                  </a:bodyPr>
                  <a:lstStyle/>
                  <a:p>
                    <a:endParaRPr lang="en-US" dirty="0"/>
                  </a:p>
                </p:txBody>
              </p:sp>
            </p:grpSp>
          </p:grpSp>
          <p:pic>
            <p:nvPicPr>
              <p:cNvPr id="117" name="Picture 116" descr="Chart&#10;&#10;Description automatically generated">
                <a:extLst>
                  <a:ext uri="{FF2B5EF4-FFF2-40B4-BE49-F238E27FC236}">
                    <a16:creationId xmlns:a16="http://schemas.microsoft.com/office/drawing/2014/main" id="{57528579-8290-31D0-0D21-95086D949557}"/>
                  </a:ext>
                </a:extLst>
              </p:cNvPr>
              <p:cNvPicPr>
                <a:picLocks noChangeAspect="1"/>
              </p:cNvPicPr>
              <p:nvPr/>
            </p:nvPicPr>
            <p:blipFill rotWithShape="1">
              <a:blip r:embed="rId43"/>
              <a:srcRect l="13025" t="8650" r="59859" b="20883"/>
              <a:stretch/>
            </p:blipFill>
            <p:spPr>
              <a:xfrm>
                <a:off x="838814" y="1539822"/>
                <a:ext cx="1678032" cy="2203268"/>
              </a:xfrm>
              <a:prstGeom prst="rect">
                <a:avLst/>
              </a:prstGeom>
            </p:spPr>
          </p:pic>
          <p:grpSp>
            <p:nvGrpSpPr>
              <p:cNvPr id="118" name="Group 117">
                <a:extLst>
                  <a:ext uri="{FF2B5EF4-FFF2-40B4-BE49-F238E27FC236}">
                    <a16:creationId xmlns:a16="http://schemas.microsoft.com/office/drawing/2014/main" id="{D14E339B-C8A6-36D8-C323-C4887344FE14}"/>
                  </a:ext>
                </a:extLst>
              </p:cNvPr>
              <p:cNvGrpSpPr/>
              <p:nvPr/>
            </p:nvGrpSpPr>
            <p:grpSpPr>
              <a:xfrm>
                <a:off x="184628" y="1467847"/>
                <a:ext cx="546243" cy="877091"/>
                <a:chOff x="540488" y="1303264"/>
                <a:chExt cx="886168" cy="1475038"/>
              </a:xfrm>
            </p:grpSpPr>
            <p:pic>
              <p:nvPicPr>
                <p:cNvPr id="129" name="Picture 128" descr="Chart, scatter chart&#10;&#10;Description automatically generated">
                  <a:extLst>
                    <a:ext uri="{FF2B5EF4-FFF2-40B4-BE49-F238E27FC236}">
                      <a16:creationId xmlns:a16="http://schemas.microsoft.com/office/drawing/2014/main" id="{7A7FF2C8-9DBA-10C3-9B68-4D1F044D775B}"/>
                    </a:ext>
                  </a:extLst>
                </p:cNvPr>
                <p:cNvPicPr>
                  <a:picLocks noChangeAspect="1"/>
                </p:cNvPicPr>
                <p:nvPr/>
              </p:nvPicPr>
              <p:blipFill rotWithShape="1">
                <a:blip r:embed="rId44"/>
                <a:srcRect l="13231" t="40543" r="84574" b="55150"/>
                <a:stretch/>
              </p:blipFill>
              <p:spPr>
                <a:xfrm>
                  <a:off x="540488" y="1548824"/>
                  <a:ext cx="267629" cy="275065"/>
                </a:xfrm>
                <a:prstGeom prst="rect">
                  <a:avLst/>
                </a:prstGeom>
              </p:spPr>
            </p:pic>
            <p:pic>
              <p:nvPicPr>
                <p:cNvPr id="130" name="Picture 129" descr="Chart, scatter chart&#10;&#10;Description automatically generated">
                  <a:extLst>
                    <a:ext uri="{FF2B5EF4-FFF2-40B4-BE49-F238E27FC236}">
                      <a16:creationId xmlns:a16="http://schemas.microsoft.com/office/drawing/2014/main" id="{491193A2-35CD-85F1-2310-630350F30037}"/>
                    </a:ext>
                  </a:extLst>
                </p:cNvPr>
                <p:cNvPicPr>
                  <a:picLocks noChangeAspect="1"/>
                </p:cNvPicPr>
                <p:nvPr/>
              </p:nvPicPr>
              <p:blipFill rotWithShape="1">
                <a:blip r:embed="rId45"/>
                <a:srcRect l="16158" t="60768" r="81310" b="33663"/>
                <a:stretch/>
              </p:blipFill>
              <p:spPr>
                <a:xfrm>
                  <a:off x="547688" y="2422656"/>
                  <a:ext cx="308758" cy="355646"/>
                </a:xfrm>
                <a:prstGeom prst="rect">
                  <a:avLst/>
                </a:prstGeom>
              </p:spPr>
            </p:pic>
            <p:pic>
              <p:nvPicPr>
                <p:cNvPr id="131" name="Picture 130" descr="A picture containing scatter chart&#10;&#10;Description automatically generated">
                  <a:extLst>
                    <a:ext uri="{FF2B5EF4-FFF2-40B4-BE49-F238E27FC236}">
                      <a16:creationId xmlns:a16="http://schemas.microsoft.com/office/drawing/2014/main" id="{E4DA73B7-D08F-BD73-54ED-00D7C4D38260}"/>
                    </a:ext>
                  </a:extLst>
                </p:cNvPr>
                <p:cNvPicPr>
                  <a:picLocks noChangeAspect="1"/>
                </p:cNvPicPr>
                <p:nvPr/>
              </p:nvPicPr>
              <p:blipFill rotWithShape="1">
                <a:blip r:embed="rId46"/>
                <a:srcRect l="16524" t="37979" r="81281" b="57713"/>
                <a:stretch/>
              </p:blipFill>
              <p:spPr>
                <a:xfrm>
                  <a:off x="568252" y="1985740"/>
                  <a:ext cx="267629" cy="275065"/>
                </a:xfrm>
                <a:prstGeom prst="rect">
                  <a:avLst/>
                </a:prstGeom>
              </p:spPr>
            </p:pic>
            <p:sp>
              <p:nvSpPr>
                <p:cNvPr id="132" name="TextBox 131">
                  <a:extLst>
                    <a:ext uri="{FF2B5EF4-FFF2-40B4-BE49-F238E27FC236}">
                      <a16:creationId xmlns:a16="http://schemas.microsoft.com/office/drawing/2014/main" id="{41B65285-72BD-346F-3370-7D7E1FE56816}"/>
                    </a:ext>
                  </a:extLst>
                </p:cNvPr>
                <p:cNvSpPr txBox="1"/>
                <p:nvPr/>
              </p:nvSpPr>
              <p:spPr>
                <a:xfrm>
                  <a:off x="779108" y="1303264"/>
                  <a:ext cx="525832" cy="517601"/>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O</a:t>
                  </a:r>
                </a:p>
              </p:txBody>
            </p:sp>
            <p:sp>
              <p:nvSpPr>
                <p:cNvPr id="133" name="TextBox 132">
                  <a:extLst>
                    <a:ext uri="{FF2B5EF4-FFF2-40B4-BE49-F238E27FC236}">
                      <a16:creationId xmlns:a16="http://schemas.microsoft.com/office/drawing/2014/main" id="{CD2957E9-F919-3DBD-E9AA-63DED80E600D}"/>
                    </a:ext>
                  </a:extLst>
                </p:cNvPr>
                <p:cNvSpPr txBox="1"/>
                <p:nvPr/>
              </p:nvSpPr>
              <p:spPr>
                <a:xfrm>
                  <a:off x="755194" y="1717406"/>
                  <a:ext cx="671462" cy="517601"/>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Co</a:t>
                  </a:r>
                </a:p>
              </p:txBody>
            </p:sp>
            <p:sp>
              <p:nvSpPr>
                <p:cNvPr id="134" name="TextBox 133">
                  <a:extLst>
                    <a:ext uri="{FF2B5EF4-FFF2-40B4-BE49-F238E27FC236}">
                      <a16:creationId xmlns:a16="http://schemas.microsoft.com/office/drawing/2014/main" id="{D4BCFB2B-F946-D4CE-4C59-D5687AE58269}"/>
                    </a:ext>
                  </a:extLst>
                </p:cNvPr>
                <p:cNvSpPr txBox="1"/>
                <p:nvPr/>
              </p:nvSpPr>
              <p:spPr>
                <a:xfrm>
                  <a:off x="809108" y="2220106"/>
                  <a:ext cx="530616" cy="517600"/>
                </a:xfrm>
                <a:prstGeom prst="rect">
                  <a:avLst/>
                </a:prstGeom>
                <a:noFill/>
              </p:spPr>
              <p:txBody>
                <a:bodyPr wrap="none" rtlCol="0">
                  <a:spAutoFit/>
                </a:bodyPr>
                <a:lstStyle/>
                <a:p>
                  <a:r>
                    <a:rPr lang="en-US" sz="1400" dirty="0" err="1">
                      <a:latin typeface="Arial" panose="020B0604020202020204" pitchFamily="34" charset="0"/>
                      <a:cs typeface="Arial" panose="020B0604020202020204" pitchFamily="34" charset="0"/>
                    </a:rPr>
                    <a:t>Ti</a:t>
                  </a:r>
                  <a:endParaRPr lang="en-US" sz="1400" dirty="0">
                    <a:latin typeface="Arial" panose="020B0604020202020204" pitchFamily="34" charset="0"/>
                    <a:cs typeface="Arial" panose="020B0604020202020204" pitchFamily="34" charset="0"/>
                  </a:endParaRPr>
                </a:p>
              </p:txBody>
            </p:sp>
          </p:grpSp>
          <p:grpSp>
            <p:nvGrpSpPr>
              <p:cNvPr id="119" name="Group 118">
                <a:extLst>
                  <a:ext uri="{FF2B5EF4-FFF2-40B4-BE49-F238E27FC236}">
                    <a16:creationId xmlns:a16="http://schemas.microsoft.com/office/drawing/2014/main" id="{98861028-F1DF-0E40-4B46-1C3AF487A35D}"/>
                  </a:ext>
                </a:extLst>
              </p:cNvPr>
              <p:cNvGrpSpPr/>
              <p:nvPr/>
            </p:nvGrpSpPr>
            <p:grpSpPr>
              <a:xfrm>
                <a:off x="42685" y="2549284"/>
                <a:ext cx="673842" cy="825585"/>
                <a:chOff x="215060" y="2683158"/>
                <a:chExt cx="1650982" cy="1426466"/>
              </a:xfrm>
            </p:grpSpPr>
            <p:pic>
              <p:nvPicPr>
                <p:cNvPr id="125" name="Picture 124" descr="Chart&#10;&#10;Description automatically generated">
                  <a:extLst>
                    <a:ext uri="{FF2B5EF4-FFF2-40B4-BE49-F238E27FC236}">
                      <a16:creationId xmlns:a16="http://schemas.microsoft.com/office/drawing/2014/main" id="{41117944-DBEB-E541-47FC-BABCCF4BC77A}"/>
                    </a:ext>
                  </a:extLst>
                </p:cNvPr>
                <p:cNvPicPr>
                  <a:picLocks noChangeAspect="1"/>
                </p:cNvPicPr>
                <p:nvPr/>
              </p:nvPicPr>
              <p:blipFill rotWithShape="1">
                <a:blip r:embed="rId43"/>
                <a:srcRect l="5406" t="69308" r="84445" b="13760"/>
                <a:stretch/>
              </p:blipFill>
              <p:spPr>
                <a:xfrm>
                  <a:off x="581151" y="3140104"/>
                  <a:ext cx="1028610" cy="867838"/>
                </a:xfrm>
                <a:prstGeom prst="rect">
                  <a:avLst/>
                </a:prstGeom>
              </p:spPr>
            </p:pic>
            <p:sp>
              <p:nvSpPr>
                <p:cNvPr id="126" name="TextBox 125">
                  <a:extLst>
                    <a:ext uri="{FF2B5EF4-FFF2-40B4-BE49-F238E27FC236}">
                      <a16:creationId xmlns:a16="http://schemas.microsoft.com/office/drawing/2014/main" id="{A6B2E6D2-D9E8-9C5A-C966-04A181906DBF}"/>
                    </a:ext>
                  </a:extLst>
                </p:cNvPr>
                <p:cNvSpPr txBox="1"/>
                <p:nvPr/>
              </p:nvSpPr>
              <p:spPr>
                <a:xfrm>
                  <a:off x="801335" y="2683158"/>
                  <a:ext cx="548928" cy="531785"/>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c</a:t>
                  </a:r>
                </a:p>
              </p:txBody>
            </p:sp>
            <p:sp>
              <p:nvSpPr>
                <p:cNvPr id="127" name="TextBox 126">
                  <a:extLst>
                    <a:ext uri="{FF2B5EF4-FFF2-40B4-BE49-F238E27FC236}">
                      <a16:creationId xmlns:a16="http://schemas.microsoft.com/office/drawing/2014/main" id="{F512029C-5ACF-5C22-497E-B7E52BD91BB9}"/>
                    </a:ext>
                  </a:extLst>
                </p:cNvPr>
                <p:cNvSpPr txBox="1"/>
                <p:nvPr/>
              </p:nvSpPr>
              <p:spPr>
                <a:xfrm>
                  <a:off x="215060" y="3577839"/>
                  <a:ext cx="225725" cy="531785"/>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a</a:t>
                  </a:r>
                </a:p>
              </p:txBody>
            </p:sp>
            <p:sp>
              <p:nvSpPr>
                <p:cNvPr id="128" name="TextBox 127">
                  <a:extLst>
                    <a:ext uri="{FF2B5EF4-FFF2-40B4-BE49-F238E27FC236}">
                      <a16:creationId xmlns:a16="http://schemas.microsoft.com/office/drawing/2014/main" id="{C720BA8A-996F-F917-059C-C3B9F5D4DE59}"/>
                    </a:ext>
                  </a:extLst>
                </p:cNvPr>
                <p:cNvSpPr txBox="1"/>
                <p:nvPr/>
              </p:nvSpPr>
              <p:spPr>
                <a:xfrm>
                  <a:off x="1640317" y="3503073"/>
                  <a:ext cx="225725" cy="531785"/>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b</a:t>
                  </a:r>
                </a:p>
              </p:txBody>
            </p:sp>
          </p:grpSp>
          <p:pic>
            <p:nvPicPr>
              <p:cNvPr id="120" name="Picture 119">
                <a:extLst>
                  <a:ext uri="{FF2B5EF4-FFF2-40B4-BE49-F238E27FC236}">
                    <a16:creationId xmlns:a16="http://schemas.microsoft.com/office/drawing/2014/main" id="{59EDCC3F-C4D4-202E-99E2-C885FCE967E8}"/>
                  </a:ext>
                </a:extLst>
              </p:cNvPr>
              <p:cNvPicPr>
                <a:picLocks noChangeAspect="1"/>
              </p:cNvPicPr>
              <p:nvPr/>
            </p:nvPicPr>
            <p:blipFill rotWithShape="1">
              <a:blip r:embed="rId47"/>
              <a:srcRect l="37590" t="15064" r="37806" b="11876"/>
              <a:stretch/>
            </p:blipFill>
            <p:spPr>
              <a:xfrm>
                <a:off x="2772776" y="2782795"/>
                <a:ext cx="816967" cy="877501"/>
              </a:xfrm>
              <a:prstGeom prst="rect">
                <a:avLst/>
              </a:prstGeom>
            </p:spPr>
          </p:pic>
          <p:sp>
            <p:nvSpPr>
              <p:cNvPr id="121" name="Oval 120">
                <a:extLst>
                  <a:ext uri="{FF2B5EF4-FFF2-40B4-BE49-F238E27FC236}">
                    <a16:creationId xmlns:a16="http://schemas.microsoft.com/office/drawing/2014/main" id="{EDBB9F9D-9DEB-3A3C-D925-3AC9B951466E}"/>
                  </a:ext>
                </a:extLst>
              </p:cNvPr>
              <p:cNvSpPr/>
              <p:nvPr/>
            </p:nvSpPr>
            <p:spPr>
              <a:xfrm>
                <a:off x="1440277" y="2638227"/>
                <a:ext cx="606190" cy="553671"/>
              </a:xfrm>
              <a:prstGeom prst="ellipse">
                <a:avLst/>
              </a:prstGeom>
              <a:noFill/>
              <a:ln w="28575">
                <a:solidFill>
                  <a:schemeClr val="tx1"/>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122" name="Straight Connector 121">
                <a:extLst>
                  <a:ext uri="{FF2B5EF4-FFF2-40B4-BE49-F238E27FC236}">
                    <a16:creationId xmlns:a16="http://schemas.microsoft.com/office/drawing/2014/main" id="{050686CF-94D7-B508-B9D0-9541815BDD2C}"/>
                  </a:ext>
                </a:extLst>
              </p:cNvPr>
              <p:cNvCxnSpPr>
                <a:cxnSpLocks/>
                <a:stCxn id="121" idx="4"/>
              </p:cNvCxnSpPr>
              <p:nvPr/>
            </p:nvCxnSpPr>
            <p:spPr>
              <a:xfrm>
                <a:off x="1743372" y="3191898"/>
                <a:ext cx="1245577" cy="4811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1E8F2005-3AC7-9785-3067-307A6E58504F}"/>
                  </a:ext>
                </a:extLst>
              </p:cNvPr>
              <p:cNvCxnSpPr>
                <a:cxnSpLocks/>
                <a:stCxn id="121" idx="6"/>
              </p:cNvCxnSpPr>
              <p:nvPr/>
            </p:nvCxnSpPr>
            <p:spPr>
              <a:xfrm flipV="1">
                <a:off x="2046467" y="2737311"/>
                <a:ext cx="1021270" cy="17775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Oval 123">
                <a:extLst>
                  <a:ext uri="{FF2B5EF4-FFF2-40B4-BE49-F238E27FC236}">
                    <a16:creationId xmlns:a16="http://schemas.microsoft.com/office/drawing/2014/main" id="{D2C07E9E-5E89-6452-E1E2-20647D571A55}"/>
                  </a:ext>
                </a:extLst>
              </p:cNvPr>
              <p:cNvSpPr/>
              <p:nvPr/>
            </p:nvSpPr>
            <p:spPr>
              <a:xfrm>
                <a:off x="2695264" y="2723039"/>
                <a:ext cx="980328" cy="1008005"/>
              </a:xfrm>
              <a:prstGeom prst="ellipse">
                <a:avLst/>
              </a:prstGeom>
              <a:noFill/>
              <a:ln w="28575">
                <a:solidFill>
                  <a:schemeClr val="tx1"/>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mc:AlternateContent xmlns:mc="http://schemas.openxmlformats.org/markup-compatibility/2006" xmlns:a14="http://schemas.microsoft.com/office/drawing/2010/main">
          <mc:Choice Requires="a14">
            <p:sp>
              <p:nvSpPr>
                <p:cNvPr id="109" name="TextBox 108">
                  <a:extLst>
                    <a:ext uri="{FF2B5EF4-FFF2-40B4-BE49-F238E27FC236}">
                      <a16:creationId xmlns:a16="http://schemas.microsoft.com/office/drawing/2014/main" id="{D6D1A70F-F7E2-CCA1-E13D-6BEF506E681E}"/>
                    </a:ext>
                  </a:extLst>
                </p:cNvPr>
                <p:cNvSpPr txBox="1"/>
                <p:nvPr/>
              </p:nvSpPr>
              <p:spPr>
                <a:xfrm>
                  <a:off x="6613870" y="1455336"/>
                  <a:ext cx="488233" cy="34381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m:rPr>
                                <m:sty m:val="p"/>
                              </m:rPr>
                              <a:rPr lang="en-US" sz="1600" b="0" i="0" smtClean="0">
                                <a:latin typeface="Cambria Math" panose="02040503050406030204" pitchFamily="18" charset="0"/>
                              </a:rPr>
                              <m:t>H</m:t>
                            </m:r>
                          </m:e>
                          <m:sub>
                            <m:sSup>
                              <m:sSupPr>
                                <m:ctrlPr>
                                  <a:rPr lang="en-US" sz="1600" i="1" smtClean="0">
                                    <a:latin typeface="Cambria Math" panose="02040503050406030204" pitchFamily="18" charset="0"/>
                                  </a:rPr>
                                </m:ctrlPr>
                              </m:sSupPr>
                              <m:e>
                                <m:r>
                                  <a:rPr lang="en-US" sz="1600" i="1" smtClean="0">
                                    <a:latin typeface="Cambria Math" panose="02040503050406030204" pitchFamily="18" charset="0"/>
                                    <a:ea typeface="Cambria Math" panose="02040503050406030204" pitchFamily="18" charset="0"/>
                                  </a:rPr>
                                  <m:t>∥</m:t>
                                </m:r>
                              </m:e>
                              <m:sup>
                                <m:r>
                                  <a:rPr lang="en-US" sz="1600" b="0" i="1" smtClean="0">
                                    <a:latin typeface="Cambria Math" panose="02040503050406030204" pitchFamily="18" charset="0"/>
                                  </a:rPr>
                                  <m:t>𝑐</m:t>
                                </m:r>
                              </m:sup>
                            </m:sSup>
                          </m:sub>
                        </m:sSub>
                      </m:oMath>
                    </m:oMathPara>
                  </a14:m>
                  <a:endParaRPr lang="en-US" sz="1600" dirty="0">
                    <a:latin typeface="Arial" panose="020B0604020202020204" pitchFamily="34" charset="0"/>
                    <a:cs typeface="Arial" panose="020B0604020202020204" pitchFamily="34" charset="0"/>
                  </a:endParaRPr>
                </a:p>
              </p:txBody>
            </p:sp>
          </mc:Choice>
          <mc:Fallback xmlns="">
            <p:sp>
              <p:nvSpPr>
                <p:cNvPr id="136" name="TextBox 135">
                  <a:extLst>
                    <a:ext uri="{FF2B5EF4-FFF2-40B4-BE49-F238E27FC236}">
                      <a16:creationId xmlns:a16="http://schemas.microsoft.com/office/drawing/2014/main" id="{08596223-42E5-9A55-0AAA-447E1B39A3C7}"/>
                    </a:ext>
                  </a:extLst>
                </p:cNvPr>
                <p:cNvSpPr txBox="1">
                  <a:spLocks noRot="1" noChangeAspect="1" noMove="1" noResize="1" noEditPoints="1" noAdjustHandles="1" noChangeArrowheads="1" noChangeShapeType="1" noTextEdit="1"/>
                </p:cNvSpPr>
                <p:nvPr/>
              </p:nvSpPr>
              <p:spPr>
                <a:xfrm>
                  <a:off x="6613870" y="1455336"/>
                  <a:ext cx="488233" cy="343812"/>
                </a:xfrm>
                <a:prstGeom prst="rect">
                  <a:avLst/>
                </a:prstGeom>
                <a:blipFill>
                  <a:blip r:embed="rId48"/>
                  <a:stretch>
                    <a:fillRect b="-53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0" name="TextBox 109">
                  <a:extLst>
                    <a:ext uri="{FF2B5EF4-FFF2-40B4-BE49-F238E27FC236}">
                      <a16:creationId xmlns:a16="http://schemas.microsoft.com/office/drawing/2014/main" id="{EBE65CB3-6EBB-7C8F-AECC-D16354C0B48E}"/>
                    </a:ext>
                  </a:extLst>
                </p:cNvPr>
                <p:cNvSpPr txBox="1"/>
                <p:nvPr/>
              </p:nvSpPr>
              <p:spPr>
                <a:xfrm>
                  <a:off x="6931672" y="3084086"/>
                  <a:ext cx="504389" cy="34381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m:rPr>
                                <m:sty m:val="p"/>
                              </m:rPr>
                              <a:rPr lang="en-US" sz="1600" b="0" i="0" smtClean="0">
                                <a:latin typeface="Cambria Math" panose="02040503050406030204" pitchFamily="18" charset="0"/>
                              </a:rPr>
                              <m:t>H</m:t>
                            </m:r>
                          </m:e>
                          <m:sub>
                            <m:sSup>
                              <m:sSupPr>
                                <m:ctrlPr>
                                  <a:rPr lang="en-US" sz="1600" i="1" smtClean="0">
                                    <a:latin typeface="Cambria Math" panose="02040503050406030204" pitchFamily="18" charset="0"/>
                                  </a:rPr>
                                </m:ctrlPr>
                              </m:sSupPr>
                              <m:e>
                                <m:r>
                                  <a:rPr lang="en-US" sz="1600" i="1" smtClean="0">
                                    <a:latin typeface="Cambria Math" panose="02040503050406030204" pitchFamily="18" charset="0"/>
                                    <a:ea typeface="Cambria Math" panose="02040503050406030204" pitchFamily="18" charset="0"/>
                                  </a:rPr>
                                  <m:t>∥</m:t>
                                </m:r>
                              </m:e>
                              <m:sup>
                                <m:r>
                                  <a:rPr lang="en-US" sz="1600" b="0" i="1" smtClean="0">
                                    <a:latin typeface="Cambria Math" panose="02040503050406030204" pitchFamily="18" charset="0"/>
                                    <a:ea typeface="Cambria Math" panose="02040503050406030204" pitchFamily="18" charset="0"/>
                                  </a:rPr>
                                  <m:t>𝑎</m:t>
                                </m:r>
                              </m:sup>
                            </m:sSup>
                          </m:sub>
                        </m:sSub>
                      </m:oMath>
                    </m:oMathPara>
                  </a14:m>
                  <a:endParaRPr lang="en-US" sz="1600" dirty="0">
                    <a:latin typeface="Arial" panose="020B0604020202020204" pitchFamily="34" charset="0"/>
                    <a:cs typeface="Arial" panose="020B0604020202020204" pitchFamily="34" charset="0"/>
                  </a:endParaRPr>
                </a:p>
              </p:txBody>
            </p:sp>
          </mc:Choice>
          <mc:Fallback xmlns="">
            <p:sp>
              <p:nvSpPr>
                <p:cNvPr id="138" name="TextBox 137">
                  <a:extLst>
                    <a:ext uri="{FF2B5EF4-FFF2-40B4-BE49-F238E27FC236}">
                      <a16:creationId xmlns:a16="http://schemas.microsoft.com/office/drawing/2014/main" id="{8ACE95A5-40A9-C33B-6963-0348101C76A6}"/>
                    </a:ext>
                  </a:extLst>
                </p:cNvPr>
                <p:cNvSpPr txBox="1">
                  <a:spLocks noRot="1" noChangeAspect="1" noMove="1" noResize="1" noEditPoints="1" noAdjustHandles="1" noChangeArrowheads="1" noChangeShapeType="1" noTextEdit="1"/>
                </p:cNvSpPr>
                <p:nvPr/>
              </p:nvSpPr>
              <p:spPr>
                <a:xfrm>
                  <a:off x="6931672" y="3084086"/>
                  <a:ext cx="504389" cy="343812"/>
                </a:xfrm>
                <a:prstGeom prst="rect">
                  <a:avLst/>
                </a:prstGeom>
                <a:blipFill>
                  <a:blip r:embed="rId49"/>
                  <a:stretch>
                    <a:fillRect b="-5357"/>
                  </a:stretch>
                </a:blipFill>
              </p:spPr>
              <p:txBody>
                <a:bodyPr/>
                <a:lstStyle/>
                <a:p>
                  <a:r>
                    <a:rPr lang="en-US">
                      <a:noFill/>
                    </a:rPr>
                    <a:t> </a:t>
                  </a:r>
                </a:p>
              </p:txBody>
            </p:sp>
          </mc:Fallback>
        </mc:AlternateContent>
        <p:sp>
          <p:nvSpPr>
            <p:cNvPr id="111" name="Rectangle 110">
              <a:extLst>
                <a:ext uri="{FF2B5EF4-FFF2-40B4-BE49-F238E27FC236}">
                  <a16:creationId xmlns:a16="http://schemas.microsoft.com/office/drawing/2014/main" id="{E4898E29-E5D8-5753-87F2-7C14A855CD83}"/>
                </a:ext>
              </a:extLst>
            </p:cNvPr>
            <p:cNvSpPr/>
            <p:nvPr/>
          </p:nvSpPr>
          <p:spPr>
            <a:xfrm>
              <a:off x="7353119" y="3115844"/>
              <a:ext cx="567310" cy="307777"/>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7T</a:t>
              </a:r>
            </a:p>
          </p:txBody>
        </p:sp>
        <p:sp>
          <p:nvSpPr>
            <p:cNvPr id="112" name="TextBox 111">
              <a:extLst>
                <a:ext uri="{FF2B5EF4-FFF2-40B4-BE49-F238E27FC236}">
                  <a16:creationId xmlns:a16="http://schemas.microsoft.com/office/drawing/2014/main" id="{1CB09E9F-BB0A-FD36-FE71-F0CE0DE6E1BF}"/>
                </a:ext>
              </a:extLst>
            </p:cNvPr>
            <p:cNvSpPr txBox="1"/>
            <p:nvPr/>
          </p:nvSpPr>
          <p:spPr>
            <a:xfrm>
              <a:off x="2678900" y="1426405"/>
              <a:ext cx="407484" cy="338554"/>
            </a:xfrm>
            <a:prstGeom prst="rect">
              <a:avLst/>
            </a:prstGeom>
            <a:noFill/>
          </p:spPr>
          <p:txBody>
            <a:bodyPr wrap="none" rtlCol="0">
              <a:spAutoFit/>
            </a:bodyPr>
            <a:lstStyle/>
            <a:p>
              <a:r>
                <a:rPr lang="en-US" sz="1600" dirty="0"/>
                <a:t>(a)</a:t>
              </a:r>
            </a:p>
          </p:txBody>
        </p:sp>
        <p:sp>
          <p:nvSpPr>
            <p:cNvPr id="113" name="TextBox 112">
              <a:extLst>
                <a:ext uri="{FF2B5EF4-FFF2-40B4-BE49-F238E27FC236}">
                  <a16:creationId xmlns:a16="http://schemas.microsoft.com/office/drawing/2014/main" id="{B9CA2B1C-A3F6-BE21-633F-CC105353595C}"/>
                </a:ext>
              </a:extLst>
            </p:cNvPr>
            <p:cNvSpPr txBox="1"/>
            <p:nvPr/>
          </p:nvSpPr>
          <p:spPr>
            <a:xfrm>
              <a:off x="2669282" y="3709710"/>
              <a:ext cx="417102" cy="338554"/>
            </a:xfrm>
            <a:prstGeom prst="rect">
              <a:avLst/>
            </a:prstGeom>
            <a:noFill/>
          </p:spPr>
          <p:txBody>
            <a:bodyPr wrap="none" rtlCol="0">
              <a:spAutoFit/>
            </a:bodyPr>
            <a:lstStyle/>
            <a:p>
              <a:r>
                <a:rPr lang="en-US" sz="1600" dirty="0"/>
                <a:t>(b)</a:t>
              </a:r>
            </a:p>
          </p:txBody>
        </p:sp>
        <p:sp>
          <p:nvSpPr>
            <p:cNvPr id="114" name="TextBox 113">
              <a:extLst>
                <a:ext uri="{FF2B5EF4-FFF2-40B4-BE49-F238E27FC236}">
                  <a16:creationId xmlns:a16="http://schemas.microsoft.com/office/drawing/2014/main" id="{ECAEF754-31A9-A969-1B6A-A7B446CAC404}"/>
                </a:ext>
              </a:extLst>
            </p:cNvPr>
            <p:cNvSpPr txBox="1"/>
            <p:nvPr/>
          </p:nvSpPr>
          <p:spPr>
            <a:xfrm>
              <a:off x="3957430" y="1354151"/>
              <a:ext cx="396262" cy="338554"/>
            </a:xfrm>
            <a:prstGeom prst="rect">
              <a:avLst/>
            </a:prstGeom>
            <a:noFill/>
          </p:spPr>
          <p:txBody>
            <a:bodyPr wrap="none" rtlCol="0">
              <a:spAutoFit/>
            </a:bodyPr>
            <a:lstStyle/>
            <a:p>
              <a:r>
                <a:rPr lang="en-US" sz="1600" dirty="0"/>
                <a:t>(c)</a:t>
              </a:r>
            </a:p>
          </p:txBody>
        </p:sp>
        <p:sp>
          <p:nvSpPr>
            <p:cNvPr id="115" name="TextBox 114">
              <a:extLst>
                <a:ext uri="{FF2B5EF4-FFF2-40B4-BE49-F238E27FC236}">
                  <a16:creationId xmlns:a16="http://schemas.microsoft.com/office/drawing/2014/main" id="{2C375B6D-6393-FF75-136B-0F67D394058F}"/>
                </a:ext>
              </a:extLst>
            </p:cNvPr>
            <p:cNvSpPr txBox="1"/>
            <p:nvPr/>
          </p:nvSpPr>
          <p:spPr>
            <a:xfrm>
              <a:off x="3971898" y="2914809"/>
              <a:ext cx="417102" cy="338554"/>
            </a:xfrm>
            <a:prstGeom prst="rect">
              <a:avLst/>
            </a:prstGeom>
            <a:noFill/>
          </p:spPr>
          <p:txBody>
            <a:bodyPr wrap="none" rtlCol="0">
              <a:spAutoFit/>
            </a:bodyPr>
            <a:lstStyle/>
            <a:p>
              <a:r>
                <a:rPr lang="en-US" sz="1600" dirty="0"/>
                <a:t>(d)</a:t>
              </a:r>
            </a:p>
          </p:txBody>
        </p:sp>
      </p:grpSp>
      <p:sp>
        <p:nvSpPr>
          <p:cNvPr id="206" name="TextBox 205">
            <a:extLst>
              <a:ext uri="{FF2B5EF4-FFF2-40B4-BE49-F238E27FC236}">
                <a16:creationId xmlns:a16="http://schemas.microsoft.com/office/drawing/2014/main" id="{8B4B2AD1-F1B5-AF60-8CEB-951553DA2561}"/>
              </a:ext>
            </a:extLst>
          </p:cNvPr>
          <p:cNvSpPr txBox="1"/>
          <p:nvPr/>
        </p:nvSpPr>
        <p:spPr>
          <a:xfrm>
            <a:off x="6745745" y="5634820"/>
            <a:ext cx="5455340" cy="615553"/>
          </a:xfrm>
          <a:prstGeom prst="rect">
            <a:avLst/>
          </a:prstGeom>
          <a:noFill/>
        </p:spPr>
        <p:txBody>
          <a:bodyPr wrap="none" rtlCol="0">
            <a:spAutoFit/>
          </a:bodyPr>
          <a:lstStyle/>
          <a:p>
            <a:r>
              <a:rPr lang="en-US" sz="1600" b="0" i="0" dirty="0">
                <a:solidFill>
                  <a:srgbClr val="222222"/>
                </a:solidFill>
                <a:effectLst/>
                <a:highlight>
                  <a:srgbClr val="FFFFFF"/>
                </a:highlight>
                <a:latin typeface="Arial" panose="020B0604020202020204" pitchFamily="34" charset="0"/>
              </a:rPr>
              <a:t>D. Lujan, J. Choe, </a:t>
            </a:r>
            <a:r>
              <a:rPr lang="en-US" sz="1600" dirty="0">
                <a:solidFill>
                  <a:srgbClr val="222222"/>
                </a:solidFill>
                <a:highlight>
                  <a:srgbClr val="FFFFFF"/>
                </a:highlight>
                <a:latin typeface="Arial" panose="020B0604020202020204" pitchFamily="34" charset="0"/>
              </a:rPr>
              <a:t>et. al. </a:t>
            </a:r>
            <a:r>
              <a:rPr lang="en-US" sz="1600" b="0" i="0" dirty="0">
                <a:solidFill>
                  <a:srgbClr val="222222"/>
                </a:solidFill>
                <a:effectLst/>
                <a:highlight>
                  <a:srgbClr val="FFFFFF"/>
                </a:highlight>
                <a:latin typeface="Arial" panose="020B0604020202020204" pitchFamily="34" charset="0"/>
              </a:rPr>
              <a:t>PNAS, 121, e2304360121, 2024 </a:t>
            </a:r>
            <a:endParaRPr lang="en-US" sz="1600" dirty="0">
              <a:solidFill>
                <a:srgbClr val="0D0D0D"/>
              </a:solidFill>
              <a:latin typeface="Arial" panose="020B0604020202020204" pitchFamily="34" charset="0"/>
              <a:cs typeface="Arial" panose="020B0604020202020204" pitchFamily="34" charset="0"/>
            </a:endParaRPr>
          </a:p>
          <a:p>
            <a:endParaRPr lang="en-US" dirty="0"/>
          </a:p>
        </p:txBody>
      </p:sp>
      <p:sp>
        <p:nvSpPr>
          <p:cNvPr id="211" name="Title 1">
            <a:extLst>
              <a:ext uri="{FF2B5EF4-FFF2-40B4-BE49-F238E27FC236}">
                <a16:creationId xmlns:a16="http://schemas.microsoft.com/office/drawing/2014/main" id="{BB2DE155-8B58-54B3-DC24-A684AE56B8F0}"/>
              </a:ext>
            </a:extLst>
          </p:cNvPr>
          <p:cNvSpPr txBox="1">
            <a:spLocks/>
          </p:cNvSpPr>
          <p:nvPr/>
        </p:nvSpPr>
        <p:spPr>
          <a:xfrm>
            <a:off x="3818375" y="151087"/>
            <a:ext cx="7759108" cy="566719"/>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rgbClr val="C00000"/>
                </a:solidFill>
                <a:latin typeface="Arial" panose="020B0604020202020204" pitchFamily="34" charset="0"/>
                <a:cs typeface="Arial" panose="020B0604020202020204" pitchFamily="34" charset="0"/>
              </a:rPr>
              <a:t>Spin–orbit exciton–induced phonon chirality in a quantum magnet</a:t>
            </a:r>
          </a:p>
        </p:txBody>
      </p:sp>
    </p:spTree>
    <p:extLst>
      <p:ext uri="{BB962C8B-B14F-4D97-AF65-F5344CB8AC3E}">
        <p14:creationId xmlns:p14="http://schemas.microsoft.com/office/powerpoint/2010/main" val="193924233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6620</TotalTime>
  <Words>595</Words>
  <Application>Microsoft Office PowerPoint</Application>
  <PresentationFormat>Widescreen</PresentationFormat>
  <Paragraphs>53</Paragraphs>
  <Slides>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Arial</vt:lpstr>
      <vt:lpstr>Calibri</vt:lpstr>
      <vt:lpstr>Calibri Light</vt:lpstr>
      <vt:lpstr>Cambria Math</vt:lpstr>
      <vt:lpstr>Helvetica Neue</vt:lpstr>
      <vt:lpstr>Sitka Subheading</vt:lpstr>
      <vt:lpstr>Söhne</vt:lpstr>
      <vt:lpstr>Times New Roman</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TD</dc:creator>
  <cp:lastModifiedBy>Yu, Edward T</cp:lastModifiedBy>
  <cp:revision>283</cp:revision>
  <cp:lastPrinted>2018-03-20T12:31:18Z</cp:lastPrinted>
  <dcterms:created xsi:type="dcterms:W3CDTF">2017-10-05T17:34:54Z</dcterms:created>
  <dcterms:modified xsi:type="dcterms:W3CDTF">2024-05-03T22:54:45Z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9b3d174c-23b2-471b-a915-ef0585a807c5</vt:lpwstr>
  </property>
  <property fmtid="{D5CDD505-2E9C-101B-9397-08002B2CF9AE}" pid="3" name="ContainsCUI">
    <vt:lpwstr>No</vt:lpwstr>
  </property>
</Properties>
</file>