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4"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4" autoAdjust="0"/>
    <p:restoredTop sz="84259" autoAdjust="0"/>
  </p:normalViewPr>
  <p:slideViewPr>
    <p:cSldViewPr snapToGrid="0" snapToObjects="1">
      <p:cViewPr varScale="1">
        <p:scale>
          <a:sx n="159" d="100"/>
          <a:sy n="159" d="100"/>
        </p:scale>
        <p:origin x="2640"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03482A5-CACD-40B2-BE8A-4376665E244A}" type="datetimeFigureOut">
              <a:rPr lang="en-US" smtClean="0"/>
              <a:t>5/2/2022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1832FFD-6EE6-4D02-B389-1EB1ED674233}" type="slidenum">
              <a:rPr lang="en-US" smtClean="0"/>
              <a:t>‹#›</a:t>
            </a:fld>
            <a:endParaRPr lang="en-US"/>
          </a:p>
        </p:txBody>
      </p:sp>
    </p:spTree>
    <p:extLst>
      <p:ext uri="{BB962C8B-B14F-4D97-AF65-F5344CB8AC3E}">
        <p14:creationId xmlns:p14="http://schemas.microsoft.com/office/powerpoint/2010/main" val="337560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highlight illustrates a key characterization advance realized at the Center for Dynamics and Control of Materials – temporally resolved light-induced microwave impedance microscopy (MIM). In MIM, microwave-frequency dielectric response is measured with nanoscale spatial resolution by an atomic force microscope probe tip functionalized with a microwave strip line. In temporally resolved light-assisted MIM, modulated or pulsed laser illumination of the tip-sample junction enables dielectric response associated with photogenerated carriers, e.g., photoconductivity, to be measured with high spatial and temporal resolution. In the experiments shown here, this technique is used to probe the diffusion lengths and recombination lifetimes of electrons and holes in organic-inorganic hybrid perovskite materials, specifically Cs-doped FAPbI3, of intense current interest for photovoltaic applications. Device structures containing either electron or hole transport layers enable the dynamics of electrons and holes to be separated. These measurements provide key insights into material properties that strongly influence the performance of organic-inorganic hybrid perovskite materials in photovoltaic devices.</a:t>
            </a:r>
          </a:p>
          <a:p>
            <a:endParaRPr lang="en-US" dirty="0"/>
          </a:p>
          <a:p>
            <a:r>
              <a:rPr lang="en-US" dirty="0"/>
              <a:t>Publication citation for this work:</a:t>
            </a:r>
          </a:p>
          <a:p>
            <a:endParaRPr lang="en-US" dirty="0"/>
          </a:p>
          <a:p>
            <a:r>
              <a:rPr lang="en-US" sz="1200" dirty="0"/>
              <a:t>Ma, XJ; Zhang, F; Chu, ZD; Hao, J; Chen, XH; Quan, JM; Huang, ZY; Wang, XM; </a:t>
            </a:r>
            <a:r>
              <a:rPr lang="en-US" sz="1200" b="1" dirty="0"/>
              <a:t>Li, XQ</a:t>
            </a:r>
            <a:r>
              <a:rPr lang="en-US" sz="1200" dirty="0"/>
              <a:t>; Yan, YF; Zhu, K; </a:t>
            </a:r>
            <a:r>
              <a:rPr lang="en-US" sz="1200" b="1" dirty="0"/>
              <a:t>Lai, KJ</a:t>
            </a:r>
            <a:r>
              <a:rPr lang="en-US" sz="1200" dirty="0"/>
              <a:t>. Superior photo-carrier diffusion dynamics in organic-inorganic hybrid perovskites revealed by spatiotemporal conductivity imaging. </a:t>
            </a:r>
            <a:r>
              <a:rPr lang="en-US" sz="1200" i="1" dirty="0"/>
              <a:t>Nat. </a:t>
            </a:r>
            <a:r>
              <a:rPr lang="en-US" sz="1200" i="1" dirty="0" err="1"/>
              <a:t>Commun</a:t>
            </a:r>
            <a:r>
              <a:rPr lang="en-US" sz="1200" i="1" dirty="0"/>
              <a:t>.</a:t>
            </a:r>
            <a:r>
              <a:rPr lang="en-US" sz="1200" dirty="0"/>
              <a:t> </a:t>
            </a:r>
            <a:r>
              <a:rPr lang="en-US" sz="1200" b="1" dirty="0"/>
              <a:t>2021</a:t>
            </a:r>
            <a:r>
              <a:rPr lang="en-US" sz="1200" dirty="0"/>
              <a:t>, </a:t>
            </a:r>
            <a:r>
              <a:rPr lang="en-US" sz="1200" i="1" dirty="0"/>
              <a:t>12</a:t>
            </a:r>
            <a:r>
              <a:rPr lang="en-US" sz="1200" dirty="0"/>
              <a:t>(1), 5009-. DOI: 10.1038/s41467-021-25311-1 .</a:t>
            </a:r>
            <a:endParaRPr lang="en-US" dirty="0"/>
          </a:p>
        </p:txBody>
      </p:sp>
      <p:sp>
        <p:nvSpPr>
          <p:cNvPr id="4" name="Slide Number Placeholder 3"/>
          <p:cNvSpPr>
            <a:spLocks noGrp="1"/>
          </p:cNvSpPr>
          <p:nvPr>
            <p:ph type="sldNum" sz="quarter" idx="10"/>
          </p:nvPr>
        </p:nvSpPr>
        <p:spPr/>
        <p:txBody>
          <a:bodyPr/>
          <a:lstStyle/>
          <a:p>
            <a:fld id="{41832FFD-6EE6-4D02-B389-1EB1ED674233}" type="slidenum">
              <a:rPr lang="en-US" smtClean="0"/>
              <a:t>1</a:t>
            </a:fld>
            <a:endParaRPr lang="en-US"/>
          </a:p>
        </p:txBody>
      </p:sp>
    </p:spTree>
    <p:extLst>
      <p:ext uri="{BB962C8B-B14F-4D97-AF65-F5344CB8AC3E}">
        <p14:creationId xmlns:p14="http://schemas.microsoft.com/office/powerpoint/2010/main" val="421933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5/2/2022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8.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255" y="155053"/>
            <a:ext cx="5797964" cy="803867"/>
          </a:xfrm>
        </p:spPr>
        <p:txBody>
          <a:bodyPr anchor="ctr"/>
          <a:lstStyle/>
          <a:p>
            <a:r>
              <a:rPr lang="en-US" sz="1800" b="1" dirty="0">
                <a:solidFill>
                  <a:schemeClr val="tx1"/>
                </a:solidFill>
              </a:rPr>
              <a:t>Temporally and Spatially Resolved Carrier Dynamics in Organic-Inorganic Hybrid Perovskites </a:t>
            </a:r>
            <a:endParaRPr lang="en-US" sz="1800" b="1" baseline="-25000" dirty="0">
              <a:solidFill>
                <a:schemeClr val="tx1"/>
              </a:solidFill>
            </a:endParaRPr>
          </a:p>
        </p:txBody>
      </p:sp>
      <p:sp>
        <p:nvSpPr>
          <p:cNvPr id="7" name="Rectangle 6"/>
          <p:cNvSpPr/>
          <p:nvPr/>
        </p:nvSpPr>
        <p:spPr>
          <a:xfrm>
            <a:off x="4631121" y="1115087"/>
            <a:ext cx="4512879" cy="276999"/>
          </a:xfrm>
          <a:prstGeom prst="rect">
            <a:avLst/>
          </a:prstGeom>
        </p:spPr>
        <p:txBody>
          <a:bodyPr wrap="square" anchor="ctr">
            <a:spAutoFit/>
          </a:bodyPr>
          <a:lstStyle/>
          <a:p>
            <a:r>
              <a:rPr lang="en-US" sz="1200" b="1" dirty="0">
                <a:solidFill>
                  <a:schemeClr val="bg1"/>
                </a:solidFill>
              </a:rPr>
              <a:t>K. Lai and X. Q. Li: Univ. of Texas at Austin</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MRSEC Award DMR-1720595</a:t>
            </a:r>
          </a:p>
        </p:txBody>
      </p:sp>
      <p:sp>
        <p:nvSpPr>
          <p:cNvPr id="11" name="Rectangle 37"/>
          <p:cNvSpPr>
            <a:spLocks noChangeArrowheads="1"/>
          </p:cNvSpPr>
          <p:nvPr/>
        </p:nvSpPr>
        <p:spPr bwMode="auto">
          <a:xfrm>
            <a:off x="3214255" y="1592774"/>
            <a:ext cx="5749636" cy="44848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 name="Rectangle 11"/>
          <p:cNvSpPr/>
          <p:nvPr/>
        </p:nvSpPr>
        <p:spPr>
          <a:xfrm>
            <a:off x="286611" y="746950"/>
            <a:ext cx="1167719" cy="276999"/>
          </a:xfrm>
          <a:prstGeom prst="rect">
            <a:avLst/>
          </a:prstGeom>
        </p:spPr>
        <p:txBody>
          <a:bodyPr wrap="square" anchor="ctr">
            <a:spAutoFit/>
          </a:bodyPr>
          <a:lstStyle/>
          <a:p>
            <a:r>
              <a:rPr lang="en-US" sz="1200" b="1" dirty="0">
                <a:solidFill>
                  <a:srgbClr val="002060"/>
                </a:solidFill>
              </a:rPr>
              <a:t>2022</a:t>
            </a:r>
          </a:p>
        </p:txBody>
      </p:sp>
      <p:sp>
        <p:nvSpPr>
          <p:cNvPr id="3" name="TextBox 2"/>
          <p:cNvSpPr txBox="1"/>
          <p:nvPr/>
        </p:nvSpPr>
        <p:spPr>
          <a:xfrm>
            <a:off x="53307" y="1548610"/>
            <a:ext cx="2974977" cy="4616648"/>
          </a:xfrm>
          <a:prstGeom prst="rect">
            <a:avLst/>
          </a:prstGeom>
          <a:noFill/>
        </p:spPr>
        <p:txBody>
          <a:bodyPr wrap="square" rtlCol="0">
            <a:spAutoFit/>
          </a:bodyPr>
          <a:lstStyle/>
          <a:p>
            <a:pPr marL="285750" lvl="0" indent="-285750" defTabSz="914400">
              <a:spcBef>
                <a:spcPts val="1200"/>
              </a:spcBef>
              <a:buFont typeface="Arial" panose="020B0604020202020204" pitchFamily="34" charset="0"/>
              <a:buChar char="•"/>
              <a:defRPr/>
            </a:pPr>
            <a:r>
              <a:rPr lang="en-US" sz="1200" dirty="0">
                <a:solidFill>
                  <a:prstClr val="black"/>
                </a:solidFill>
                <a:cs typeface="Arial" panose="020B0604020202020204" pitchFamily="34" charset="0"/>
              </a:rPr>
              <a:t>Organic-inorganic hybrid perovskite compounds are promising materials for high-efficiency photovoltaic devices. Understanding and optimization of electron and hole transport is essential to realizing high performance.</a:t>
            </a:r>
          </a:p>
          <a:p>
            <a:pPr marL="285750" lvl="0" indent="-285750" defTabSz="914400">
              <a:spcBef>
                <a:spcPts val="1200"/>
              </a:spcBef>
              <a:buFont typeface="Arial" panose="020B0604020202020204" pitchFamily="34" charset="0"/>
              <a:buChar char="•"/>
              <a:defRPr/>
            </a:pPr>
            <a:r>
              <a:rPr lang="en-US" sz="1200" dirty="0">
                <a:solidFill>
                  <a:prstClr val="black"/>
                </a:solidFill>
                <a:cs typeface="Arial" panose="020B0604020202020204" pitchFamily="34" charset="0"/>
              </a:rPr>
              <a:t>Temporally resolved light-assisted microwave impedance microscopy represents a significant technical advance of this unique capability, and enables submicron-scale probing of the dynamics of photogenerated electrons and holes.</a:t>
            </a:r>
          </a:p>
          <a:p>
            <a:pPr marL="285750" indent="-285750" defTabSz="914400">
              <a:spcBef>
                <a:spcPts val="1200"/>
              </a:spcBef>
              <a:buFont typeface="Arial" panose="020B0604020202020204" pitchFamily="34" charset="0"/>
              <a:buChar char="•"/>
              <a:defRPr/>
            </a:pPr>
            <a:r>
              <a:rPr lang="en-US" sz="1200" dirty="0">
                <a:solidFill>
                  <a:prstClr val="black"/>
                </a:solidFill>
                <a:cs typeface="Arial" panose="020B0604020202020204" pitchFamily="34" charset="0"/>
              </a:rPr>
              <a:t>Separation of electron and hole dynamics in Cs-doped FAPbI</a:t>
            </a:r>
            <a:r>
              <a:rPr lang="en-US" sz="1200" baseline="-25000" dirty="0">
                <a:solidFill>
                  <a:prstClr val="black"/>
                </a:solidFill>
                <a:cs typeface="Arial" panose="020B0604020202020204" pitchFamily="34" charset="0"/>
              </a:rPr>
              <a:t>3</a:t>
            </a:r>
            <a:r>
              <a:rPr lang="en-US" sz="1200" dirty="0">
                <a:solidFill>
                  <a:prstClr val="black"/>
                </a:solidFill>
                <a:cs typeface="Arial" panose="020B0604020202020204" pitchFamily="34" charset="0"/>
              </a:rPr>
              <a:t> thin film allows quantitative measurements of diffusion length and carrier lifetime.</a:t>
            </a:r>
          </a:p>
          <a:p>
            <a:pPr marL="285750" lvl="0" indent="-285750" defTabSz="914400">
              <a:spcBef>
                <a:spcPts val="1200"/>
              </a:spcBef>
              <a:buFont typeface="Arial" panose="020B0604020202020204" pitchFamily="34" charset="0"/>
              <a:buChar char="•"/>
              <a:defRPr/>
            </a:pPr>
            <a:endParaRPr lang="en-US" sz="1200" dirty="0">
              <a:cs typeface="Arial" panose="020B0604020202020204" pitchFamily="34" charset="0"/>
            </a:endParaRPr>
          </a:p>
        </p:txBody>
      </p:sp>
      <p:sp>
        <p:nvSpPr>
          <p:cNvPr id="20" name="Rectangle 19"/>
          <p:cNvSpPr/>
          <p:nvPr/>
        </p:nvSpPr>
        <p:spPr>
          <a:xfrm>
            <a:off x="6260845" y="1624672"/>
            <a:ext cx="263309" cy="150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0C725B5-0241-4D7D-81BF-F1E4BA843B6B}"/>
              </a:ext>
            </a:extLst>
          </p:cNvPr>
          <p:cNvGrpSpPr/>
          <p:nvPr/>
        </p:nvGrpSpPr>
        <p:grpSpPr>
          <a:xfrm>
            <a:off x="3295236" y="1651876"/>
            <a:ext cx="5608893" cy="4549756"/>
            <a:chOff x="3295236" y="1651876"/>
            <a:chExt cx="5608893" cy="4549756"/>
          </a:xfrm>
        </p:grpSpPr>
        <p:grpSp>
          <p:nvGrpSpPr>
            <p:cNvPr id="24" name="Group 23">
              <a:extLst>
                <a:ext uri="{FF2B5EF4-FFF2-40B4-BE49-F238E27FC236}">
                  <a16:creationId xmlns:a16="http://schemas.microsoft.com/office/drawing/2014/main" id="{A9454F2D-BB91-49D3-955D-BF6BA8CC38EA}"/>
                </a:ext>
              </a:extLst>
            </p:cNvPr>
            <p:cNvGrpSpPr>
              <a:grpSpLocks noChangeAspect="1"/>
            </p:cNvGrpSpPr>
            <p:nvPr/>
          </p:nvGrpSpPr>
          <p:grpSpPr>
            <a:xfrm>
              <a:off x="3493109" y="1651876"/>
              <a:ext cx="2596053" cy="1978483"/>
              <a:chOff x="540278" y="1500067"/>
              <a:chExt cx="2846310" cy="2169206"/>
            </a:xfrm>
          </p:grpSpPr>
          <p:sp>
            <p:nvSpPr>
              <p:cNvPr id="25" name="Oval 24">
                <a:extLst>
                  <a:ext uri="{FF2B5EF4-FFF2-40B4-BE49-F238E27FC236}">
                    <a16:creationId xmlns:a16="http://schemas.microsoft.com/office/drawing/2014/main" id="{7E7F18B8-011A-4B7A-9960-D9D1116E937F}"/>
                  </a:ext>
                </a:extLst>
              </p:cNvPr>
              <p:cNvSpPr>
                <a:spLocks noChangeAspect="1"/>
              </p:cNvSpPr>
              <p:nvPr/>
            </p:nvSpPr>
            <p:spPr>
              <a:xfrm>
                <a:off x="1930017" y="2791318"/>
                <a:ext cx="457200" cy="478155"/>
              </a:xfrm>
              <a:prstGeom prst="ellipse">
                <a:avLst/>
              </a:prstGeom>
              <a:solidFill>
                <a:srgbClr val="2C10FC">
                  <a:alpha val="84000"/>
                </a:srgbClr>
              </a:solidFill>
              <a:ln w="0">
                <a:solidFill>
                  <a:srgbClr val="2C10FC">
                    <a:alpha val="0"/>
                  </a:srgbClr>
                </a:solidFill>
              </a:ln>
              <a:effectLst>
                <a:glow>
                  <a:srgbClr val="2C10FC"/>
                </a:glow>
                <a:softEdge rad="317500"/>
              </a:effectLst>
              <a:scene3d>
                <a:camera prst="isometricOffAxis1Top"/>
                <a:lightRig rig="chilly" dir="t"/>
              </a:scene3d>
              <a:sp3d prstMaterial="metal">
                <a:bevelT w="196850" h="1022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88"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7D5FA294-E0DB-45B0-A982-9162E1966C32}"/>
                  </a:ext>
                </a:extLst>
              </p:cNvPr>
              <p:cNvPicPr>
                <a:picLocks noChangeAspect="1"/>
              </p:cNvPicPr>
              <p:nvPr/>
            </p:nvPicPr>
            <p:blipFill>
              <a:blip r:embed="rId4">
                <a:alphaModFix amt="92000"/>
              </a:blip>
              <a:stretch>
                <a:fillRect/>
              </a:stretch>
            </p:blipFill>
            <p:spPr>
              <a:xfrm>
                <a:off x="540278" y="2585349"/>
                <a:ext cx="2846310" cy="1083924"/>
              </a:xfrm>
              <a:prstGeom prst="rect">
                <a:avLst/>
              </a:prstGeom>
            </p:spPr>
          </p:pic>
          <p:sp>
            <p:nvSpPr>
              <p:cNvPr id="27" name="Oval 26">
                <a:extLst>
                  <a:ext uri="{FF2B5EF4-FFF2-40B4-BE49-F238E27FC236}">
                    <a16:creationId xmlns:a16="http://schemas.microsoft.com/office/drawing/2014/main" id="{DB0851BC-48EB-4883-A410-F8933395773C}"/>
                  </a:ext>
                </a:extLst>
              </p:cNvPr>
              <p:cNvSpPr>
                <a:spLocks/>
              </p:cNvSpPr>
              <p:nvPr/>
            </p:nvSpPr>
            <p:spPr>
              <a:xfrm>
                <a:off x="2129356" y="2956255"/>
                <a:ext cx="54583" cy="56060"/>
              </a:xfrm>
              <a:prstGeom prst="ellipse">
                <a:avLst/>
              </a:prstGeom>
              <a:solidFill>
                <a:srgbClr val="2C10FC"/>
              </a:solidFill>
              <a:ln w="25400" cap="flat" cmpd="sng" algn="ctr">
                <a:noFill/>
                <a:prstDash val="solid"/>
              </a:ln>
              <a:effectLst>
                <a:glow rad="101600">
                  <a:srgbClr val="2C10FC">
                    <a:alpha val="60000"/>
                  </a:srgbClr>
                </a:glow>
              </a:effectLst>
              <a:scene3d>
                <a:camera prst="isometricTopUp"/>
                <a:lightRig rig="threePt" dir="t"/>
              </a:scene3d>
            </p:spPr>
            <p:txBody>
              <a:bodyPr rtlCol="0" anchor="ctr"/>
              <a:lstStyle/>
              <a:p>
                <a:pPr marL="0" marR="0" lvl="0" indent="0" algn="ctr" defTabSz="685688"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A5B8363C-0A9B-4510-9455-6F58A9E6B054}"/>
                  </a:ext>
                </a:extLst>
              </p:cNvPr>
              <p:cNvSpPr>
                <a:spLocks/>
              </p:cNvSpPr>
              <p:nvPr/>
            </p:nvSpPr>
            <p:spPr>
              <a:xfrm rot="10800000">
                <a:off x="2047480" y="3027673"/>
                <a:ext cx="218333" cy="224241"/>
              </a:xfrm>
              <a:prstGeom prst="ellipse">
                <a:avLst/>
              </a:prstGeom>
              <a:solidFill>
                <a:srgbClr val="FF7E37"/>
              </a:solidFill>
              <a:ln w="50800">
                <a:solidFill>
                  <a:schemeClr val="accent2"/>
                </a:solidFill>
              </a:ln>
              <a:effectLst>
                <a:glow rad="127000">
                  <a:schemeClr val="accent1"/>
                </a:glow>
                <a:outerShdw sx="1000" sy="1000" algn="ctr" rotWithShape="0">
                  <a:schemeClr val="accent2"/>
                </a:outerShdw>
                <a:reflection stA="0" endPos="68000" dist="50800" dir="5400000" sy="-100000" algn="bl" rotWithShape="0"/>
                <a:softEdge rad="0"/>
              </a:effectLst>
              <a:scene3d>
                <a:camera prst="isometricOffAxis1Top">
                  <a:rot lat="17764283" lon="15926718" rev="5645573"/>
                </a:camera>
                <a:lightRig rig="morning" dir="t"/>
              </a:scene3d>
              <a:sp3d extrusionH="12700" prstMaterial="powder">
                <a:bevelT w="196850" h="1022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88"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9" name="Straight Arrow Connector 28">
                <a:extLst>
                  <a:ext uri="{FF2B5EF4-FFF2-40B4-BE49-F238E27FC236}">
                    <a16:creationId xmlns:a16="http://schemas.microsoft.com/office/drawing/2014/main" id="{31D0C480-34DE-47B6-AC0E-260622108EEA}"/>
                  </a:ext>
                </a:extLst>
              </p:cNvPr>
              <p:cNvCxnSpPr>
                <a:cxnSpLocks/>
              </p:cNvCxnSpPr>
              <p:nvPr/>
            </p:nvCxnSpPr>
            <p:spPr>
              <a:xfrm>
                <a:off x="1898800" y="2541427"/>
                <a:ext cx="493541" cy="183319"/>
              </a:xfrm>
              <a:prstGeom prst="straightConnector1">
                <a:avLst/>
              </a:prstGeom>
              <a:ln w="19050">
                <a:solidFill>
                  <a:srgbClr val="D73A43"/>
                </a:solidFill>
                <a:prstDash val="sysDot"/>
                <a:headEnd type="triangle"/>
                <a:tailEnd type="triangle"/>
              </a:ln>
              <a:effectLst>
                <a:outerShdw blurRad="50800" dist="50800" dir="5400000" algn="ctr" rotWithShape="0">
                  <a:srgbClr val="000000">
                    <a:alpha val="18000"/>
                  </a:srgb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2B3F2D-F47F-431E-A5EB-F7EC1AC0E6F1}"/>
                  </a:ext>
                </a:extLst>
              </p:cNvPr>
              <p:cNvCxnSpPr>
                <a:cxnSpLocks/>
              </p:cNvCxnSpPr>
              <p:nvPr/>
            </p:nvCxnSpPr>
            <p:spPr>
              <a:xfrm flipV="1">
                <a:off x="1880818" y="2592526"/>
                <a:ext cx="554504" cy="67205"/>
              </a:xfrm>
              <a:prstGeom prst="straightConnector1">
                <a:avLst/>
              </a:prstGeom>
              <a:ln w="19050">
                <a:solidFill>
                  <a:srgbClr val="D73A43"/>
                </a:solidFill>
                <a:prstDash val="sysDot"/>
                <a:headEnd type="triangle"/>
                <a:tailEnd type="triangle"/>
              </a:ln>
              <a:effectLst>
                <a:outerShdw blurRad="50800" dist="50800" dir="5400000" algn="ctr" rotWithShape="0">
                  <a:srgbClr val="000000">
                    <a:alpha val="18000"/>
                  </a:srgbClr>
                </a:outerShdw>
              </a:effectLst>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1703BBB-E72F-4B7E-AD03-0350AB0731C3}"/>
                  </a:ext>
                </a:extLst>
              </p:cNvPr>
              <p:cNvSpPr txBox="1"/>
              <p:nvPr/>
            </p:nvSpPr>
            <p:spPr>
              <a:xfrm rot="21180000">
                <a:off x="2702526" y="3286991"/>
                <a:ext cx="510834" cy="2444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Glass</a:t>
                </a:r>
              </a:p>
            </p:txBody>
          </p:sp>
          <p:sp>
            <p:nvSpPr>
              <p:cNvPr id="32" name="TextBox 31">
                <a:extLst>
                  <a:ext uri="{FF2B5EF4-FFF2-40B4-BE49-F238E27FC236}">
                    <a16:creationId xmlns:a16="http://schemas.microsoft.com/office/drawing/2014/main" id="{0B62AC30-56FE-4561-B71B-948611C2878E}"/>
                  </a:ext>
                </a:extLst>
              </p:cNvPr>
              <p:cNvSpPr txBox="1"/>
              <p:nvPr/>
            </p:nvSpPr>
            <p:spPr>
              <a:xfrm rot="21186610">
                <a:off x="2517694" y="3062837"/>
                <a:ext cx="759987" cy="2444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FACsPbI</a:t>
                </a:r>
                <a:r>
                  <a:rPr kumimoji="0" lang="en-US" sz="1400"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33" name="Freeform 205">
                <a:extLst>
                  <a:ext uri="{FF2B5EF4-FFF2-40B4-BE49-F238E27FC236}">
                    <a16:creationId xmlns:a16="http://schemas.microsoft.com/office/drawing/2014/main" id="{2B6773C7-463B-48BD-AF4D-C3304AF047F9}"/>
                  </a:ext>
                </a:extLst>
              </p:cNvPr>
              <p:cNvSpPr>
                <a:spLocks noChangeAspect="1"/>
              </p:cNvSpPr>
              <p:nvPr/>
            </p:nvSpPr>
            <p:spPr>
              <a:xfrm>
                <a:off x="1787993" y="1545355"/>
                <a:ext cx="436667" cy="1172761"/>
              </a:xfrm>
              <a:custGeom>
                <a:avLst/>
                <a:gdLst>
                  <a:gd name="connsiteX0" fmla="*/ 174726 w 611541"/>
                  <a:gd name="connsiteY0" fmla="*/ 1636601 h 1642425"/>
                  <a:gd name="connsiteX1" fmla="*/ 430991 w 611541"/>
                  <a:gd name="connsiteY1" fmla="*/ 1642425 h 1642425"/>
                  <a:gd name="connsiteX2" fmla="*/ 611541 w 611541"/>
                  <a:gd name="connsiteY2" fmla="*/ 1391984 h 1642425"/>
                  <a:gd name="connsiteX3" fmla="*/ 611541 w 611541"/>
                  <a:gd name="connsiteY3" fmla="*/ 0 h 1642425"/>
                  <a:gd name="connsiteX4" fmla="*/ 5824 w 611541"/>
                  <a:gd name="connsiteY4" fmla="*/ 5824 h 1642425"/>
                  <a:gd name="connsiteX5" fmla="*/ 0 w 611541"/>
                  <a:gd name="connsiteY5" fmla="*/ 1386160 h 1642425"/>
                  <a:gd name="connsiteX6" fmla="*/ 174726 w 611541"/>
                  <a:gd name="connsiteY6" fmla="*/ 1636601 h 16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541" h="1642425">
                    <a:moveTo>
                      <a:pt x="174726" y="1636601"/>
                    </a:moveTo>
                    <a:lnTo>
                      <a:pt x="430991" y="1642425"/>
                    </a:lnTo>
                    <a:lnTo>
                      <a:pt x="611541" y="1391984"/>
                    </a:lnTo>
                    <a:lnTo>
                      <a:pt x="611541" y="0"/>
                    </a:lnTo>
                    <a:lnTo>
                      <a:pt x="5824" y="5824"/>
                    </a:lnTo>
                    <a:cubicBezTo>
                      <a:pt x="3883" y="465936"/>
                      <a:pt x="1941" y="926048"/>
                      <a:pt x="0" y="1386160"/>
                    </a:cubicBezTo>
                    <a:lnTo>
                      <a:pt x="174726" y="1636601"/>
                    </a:lnTo>
                    <a:close/>
                  </a:path>
                </a:pathLst>
              </a:custGeom>
              <a:solidFill>
                <a:srgbClr val="FFAA00"/>
              </a:solidFill>
              <a:ln>
                <a:solidFill>
                  <a:srgbClr val="ED7F2F"/>
                </a:solidFill>
              </a:ln>
              <a:scene3d>
                <a:camera prst="orthographicFront">
                  <a:rot lat="18563862" lon="17896855" rev="3780000"/>
                </a:camera>
                <a:lightRig rig="contrasting" dir="t"/>
              </a:scene3d>
              <a:sp3d extrusionH="95250" contourW="12700">
                <a:extrusionClr>
                  <a:srgbClr val="FFAA00"/>
                </a:extrusionClr>
                <a:contourClr>
                  <a:srgbClr val="ED7F2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69B5906-0173-41B0-913A-165DDCB5C08D}"/>
                  </a:ext>
                </a:extLst>
              </p:cNvPr>
              <p:cNvSpPr txBox="1"/>
              <p:nvPr/>
            </p:nvSpPr>
            <p:spPr>
              <a:xfrm rot="1225073">
                <a:off x="1392514" y="1500067"/>
                <a:ext cx="550306" cy="2444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charset="0"/>
                    <a:ea typeface="Arial" charset="0"/>
                    <a:cs typeface="Arial" charset="0"/>
                  </a:rPr>
                  <a:t>1 GHz</a:t>
                </a:r>
                <a:endParaRPr kumimoji="0" lang="en-US" sz="1400" b="0" i="0" u="none" strike="noStrike" kern="1200" cap="none" spc="0" normalizeH="0" baseline="-25000" noProof="0" dirty="0">
                  <a:ln>
                    <a:noFill/>
                  </a:ln>
                  <a:solidFill>
                    <a:srgbClr val="FF0000"/>
                  </a:solidFill>
                  <a:effectLst/>
                  <a:uLnTx/>
                  <a:uFillTx/>
                  <a:latin typeface="Arial" charset="0"/>
                  <a:ea typeface="Arial" charset="0"/>
                  <a:cs typeface="Arial" charset="0"/>
                </a:endParaRPr>
              </a:p>
            </p:txBody>
          </p:sp>
          <p:pic>
            <p:nvPicPr>
              <p:cNvPr id="35" name="Picture 4" descr="C:\Users\Keji\Desktop\Picture1.png">
                <a:extLst>
                  <a:ext uri="{FF2B5EF4-FFF2-40B4-BE49-F238E27FC236}">
                    <a16:creationId xmlns:a16="http://schemas.microsoft.com/office/drawing/2014/main" id="{71851C20-01DF-4F09-A842-95890C2A6A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651193">
                <a:off x="1383772" y="1592110"/>
                <a:ext cx="436667" cy="309874"/>
              </a:xfrm>
              <a:prstGeom prst="rect">
                <a:avLst/>
              </a:prstGeom>
              <a:noFill/>
              <a:scene3d>
                <a:camera prst="perspectiveFront" fov="0">
                  <a:rot lat="2400000" lon="0" rev="0"/>
                </a:camera>
                <a:lightRig rig="threePt" dir="t"/>
              </a:scene3d>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6FCAD2E1-D82E-4A58-9FE0-C6272B9196B5}"/>
                  </a:ext>
                </a:extLst>
              </p:cNvPr>
              <p:cNvSpPr txBox="1"/>
              <p:nvPr/>
            </p:nvSpPr>
            <p:spPr>
              <a:xfrm flipH="1">
                <a:off x="547286" y="1584621"/>
                <a:ext cx="655000" cy="337446"/>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Arial" charset="0"/>
                    <a:cs typeface="Arial" charset="0"/>
                  </a:rPr>
                  <a:t>iMIM</a:t>
                </a:r>
              </a:p>
            </p:txBody>
          </p:sp>
          <p:sp>
            <p:nvSpPr>
              <p:cNvPr id="37" name="Rectangle 36">
                <a:extLst>
                  <a:ext uri="{FF2B5EF4-FFF2-40B4-BE49-F238E27FC236}">
                    <a16:creationId xmlns:a16="http://schemas.microsoft.com/office/drawing/2014/main" id="{A0720A53-83FC-4080-AFC1-A717103F4694}"/>
                  </a:ext>
                </a:extLst>
              </p:cNvPr>
              <p:cNvSpPr/>
              <p:nvPr/>
            </p:nvSpPr>
            <p:spPr>
              <a:xfrm rot="20749602">
                <a:off x="2622962" y="2786439"/>
                <a:ext cx="635614" cy="268914"/>
              </a:xfrm>
              <a:prstGeom prst="rect">
                <a:avLst/>
              </a:prstGeom>
              <a:scene3d>
                <a:camera prst="orthographicFront">
                  <a:rot lat="2137685" lon="2815604" rev="1386845"/>
                </a:camera>
                <a:lightRig rig="threePt" dir="t"/>
              </a:scene3d>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PMMA</a:t>
                </a:r>
              </a:p>
            </p:txBody>
          </p:sp>
          <p:sp>
            <p:nvSpPr>
              <p:cNvPr id="38" name="Arc 37">
                <a:extLst>
                  <a:ext uri="{FF2B5EF4-FFF2-40B4-BE49-F238E27FC236}">
                    <a16:creationId xmlns:a16="http://schemas.microsoft.com/office/drawing/2014/main" id="{F4E1B0B5-627D-4C2C-89D3-0CF5D7BE9784}"/>
                  </a:ext>
                </a:extLst>
              </p:cNvPr>
              <p:cNvSpPr/>
              <p:nvPr/>
            </p:nvSpPr>
            <p:spPr>
              <a:xfrm>
                <a:off x="578915" y="1753856"/>
                <a:ext cx="1258609" cy="733101"/>
              </a:xfrm>
              <a:prstGeom prst="arc">
                <a:avLst>
                  <a:gd name="adj1" fmla="val 16200000"/>
                  <a:gd name="adj2" fmla="val 4"/>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9" name="Group 38"/>
            <p:cNvGrpSpPr/>
            <p:nvPr/>
          </p:nvGrpSpPr>
          <p:grpSpPr>
            <a:xfrm>
              <a:off x="6236637" y="1763362"/>
              <a:ext cx="2667492" cy="4041879"/>
              <a:chOff x="8505638" y="1256202"/>
              <a:chExt cx="2667492" cy="4041879"/>
            </a:xfrm>
          </p:grpSpPr>
          <p:grpSp>
            <p:nvGrpSpPr>
              <p:cNvPr id="40" name="Group 39">
                <a:extLst>
                  <a:ext uri="{FF2B5EF4-FFF2-40B4-BE49-F238E27FC236}">
                    <a16:creationId xmlns:a16="http://schemas.microsoft.com/office/drawing/2014/main" id="{535358AE-4DA8-4CC0-8C14-59D9130F5185}"/>
                  </a:ext>
                </a:extLst>
              </p:cNvPr>
              <p:cNvGrpSpPr>
                <a:grpSpLocks noChangeAspect="1"/>
              </p:cNvGrpSpPr>
              <p:nvPr/>
            </p:nvGrpSpPr>
            <p:grpSpPr>
              <a:xfrm>
                <a:off x="8505638" y="1256202"/>
                <a:ext cx="2667492" cy="2450120"/>
                <a:chOff x="8537668" y="1301392"/>
                <a:chExt cx="3600321" cy="3306935"/>
              </a:xfrm>
            </p:grpSpPr>
            <p:grpSp>
              <p:nvGrpSpPr>
                <p:cNvPr id="49" name="Group 48">
                  <a:extLst>
                    <a:ext uri="{FF2B5EF4-FFF2-40B4-BE49-F238E27FC236}">
                      <a16:creationId xmlns:a16="http://schemas.microsoft.com/office/drawing/2014/main" id="{5E4AE832-5D82-4AEB-BD41-D4177E38F46B}"/>
                    </a:ext>
                  </a:extLst>
                </p:cNvPr>
                <p:cNvGrpSpPr>
                  <a:grpSpLocks noChangeAspect="1"/>
                </p:cNvGrpSpPr>
                <p:nvPr/>
              </p:nvGrpSpPr>
              <p:grpSpPr>
                <a:xfrm>
                  <a:off x="8790697" y="1301392"/>
                  <a:ext cx="3347292" cy="2779543"/>
                  <a:chOff x="711011" y="3436358"/>
                  <a:chExt cx="2286000" cy="1898262"/>
                </a:xfrm>
              </p:grpSpPr>
              <p:graphicFrame>
                <p:nvGraphicFramePr>
                  <p:cNvPr id="51" name="Object 50" descr="Schematic illustration of measurement and sample geometry for light-assisted microwave impedance microscopy, and measurements of spatiall resolved photoconductivity and carrier recombination lifetimes.">
                    <a:extLst>
                      <a:ext uri="{FF2B5EF4-FFF2-40B4-BE49-F238E27FC236}">
                        <a16:creationId xmlns:a16="http://schemas.microsoft.com/office/drawing/2014/main" id="{AC5DAC1A-EC71-462B-84CF-DAA3B7C7DAA4}"/>
                      </a:ext>
                    </a:extLst>
                  </p:cNvPr>
                  <p:cNvGraphicFramePr>
                    <a:graphicFrameLocks noChangeAspect="1"/>
                  </p:cNvGraphicFramePr>
                  <p:nvPr>
                    <p:extLst>
                      <p:ext uri="{D42A27DB-BD31-4B8C-83A1-F6EECF244321}">
                        <p14:modId xmlns:p14="http://schemas.microsoft.com/office/powerpoint/2010/main" val="919282771"/>
                      </p:ext>
                    </p:extLst>
                  </p:nvPr>
                </p:nvGraphicFramePr>
                <p:xfrm>
                  <a:off x="711011" y="3436358"/>
                  <a:ext cx="2286000" cy="1898262"/>
                </p:xfrm>
                <a:graphic>
                  <a:graphicData uri="http://schemas.openxmlformats.org/presentationml/2006/ole">
                    <mc:AlternateContent xmlns:mc="http://schemas.openxmlformats.org/markup-compatibility/2006">
                      <mc:Choice xmlns:v="urn:schemas-microsoft-com:vml" Requires="v">
                        <p:oleObj spid="_x0000_s1044" r:id="rId6" imgW="3051360" imgH="2534400" progId="">
                          <p:embed/>
                        </p:oleObj>
                      </mc:Choice>
                      <mc:Fallback>
                        <p:oleObj r:id="rId6" imgW="3051360" imgH="2534400" progId="">
                          <p:embed/>
                          <p:pic>
                            <p:nvPicPr>
                              <p:cNvPr id="88" name="Object 87">
                                <a:extLst>
                                  <a:ext uri="{FF2B5EF4-FFF2-40B4-BE49-F238E27FC236}">
                                    <a16:creationId xmlns:a16="http://schemas.microsoft.com/office/drawing/2014/main" id="{AC5DAC1A-EC71-462B-84CF-DAA3B7C7DAA4}"/>
                                  </a:ext>
                                </a:extLst>
                              </p:cNvPr>
                              <p:cNvPicPr/>
                              <p:nvPr/>
                            </p:nvPicPr>
                            <p:blipFill>
                              <a:blip r:embed="rId7"/>
                              <a:stretch>
                                <a:fillRect/>
                              </a:stretch>
                            </p:blipFill>
                            <p:spPr>
                              <a:xfrm>
                                <a:off x="711011" y="3436358"/>
                                <a:ext cx="2286000" cy="1898262"/>
                              </a:xfrm>
                              <a:prstGeom prst="rect">
                                <a:avLst/>
                              </a:prstGeom>
                            </p:spPr>
                          </p:pic>
                        </p:oleObj>
                      </mc:Fallback>
                    </mc:AlternateContent>
                  </a:graphicData>
                </a:graphic>
              </p:graphicFrame>
              <p:cxnSp>
                <p:nvCxnSpPr>
                  <p:cNvPr id="52" name="Straight Connector 51">
                    <a:extLst>
                      <a:ext uri="{FF2B5EF4-FFF2-40B4-BE49-F238E27FC236}">
                        <a16:creationId xmlns:a16="http://schemas.microsoft.com/office/drawing/2014/main" id="{ABBBCABE-CE87-4582-AD09-81C30CFC5E66}"/>
                      </a:ext>
                    </a:extLst>
                  </p:cNvPr>
                  <p:cNvCxnSpPr/>
                  <p:nvPr/>
                </p:nvCxnSpPr>
                <p:spPr>
                  <a:xfrm>
                    <a:off x="1080446" y="3683848"/>
                    <a:ext cx="225696" cy="13877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BDC087F2-13AE-4029-9773-4A2B80F15932}"/>
                    </a:ext>
                  </a:extLst>
                </p:cNvPr>
                <p:cNvSpPr/>
                <p:nvPr/>
              </p:nvSpPr>
              <p:spPr>
                <a:xfrm rot="16200000">
                  <a:off x="8081026" y="3745025"/>
                  <a:ext cx="1319944" cy="40665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tr-iMIM-</a:t>
                  </a:r>
                  <a:r>
                    <a:rPr kumimoji="0" lang="en-US" sz="1400" b="0" i="0" u="none" strike="noStrike" kern="1200" cap="none" spc="0" normalizeH="0" baseline="0" noProof="0" dirty="0" err="1">
                      <a:ln>
                        <a:noFill/>
                      </a:ln>
                      <a:solidFill>
                        <a:prstClr val="black"/>
                      </a:solidFill>
                      <a:effectLst/>
                      <a:uLnTx/>
                      <a:uFillTx/>
                      <a:latin typeface="Calibri" panose="020F0502020204030204"/>
                      <a:ea typeface="Arial" charset="0"/>
                      <a:cs typeface="Arial" charset="0"/>
                    </a:rPr>
                    <a:t>Im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41" name="Object 40">
                <a:extLst>
                  <a:ext uri="{FF2B5EF4-FFF2-40B4-BE49-F238E27FC236}">
                    <a16:creationId xmlns:a16="http://schemas.microsoft.com/office/drawing/2014/main" id="{A0B8D669-1A0C-4204-9A7C-53FB0FA164DA}"/>
                  </a:ext>
                </a:extLst>
              </p:cNvPr>
              <p:cNvGraphicFramePr>
                <a:graphicFrameLocks noChangeAspect="1"/>
              </p:cNvGraphicFramePr>
              <p:nvPr>
                <p:extLst>
                  <p:ext uri="{D42A27DB-BD31-4B8C-83A1-F6EECF244321}">
                    <p14:modId xmlns:p14="http://schemas.microsoft.com/office/powerpoint/2010/main" val="1241213388"/>
                  </p:ext>
                </p:extLst>
              </p:nvPr>
            </p:nvGraphicFramePr>
            <p:xfrm>
              <a:off x="8698724" y="2997609"/>
              <a:ext cx="2473086" cy="2053617"/>
            </p:xfrm>
            <a:graphic>
              <a:graphicData uri="http://schemas.openxmlformats.org/presentationml/2006/ole">
                <mc:AlternateContent xmlns:mc="http://schemas.openxmlformats.org/markup-compatibility/2006">
                  <mc:Choice xmlns:v="urn:schemas-microsoft-com:vml" Requires="v">
                    <p:oleObj spid="_x0000_s1045" r:id="rId8" imgW="3051360" imgH="2534400" progId="">
                      <p:embed/>
                    </p:oleObj>
                  </mc:Choice>
                  <mc:Fallback>
                    <p:oleObj r:id="rId8" imgW="3051360" imgH="2534400" progId="">
                      <p:embed/>
                      <p:pic>
                        <p:nvPicPr>
                          <p:cNvPr id="127" name="Object 126">
                            <a:extLst>
                              <a:ext uri="{FF2B5EF4-FFF2-40B4-BE49-F238E27FC236}">
                                <a16:creationId xmlns:a16="http://schemas.microsoft.com/office/drawing/2014/main" id="{A0B8D669-1A0C-4204-9A7C-53FB0FA164DA}"/>
                              </a:ext>
                            </a:extLst>
                          </p:cNvPr>
                          <p:cNvPicPr/>
                          <p:nvPr/>
                        </p:nvPicPr>
                        <p:blipFill>
                          <a:blip r:embed="rId9"/>
                          <a:stretch>
                            <a:fillRect/>
                          </a:stretch>
                        </p:blipFill>
                        <p:spPr>
                          <a:xfrm>
                            <a:off x="8698724" y="2997609"/>
                            <a:ext cx="2473086" cy="2053617"/>
                          </a:xfrm>
                          <a:prstGeom prst="rect">
                            <a:avLst/>
                          </a:prstGeom>
                        </p:spPr>
                      </p:pic>
                    </p:oleObj>
                  </mc:Fallback>
                </mc:AlternateContent>
              </a:graphicData>
            </a:graphic>
          </p:graphicFrame>
          <p:cxnSp>
            <p:nvCxnSpPr>
              <p:cNvPr id="42" name="Straight Connector 41">
                <a:extLst>
                  <a:ext uri="{FF2B5EF4-FFF2-40B4-BE49-F238E27FC236}">
                    <a16:creationId xmlns:a16="http://schemas.microsoft.com/office/drawing/2014/main" id="{501DE06A-A3D4-4920-8765-1E2FB3AE77AF}"/>
                  </a:ext>
                </a:extLst>
              </p:cNvPr>
              <p:cNvCxnSpPr/>
              <p:nvPr/>
            </p:nvCxnSpPr>
            <p:spPr>
              <a:xfrm>
                <a:off x="9020939" y="3470447"/>
                <a:ext cx="1403425" cy="1345924"/>
              </a:xfrm>
              <a:prstGeom prst="line">
                <a:avLst/>
              </a:prstGeom>
              <a:noFill/>
              <a:ln w="28575" cap="flat" cmpd="sng" algn="ctr">
                <a:solidFill>
                  <a:sysClr val="windowText" lastClr="000000"/>
                </a:solidFill>
                <a:prstDash val="solid"/>
              </a:ln>
              <a:effectLst/>
            </p:spPr>
          </p:cxnSp>
          <p:sp>
            <p:nvSpPr>
              <p:cNvPr id="43" name="TextBox 42">
                <a:extLst>
                  <a:ext uri="{FF2B5EF4-FFF2-40B4-BE49-F238E27FC236}">
                    <a16:creationId xmlns:a16="http://schemas.microsoft.com/office/drawing/2014/main" id="{C7E6615C-11FB-44D4-A767-9825271DBD11}"/>
                  </a:ext>
                </a:extLst>
              </p:cNvPr>
              <p:cNvSpPr txBox="1"/>
              <p:nvPr/>
            </p:nvSpPr>
            <p:spPr>
              <a:xfrm>
                <a:off x="8979349" y="4861067"/>
                <a:ext cx="257670" cy="271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0</a:t>
                </a:r>
              </a:p>
            </p:txBody>
          </p:sp>
          <p:sp>
            <p:nvSpPr>
              <p:cNvPr id="44" name="TextBox 43">
                <a:extLst>
                  <a:ext uri="{FF2B5EF4-FFF2-40B4-BE49-F238E27FC236}">
                    <a16:creationId xmlns:a16="http://schemas.microsoft.com/office/drawing/2014/main" id="{4EAB3511-2C55-4801-8E25-B9025207FD0A}"/>
                  </a:ext>
                </a:extLst>
              </p:cNvPr>
              <p:cNvSpPr txBox="1"/>
              <p:nvPr/>
            </p:nvSpPr>
            <p:spPr>
              <a:xfrm>
                <a:off x="9891139" y="4861067"/>
                <a:ext cx="334562" cy="271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20</a:t>
                </a:r>
              </a:p>
            </p:txBody>
          </p:sp>
          <p:sp>
            <p:nvSpPr>
              <p:cNvPr id="45" name="TextBox 44">
                <a:extLst>
                  <a:ext uri="{FF2B5EF4-FFF2-40B4-BE49-F238E27FC236}">
                    <a16:creationId xmlns:a16="http://schemas.microsoft.com/office/drawing/2014/main" id="{4900E86C-9AAC-4A64-B64E-7200DA69FB37}"/>
                  </a:ext>
                </a:extLst>
              </p:cNvPr>
              <p:cNvSpPr txBox="1"/>
              <p:nvPr/>
            </p:nvSpPr>
            <p:spPr>
              <a:xfrm>
                <a:off x="10834500" y="4861067"/>
                <a:ext cx="334562" cy="271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40</a:t>
                </a:r>
              </a:p>
            </p:txBody>
          </p:sp>
          <p:sp>
            <p:nvSpPr>
              <p:cNvPr id="46" name="TextBox 45">
                <a:extLst>
                  <a:ext uri="{FF2B5EF4-FFF2-40B4-BE49-F238E27FC236}">
                    <a16:creationId xmlns:a16="http://schemas.microsoft.com/office/drawing/2014/main" id="{478C1225-BB54-42E0-8D53-95E1B89706AA}"/>
                  </a:ext>
                </a:extLst>
              </p:cNvPr>
              <p:cNvSpPr txBox="1"/>
              <p:nvPr/>
            </p:nvSpPr>
            <p:spPr>
              <a:xfrm>
                <a:off x="9602938" y="4996786"/>
                <a:ext cx="852412" cy="3012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Time (</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Symbol" panose="05050102010706020507" pitchFamily="18" charset="2"/>
                  </a:rPr>
                  <a:t>s</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47" name="TextBox 46">
                <a:extLst>
                  <a:ext uri="{FF2B5EF4-FFF2-40B4-BE49-F238E27FC236}">
                    <a16:creationId xmlns:a16="http://schemas.microsoft.com/office/drawing/2014/main" id="{04958D97-466A-4081-9763-789C5B42D6F7}"/>
                  </a:ext>
                </a:extLst>
              </p:cNvPr>
              <p:cNvSpPr txBox="1"/>
              <p:nvPr/>
            </p:nvSpPr>
            <p:spPr>
              <a:xfrm>
                <a:off x="9756960" y="3328661"/>
                <a:ext cx="999920" cy="361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CC"/>
                    </a:solidFill>
                    <a:effectLst/>
                    <a:uLnTx/>
                    <a:uFillTx/>
                    <a:latin typeface="Calibri" panose="020F0502020204030204"/>
                    <a:ea typeface="+mn-ea"/>
                    <a:cs typeface="Arial" panose="020B0604020202020204" pitchFamily="34" charset="0"/>
                    <a:sym typeface="Symbol" panose="05050102010706020507" pitchFamily="18" charset="2"/>
                  </a:rPr>
                  <a:t></a:t>
                </a:r>
                <a:r>
                  <a:rPr kumimoji="0" lang="en-US" sz="1800" b="0" i="0" u="none" strike="noStrike" kern="0" cap="none" spc="0" normalizeH="0" baseline="-25000" noProof="0" dirty="0">
                    <a:ln>
                      <a:noFill/>
                    </a:ln>
                    <a:solidFill>
                      <a:srgbClr val="0000CC"/>
                    </a:solidFill>
                    <a:effectLst/>
                    <a:uLnTx/>
                    <a:uFillTx/>
                    <a:latin typeface="Calibri" panose="020F0502020204030204"/>
                    <a:ea typeface="+mn-ea"/>
                    <a:cs typeface="Arial" panose="020B0604020202020204" pitchFamily="34" charset="0"/>
                    <a:sym typeface="Symbol" panose="05050102010706020507" pitchFamily="18" charset="2"/>
                  </a:rPr>
                  <a:t>h</a:t>
                </a:r>
                <a:r>
                  <a:rPr kumimoji="0" lang="en-US" sz="1800" b="0" i="0" u="none" strike="noStrike" kern="0" cap="none" spc="0" normalizeH="0" baseline="0" noProof="0" dirty="0">
                    <a:ln>
                      <a:noFill/>
                    </a:ln>
                    <a:solidFill>
                      <a:srgbClr val="0000CC"/>
                    </a:solidFill>
                    <a:effectLst/>
                    <a:uLnTx/>
                    <a:uFillTx/>
                    <a:latin typeface="Calibri" panose="020F0502020204030204"/>
                    <a:ea typeface="+mn-ea"/>
                    <a:cs typeface="Arial" panose="020B0604020202020204" pitchFamily="34" charset="0"/>
                    <a:sym typeface="Symbol" panose="05050102010706020507" pitchFamily="18" charset="2"/>
                  </a:rPr>
                  <a:t> </a:t>
                </a:r>
                <a:r>
                  <a:rPr kumimoji="0" lang="en-US" sz="1600" b="0" i="0" u="none" strike="noStrike" kern="0" cap="none" spc="0" normalizeH="0" baseline="0" noProof="0" dirty="0">
                    <a:ln>
                      <a:noFill/>
                    </a:ln>
                    <a:solidFill>
                      <a:srgbClr val="0000CC"/>
                    </a:solidFill>
                    <a:effectLst/>
                    <a:uLnTx/>
                    <a:uFillTx/>
                    <a:latin typeface="Calibri" panose="020F0502020204030204"/>
                    <a:ea typeface="+mn-ea"/>
                    <a:cs typeface="Arial" panose="020B0604020202020204" pitchFamily="34" charset="0"/>
                    <a:sym typeface="Symbol" panose="05050102010706020507" pitchFamily="18" charset="2"/>
                  </a:rPr>
                  <a:t>~ 10 s</a:t>
                </a:r>
                <a:endParaRPr kumimoji="0" lang="en-US" sz="1800" b="0" i="0" u="none" strike="noStrike" kern="0" cap="none" spc="0" normalizeH="0" baseline="0" noProof="0" dirty="0">
                  <a:ln>
                    <a:noFill/>
                  </a:ln>
                  <a:solidFill>
                    <a:srgbClr val="0000CC"/>
                  </a:solidFill>
                  <a:effectLst/>
                  <a:uLnTx/>
                  <a:uFillTx/>
                  <a:latin typeface="Calibri" panose="020F0502020204030204"/>
                  <a:ea typeface="+mn-ea"/>
                  <a:cs typeface="Arial" panose="020B0604020202020204" pitchFamily="34" charset="0"/>
                </a:endParaRPr>
              </a:p>
            </p:txBody>
          </p:sp>
          <p:sp>
            <p:nvSpPr>
              <p:cNvPr id="48" name="TextBox 47">
                <a:extLst>
                  <a:ext uri="{FF2B5EF4-FFF2-40B4-BE49-F238E27FC236}">
                    <a16:creationId xmlns:a16="http://schemas.microsoft.com/office/drawing/2014/main" id="{C1B424B3-9734-46F4-B058-E9A091DBEF99}"/>
                  </a:ext>
                </a:extLst>
              </p:cNvPr>
              <p:cNvSpPr txBox="1"/>
              <p:nvPr/>
            </p:nvSpPr>
            <p:spPr>
              <a:xfrm>
                <a:off x="9705145" y="1583025"/>
                <a:ext cx="1046999" cy="361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panose="020F0502020204030204"/>
                    <a:ea typeface="+mn-ea"/>
                    <a:cs typeface="Arial" panose="020B0604020202020204" pitchFamily="34" charset="0"/>
                    <a:sym typeface="Symbol" panose="05050102010706020507" pitchFamily="18" charset="2"/>
                  </a:rPr>
                  <a:t></a:t>
                </a:r>
                <a:r>
                  <a:rPr kumimoji="0" lang="en-US" sz="1800" b="0" i="0" u="none" strike="noStrike" kern="0" cap="none" spc="0" normalizeH="0" baseline="-25000" noProof="0" dirty="0">
                    <a:ln>
                      <a:noFill/>
                    </a:ln>
                    <a:solidFill>
                      <a:srgbClr val="FF0000"/>
                    </a:solidFill>
                    <a:effectLst/>
                    <a:uLnTx/>
                    <a:uFillTx/>
                    <a:latin typeface="Calibri" panose="020F0502020204030204"/>
                    <a:ea typeface="+mn-ea"/>
                    <a:cs typeface="Arial" panose="020B0604020202020204" pitchFamily="34" charset="0"/>
                    <a:sym typeface="Symbol" panose="05050102010706020507" pitchFamily="18" charset="2"/>
                  </a:rPr>
                  <a:t>e</a:t>
                </a:r>
                <a:r>
                  <a:rPr kumimoji="0" lang="en-US" sz="1800" b="0" i="0" u="none" strike="noStrike" kern="0" cap="none" spc="0" normalizeH="0" baseline="0" noProof="0" dirty="0">
                    <a:ln>
                      <a:noFill/>
                    </a:ln>
                    <a:solidFill>
                      <a:srgbClr val="FF0000"/>
                    </a:solidFill>
                    <a:effectLst/>
                    <a:uLnTx/>
                    <a:uFillTx/>
                    <a:latin typeface="Calibri" panose="020F0502020204030204"/>
                    <a:ea typeface="+mn-ea"/>
                    <a:cs typeface="Arial" panose="020B0604020202020204" pitchFamily="34" charset="0"/>
                    <a:sym typeface="Symbol" panose="05050102010706020507" pitchFamily="18" charset="2"/>
                  </a:rPr>
                  <a:t> </a:t>
                </a:r>
                <a:r>
                  <a:rPr kumimoji="0" lang="en-US" sz="1600" b="0" i="0" u="none" strike="noStrike" kern="0" cap="none" spc="0" normalizeH="0" baseline="0" noProof="0" dirty="0">
                    <a:ln>
                      <a:noFill/>
                    </a:ln>
                    <a:solidFill>
                      <a:srgbClr val="FF0000"/>
                    </a:solidFill>
                    <a:effectLst/>
                    <a:uLnTx/>
                    <a:uFillTx/>
                    <a:latin typeface="Calibri" panose="020F0502020204030204"/>
                    <a:ea typeface="+mn-ea"/>
                    <a:cs typeface="Arial" panose="020B0604020202020204" pitchFamily="34" charset="0"/>
                    <a:sym typeface="Symbol" panose="05050102010706020507" pitchFamily="18" charset="2"/>
                  </a:rPr>
                  <a:t>~ 0.7 s</a:t>
                </a:r>
                <a:endParaRPr kumimoji="0" lang="en-US" sz="1800" b="0" i="0" u="none" strike="noStrike" kern="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gr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5236" y="3811793"/>
              <a:ext cx="3036071" cy="2389839"/>
            </a:xfrm>
            <a:prstGeom prst="rect">
              <a:avLst/>
            </a:prstGeom>
          </p:spPr>
        </p:pic>
      </p:grpSp>
      <p:sp>
        <p:nvSpPr>
          <p:cNvPr id="13" name="Rectangle 12"/>
          <p:cNvSpPr/>
          <p:nvPr/>
        </p:nvSpPr>
        <p:spPr>
          <a:xfrm>
            <a:off x="3152274" y="6221964"/>
            <a:ext cx="5905048" cy="646331"/>
          </a:xfrm>
          <a:prstGeom prst="rect">
            <a:avLst/>
          </a:prstGeom>
        </p:spPr>
        <p:txBody>
          <a:bodyPr wrap="square">
            <a:spAutoFit/>
          </a:bodyPr>
          <a:lstStyle/>
          <a:p>
            <a:pPr lvl="0" defTabSz="914400">
              <a:defRPr/>
            </a:pPr>
            <a:r>
              <a:rPr lang="en-US" altLang="en-US" sz="900" dirty="0">
                <a:cs typeface="Arial" panose="020B0604020202020204" pitchFamily="34" charset="0"/>
              </a:rPr>
              <a:t>[</a:t>
            </a:r>
            <a:r>
              <a:rPr lang="en-US" sz="900" dirty="0"/>
              <a:t>Ma, XJ; Zhang, F; Chu, ZD; Hao, J; Chen, XH; Quan, JM; Huang, ZY; Wang, XM; </a:t>
            </a:r>
            <a:r>
              <a:rPr lang="en-US" sz="900" b="1" dirty="0"/>
              <a:t>Li, XQ</a:t>
            </a:r>
            <a:r>
              <a:rPr lang="en-US" sz="900" dirty="0"/>
              <a:t>; Yan, YF; Zhu, K; </a:t>
            </a:r>
            <a:r>
              <a:rPr lang="en-US" sz="900" b="1" dirty="0"/>
              <a:t>Lai, KJ</a:t>
            </a:r>
            <a:r>
              <a:rPr lang="en-US" sz="900" dirty="0"/>
              <a:t>. Superior photo-carrier diffusion dynamics in organic-inorganic hybrid perovskites revealed by spatiotemporal conductivity imaging. </a:t>
            </a:r>
            <a:r>
              <a:rPr lang="en-US" sz="900" i="1" dirty="0"/>
              <a:t>Nat. </a:t>
            </a:r>
            <a:r>
              <a:rPr lang="en-US" sz="900" i="1" dirty="0" err="1"/>
              <a:t>Commun</a:t>
            </a:r>
            <a:r>
              <a:rPr lang="en-US" sz="900" i="1" dirty="0"/>
              <a:t>.</a:t>
            </a:r>
            <a:r>
              <a:rPr lang="en-US" sz="900" dirty="0"/>
              <a:t> </a:t>
            </a:r>
            <a:r>
              <a:rPr lang="en-US" sz="900" b="1" dirty="0"/>
              <a:t>2021</a:t>
            </a:r>
            <a:r>
              <a:rPr lang="en-US" sz="900" dirty="0"/>
              <a:t>, </a:t>
            </a:r>
            <a:r>
              <a:rPr lang="en-US" sz="900" i="1" dirty="0"/>
              <a:t>12</a:t>
            </a:r>
            <a:r>
              <a:rPr lang="en-US" sz="900" dirty="0"/>
              <a:t>(1), 5009-. DOI: 10.1038/s41467-021-25311-1 .]</a:t>
            </a:r>
            <a:endParaRPr lang="en-US" sz="900" dirty="0">
              <a:cs typeface="Arial" panose="020B0604020202020204" pitchFamily="34" charset="0"/>
            </a:endParaRPr>
          </a:p>
        </p:txBody>
      </p:sp>
    </p:spTree>
    <p:extLst>
      <p:ext uri="{BB962C8B-B14F-4D97-AF65-F5344CB8AC3E}">
        <p14:creationId xmlns:p14="http://schemas.microsoft.com/office/powerpoint/2010/main" val="2177672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12290</TotalTime>
  <Words>472</Words>
  <Application>Microsoft Office PowerPoint</Application>
  <PresentationFormat>On-screen Show (4:3)</PresentationFormat>
  <Paragraphs>26</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1</vt:i4>
      </vt:variant>
    </vt:vector>
  </HeadingPairs>
  <TitlesOfParts>
    <vt:vector size="7" baseType="lpstr">
      <vt:lpstr>Arial</vt:lpstr>
      <vt:lpstr>Calibri</vt:lpstr>
      <vt:lpstr>News Gothic MT</vt:lpstr>
      <vt:lpstr>Symbol</vt:lpstr>
      <vt:lpstr>Wingdings 2</vt:lpstr>
      <vt:lpstr>Breeze</vt:lpstr>
      <vt:lpstr>Temporally and Spatially Resolved Carrier Dynamics in Organic-Inorganic Hybrid Perovskites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Yu, Edward T</cp:lastModifiedBy>
  <cp:revision>71</cp:revision>
  <cp:lastPrinted>2016-08-01T15:14:13Z</cp:lastPrinted>
  <dcterms:created xsi:type="dcterms:W3CDTF">2016-07-19T18:16:54Z</dcterms:created>
  <dcterms:modified xsi:type="dcterms:W3CDTF">2022-05-03T03:05:31Z</dcterms:modified>
  <cp:category/>
</cp:coreProperties>
</file>