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1"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8" autoAdjust="0"/>
    <p:restoredTop sz="84259" autoAdjust="0"/>
  </p:normalViewPr>
  <p:slideViewPr>
    <p:cSldViewPr snapToGrid="0" snapToObjects="1">
      <p:cViewPr varScale="1">
        <p:scale>
          <a:sx n="93" d="100"/>
          <a:sy n="93" d="100"/>
        </p:scale>
        <p:origin x="1044" y="90"/>
      </p:cViewPr>
      <p:guideLst>
        <p:guide orient="horz" pos="2160"/>
        <p:guide pos="2880"/>
      </p:guideLst>
    </p:cSldViewPr>
  </p:slideViewPr>
  <p:notesTextViewPr>
    <p:cViewPr>
      <p:scale>
        <a:sx n="100" d="100"/>
        <a:sy n="100" d="100"/>
      </p:scale>
      <p:origin x="0" y="-61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03482A5-CACD-40B2-BE8A-4376665E244A}" type="datetimeFigureOut">
              <a:rPr lang="en-US" smtClean="0"/>
              <a:t>4/12/2021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832FFD-6EE6-4D02-B389-1EB1ED674233}" type="slidenum">
              <a:rPr lang="en-US" smtClean="0"/>
              <a:t>‹#›</a:t>
            </a:fld>
            <a:endParaRPr lang="en-US"/>
          </a:p>
        </p:txBody>
      </p:sp>
    </p:spTree>
    <p:extLst>
      <p:ext uri="{BB962C8B-B14F-4D97-AF65-F5344CB8AC3E}">
        <p14:creationId xmlns:p14="http://schemas.microsoft.com/office/powerpoint/2010/main" val="337560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Moire</a:t>
            </a:r>
            <a:r>
              <a:rPr lang="en-US" dirty="0"/>
              <a:t> superlattices consist of two monolayers of atomically thin materials, in this case the transition metal dichalcogenide MoS2, stacked on top of each other with a slight rotational misalignment (twist) that creates a </a:t>
            </a:r>
            <a:r>
              <a:rPr lang="en-US" dirty="0" err="1"/>
              <a:t>moire</a:t>
            </a:r>
            <a:r>
              <a:rPr lang="en-US" dirty="0"/>
              <a:t> interference pattern between the atomic lattices of the two monolayers. </a:t>
            </a:r>
            <a:r>
              <a:rPr lang="en-US" dirty="0" err="1"/>
              <a:t>Moire</a:t>
            </a:r>
            <a:r>
              <a:rPr lang="en-US" dirty="0"/>
              <a:t> superlattice periods can range from nanometers to hundreds of nanometers, and create periodic modulation of local atomic alignments, strain, electrostatic potential, and other material properties. In this study, Raman spectroscopy was used to characterize the dependence of phonon energies on twist angle. Theoretical calculations were used to determine local strain and atomic stacking between layers as a function of twist angle. Three regimes of behavior in strain and stacking were found in theoretical calculations; these behaviors are a consequence of the competition between interlayer coupling and strain that leads to local lattice reconstruction that varies with twist angle. The “relaxed” and “rigid” regimes are found to correspond to very different phonon behavior in the low- and high-frequency ranges. The development of a low-energy continuum model for phonons to help explain these results is also establishing a foundation for addressing electron-phonon interactions in these materials.</a:t>
            </a:r>
          </a:p>
          <a:p>
            <a:endParaRPr lang="en-US" dirty="0"/>
          </a:p>
          <a:p>
            <a:r>
              <a:rPr lang="en-US" dirty="0"/>
              <a:t>Publication citation for this work:</a:t>
            </a:r>
          </a:p>
          <a:p>
            <a:endParaRPr lang="en-US" dirty="0"/>
          </a:p>
          <a:p>
            <a:r>
              <a:rPr lang="en-US" sz="1200" dirty="0"/>
              <a:t>Quan, JM; </a:t>
            </a:r>
            <a:r>
              <a:rPr lang="en-US" sz="1200" dirty="0" err="1"/>
              <a:t>Linhart</a:t>
            </a:r>
            <a:r>
              <a:rPr lang="en-US" sz="1200" dirty="0"/>
              <a:t>, L; Lin, ML; Lee, DH; Zhu, JH; Wang, CY; Hsu, WT; Choi, JH; </a:t>
            </a:r>
            <a:r>
              <a:rPr lang="en-US" sz="1200" dirty="0" err="1"/>
              <a:t>Embley</a:t>
            </a:r>
            <a:r>
              <a:rPr lang="en-US" sz="1200" dirty="0"/>
              <a:t>, J; Young, C; Taniguchi, T; Watanabe, K; </a:t>
            </a:r>
            <a:r>
              <a:rPr lang="en-US" sz="1200" b="1" dirty="0"/>
              <a:t>Shih, CK</a:t>
            </a:r>
            <a:r>
              <a:rPr lang="en-US" sz="1200" dirty="0"/>
              <a:t>; </a:t>
            </a:r>
            <a:r>
              <a:rPr lang="en-US" sz="1200" b="1" dirty="0"/>
              <a:t>Lai, KJ</a:t>
            </a:r>
            <a:r>
              <a:rPr lang="en-US" sz="1200" dirty="0"/>
              <a:t>; </a:t>
            </a:r>
            <a:r>
              <a:rPr lang="en-US" sz="1200" b="1" dirty="0"/>
              <a:t>MacDonald, AH</a:t>
            </a:r>
            <a:r>
              <a:rPr lang="en-US" sz="1200" dirty="0"/>
              <a:t>; Tan, PH; </a:t>
            </a:r>
            <a:r>
              <a:rPr lang="en-US" sz="1200" dirty="0" err="1"/>
              <a:t>Libisch</a:t>
            </a:r>
            <a:r>
              <a:rPr lang="en-US" sz="1200" dirty="0"/>
              <a:t>, F; </a:t>
            </a:r>
            <a:r>
              <a:rPr lang="en-US" sz="1200" b="1" dirty="0"/>
              <a:t>Li, XQ</a:t>
            </a:r>
            <a:r>
              <a:rPr lang="en-US" sz="1200" dirty="0"/>
              <a:t>. Phonon renormalization in reconstructed MoS2 </a:t>
            </a:r>
            <a:r>
              <a:rPr lang="en-US" sz="1200" dirty="0" err="1"/>
              <a:t>moire</a:t>
            </a:r>
            <a:r>
              <a:rPr lang="en-US" sz="1200" dirty="0"/>
              <a:t> superlattices. </a:t>
            </a:r>
            <a:r>
              <a:rPr lang="en-US" sz="1200" i="1" dirty="0"/>
              <a:t>Nat. Mater.</a:t>
            </a:r>
            <a:r>
              <a:rPr lang="en-US" sz="1200" dirty="0"/>
              <a:t> </a:t>
            </a:r>
            <a:r>
              <a:rPr lang="en-US" sz="1200" b="1" dirty="0"/>
              <a:t>2021</a:t>
            </a:r>
            <a:r>
              <a:rPr lang="en-US" sz="1200" dirty="0"/>
              <a:t>, Early Access. DOI: 10.1038/s41563-021-00960-1 .</a:t>
            </a:r>
            <a:endParaRPr lang="en-US" dirty="0"/>
          </a:p>
          <a:p>
            <a:endParaRPr lang="en-US" dirty="0"/>
          </a:p>
        </p:txBody>
      </p:sp>
      <p:sp>
        <p:nvSpPr>
          <p:cNvPr id="4" name="Slide Number Placeholder 3"/>
          <p:cNvSpPr>
            <a:spLocks noGrp="1"/>
          </p:cNvSpPr>
          <p:nvPr>
            <p:ph type="sldNum" sz="quarter" idx="10"/>
          </p:nvPr>
        </p:nvSpPr>
        <p:spPr/>
        <p:txBody>
          <a:bodyPr/>
          <a:lstStyle/>
          <a:p>
            <a:fld id="{41832FFD-6EE6-4D02-B389-1EB1ED674233}" type="slidenum">
              <a:rPr lang="en-US" smtClean="0"/>
              <a:t>1</a:t>
            </a:fld>
            <a:endParaRPr lang="en-US"/>
          </a:p>
        </p:txBody>
      </p:sp>
    </p:spTree>
    <p:extLst>
      <p:ext uri="{BB962C8B-B14F-4D97-AF65-F5344CB8AC3E}">
        <p14:creationId xmlns:p14="http://schemas.microsoft.com/office/powerpoint/2010/main" val="173049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4/12/2021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Collective Excitations in Twisted Bilayers</a:t>
            </a:r>
            <a:endParaRPr lang="en-US" sz="1800" b="1" baseline="-25000" dirty="0">
              <a:solidFill>
                <a:schemeClr val="tx1"/>
              </a:solidFill>
            </a:endParaRPr>
          </a:p>
        </p:txBody>
      </p:sp>
      <p:sp>
        <p:nvSpPr>
          <p:cNvPr id="7" name="Rectangle 6"/>
          <p:cNvSpPr/>
          <p:nvPr/>
        </p:nvSpPr>
        <p:spPr>
          <a:xfrm>
            <a:off x="4451423" y="1022754"/>
            <a:ext cx="4692577" cy="461665"/>
          </a:xfrm>
          <a:prstGeom prst="rect">
            <a:avLst/>
          </a:prstGeom>
        </p:spPr>
        <p:txBody>
          <a:bodyPr wrap="square" anchor="ctr">
            <a:spAutoFit/>
          </a:bodyPr>
          <a:lstStyle/>
          <a:p>
            <a:r>
              <a:rPr lang="en-US" sz="1200" b="1" dirty="0">
                <a:solidFill>
                  <a:schemeClr val="bg1"/>
                </a:solidFill>
              </a:rPr>
              <a:t>X. Li, A. MacDonald, K. Lai, C. K. Shih: Univ. of Texas at Austin </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Award DMR-1720595</a:t>
            </a:r>
          </a:p>
        </p:txBody>
      </p:sp>
      <p:sp>
        <p:nvSpPr>
          <p:cNvPr id="11" name="Rectangle 37"/>
          <p:cNvSpPr>
            <a:spLocks noChangeArrowheads="1"/>
          </p:cNvSpPr>
          <p:nvPr/>
        </p:nvSpPr>
        <p:spPr bwMode="auto">
          <a:xfrm>
            <a:off x="3214255" y="1727886"/>
            <a:ext cx="5749636" cy="3564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286611" y="746950"/>
            <a:ext cx="1167719" cy="276999"/>
          </a:xfrm>
          <a:prstGeom prst="rect">
            <a:avLst/>
          </a:prstGeom>
        </p:spPr>
        <p:txBody>
          <a:bodyPr wrap="square" anchor="ctr">
            <a:spAutoFit/>
          </a:bodyPr>
          <a:lstStyle/>
          <a:p>
            <a:r>
              <a:rPr lang="en-US" sz="1200" b="1" dirty="0">
                <a:solidFill>
                  <a:srgbClr val="002060"/>
                </a:solidFill>
              </a:rPr>
              <a:t>2021</a:t>
            </a:r>
          </a:p>
        </p:txBody>
      </p:sp>
      <p:sp>
        <p:nvSpPr>
          <p:cNvPr id="5" name="TextBox 4">
            <a:extLst>
              <a:ext uri="{FF2B5EF4-FFF2-40B4-BE49-F238E27FC236}">
                <a16:creationId xmlns:a16="http://schemas.microsoft.com/office/drawing/2014/main" id="{8BAAE3C5-DD40-1645-BDFB-A7D302B10183}"/>
              </a:ext>
            </a:extLst>
          </p:cNvPr>
          <p:cNvSpPr txBox="1"/>
          <p:nvPr/>
        </p:nvSpPr>
        <p:spPr>
          <a:xfrm>
            <a:off x="3244898" y="6230098"/>
            <a:ext cx="5150060" cy="646331"/>
          </a:xfrm>
          <a:prstGeom prst="rect">
            <a:avLst/>
          </a:prstGeom>
          <a:noFill/>
        </p:spPr>
        <p:txBody>
          <a:bodyPr wrap="square" rtlCol="0">
            <a:spAutoFit/>
          </a:bodyPr>
          <a:lstStyle/>
          <a:p>
            <a:r>
              <a:rPr lang="en-US" sz="900" dirty="0"/>
              <a:t>[Quan, JM; </a:t>
            </a:r>
            <a:r>
              <a:rPr lang="en-US" sz="900" dirty="0" err="1"/>
              <a:t>Linhart</a:t>
            </a:r>
            <a:r>
              <a:rPr lang="en-US" sz="900" dirty="0"/>
              <a:t>, L; Lin, ML; Lee, DH; Zhu, JH; Wang, CY; Hsu, WT; Choi, JH; </a:t>
            </a:r>
            <a:r>
              <a:rPr lang="en-US" sz="900" dirty="0" err="1"/>
              <a:t>Embley</a:t>
            </a:r>
            <a:r>
              <a:rPr lang="en-US" sz="900" dirty="0"/>
              <a:t>, J; Young, C; Taniguchi, T; Watanabe, K; </a:t>
            </a:r>
            <a:r>
              <a:rPr lang="en-US" sz="900" b="1" dirty="0"/>
              <a:t>Shih, CK</a:t>
            </a:r>
            <a:r>
              <a:rPr lang="en-US" sz="900" dirty="0"/>
              <a:t>; </a:t>
            </a:r>
            <a:r>
              <a:rPr lang="en-US" sz="900" b="1" dirty="0"/>
              <a:t>Lai, KJ</a:t>
            </a:r>
            <a:r>
              <a:rPr lang="en-US" sz="900" dirty="0"/>
              <a:t>; </a:t>
            </a:r>
            <a:r>
              <a:rPr lang="en-US" sz="900" b="1" dirty="0"/>
              <a:t>MacDonald, AH</a:t>
            </a:r>
            <a:r>
              <a:rPr lang="en-US" sz="900" dirty="0"/>
              <a:t>; Tan, PH; </a:t>
            </a:r>
            <a:r>
              <a:rPr lang="en-US" sz="900" dirty="0" err="1"/>
              <a:t>Libisch</a:t>
            </a:r>
            <a:r>
              <a:rPr lang="en-US" sz="900" dirty="0"/>
              <a:t>, F; </a:t>
            </a:r>
            <a:r>
              <a:rPr lang="en-US" sz="900" b="1" dirty="0"/>
              <a:t>Li, XQ</a:t>
            </a:r>
            <a:r>
              <a:rPr lang="en-US" sz="900" dirty="0"/>
              <a:t>. Phonon renormalization in reconstructed MoS2 </a:t>
            </a:r>
            <a:r>
              <a:rPr lang="en-US" sz="900" dirty="0" err="1"/>
              <a:t>moire</a:t>
            </a:r>
            <a:r>
              <a:rPr lang="en-US" sz="900" dirty="0"/>
              <a:t> superlattices. </a:t>
            </a:r>
            <a:r>
              <a:rPr lang="en-US" sz="900" i="1" dirty="0"/>
              <a:t>Nat. Mater.</a:t>
            </a:r>
            <a:r>
              <a:rPr lang="en-US" sz="900" dirty="0"/>
              <a:t> </a:t>
            </a:r>
            <a:r>
              <a:rPr lang="en-US" sz="900" b="1" dirty="0"/>
              <a:t>2021</a:t>
            </a:r>
            <a:r>
              <a:rPr lang="en-US" sz="900" dirty="0"/>
              <a:t>, Early Access. DOI: 10.1038/s41563-021-00960-1 .]</a:t>
            </a:r>
            <a:endParaRPr lang="en-US" sz="900" dirty="0">
              <a:latin typeface="Arial" panose="020B0604020202020204" pitchFamily="34" charset="0"/>
              <a:cs typeface="Arial" panose="020B0604020202020204" pitchFamily="34" charset="0"/>
            </a:endParaRPr>
          </a:p>
        </p:txBody>
      </p:sp>
      <p:pic>
        <p:nvPicPr>
          <p:cNvPr id="10" name="Picture 2" descr="Theoretical calculations of local strain and stacking in twisted bilayers of MoS2"/>
          <p:cNvPicPr>
            <a:picLocks noChangeAspect="1" noChangeArrowheads="1"/>
          </p:cNvPicPr>
          <p:nvPr/>
        </p:nvPicPr>
        <p:blipFill rotWithShape="1">
          <a:blip r:embed="rId3">
            <a:extLst>
              <a:ext uri="{28A0092B-C50C-407E-A947-70E740481C1C}">
                <a14:useLocalDpi xmlns:a14="http://schemas.microsoft.com/office/drawing/2010/main" val="0"/>
              </a:ext>
            </a:extLst>
          </a:blip>
          <a:srcRect l="21540" r="32163"/>
          <a:stretch/>
        </p:blipFill>
        <p:spPr bwMode="auto">
          <a:xfrm>
            <a:off x="3244898" y="2112892"/>
            <a:ext cx="3137649" cy="282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Low- and high-frequency Raman spectra for twisted bilayer MoS2 moire superlattices as functions of twist angle."/>
          <p:cNvPicPr>
            <a:picLocks noChangeAspect="1" noChangeArrowheads="1"/>
          </p:cNvPicPr>
          <p:nvPr/>
        </p:nvPicPr>
        <p:blipFill>
          <a:blip r:embed="rId4">
            <a:extLst>
              <a:ext uri="{28A0092B-C50C-407E-A947-70E740481C1C}">
                <a14:useLocalDpi xmlns:a14="http://schemas.microsoft.com/office/drawing/2010/main" val="0"/>
              </a:ext>
            </a:extLst>
          </a:blip>
          <a:srcRect t="22554"/>
          <a:stretch>
            <a:fillRect/>
          </a:stretch>
        </p:blipFill>
        <p:spPr bwMode="auto">
          <a:xfrm>
            <a:off x="6245018" y="2205573"/>
            <a:ext cx="2601475" cy="264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823" y="1253586"/>
            <a:ext cx="2974977" cy="4339650"/>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 competition between the interlayer coupling and strain leads to lattice reconstruction</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We found three regimes of lattice reconstruction over a rather surprisingly large range of twist angle in transition metal dichalcogenides twisted homobilayers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Phonon spectra both in the low- and high frequency range are drastically modified by the lattice reconstruction in the transition regime.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We develop a low-energy continuum model for phonons that overcomes the outstanding challenge of calculating the properties of large moiré supercells and lay the foundation for addressing electron-phonon interaction properly.</a:t>
            </a:r>
          </a:p>
        </p:txBody>
      </p:sp>
    </p:spTree>
    <p:extLst>
      <p:ext uri="{BB962C8B-B14F-4D97-AF65-F5344CB8AC3E}">
        <p14:creationId xmlns:p14="http://schemas.microsoft.com/office/powerpoint/2010/main" val="359612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11996</TotalTime>
  <Words>528</Words>
  <Application>Microsoft Office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Collective Excitations in Twisted Bilayers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Yu, Edward T</cp:lastModifiedBy>
  <cp:revision>61</cp:revision>
  <cp:lastPrinted>2016-08-01T15:14:13Z</cp:lastPrinted>
  <dcterms:created xsi:type="dcterms:W3CDTF">2016-07-19T18:16:54Z</dcterms:created>
  <dcterms:modified xsi:type="dcterms:W3CDTF">2021-04-13T01:37:47Z</dcterms:modified>
  <cp:category/>
</cp:coreProperties>
</file>