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6" autoAdjust="0"/>
    <p:restoredTop sz="78299" autoAdjust="0"/>
  </p:normalViewPr>
  <p:slideViewPr>
    <p:cSldViewPr snapToGrid="0" snapToObjects="1">
      <p:cViewPr varScale="1">
        <p:scale>
          <a:sx n="108" d="100"/>
          <a:sy n="108" d="100"/>
        </p:scale>
        <p:origin x="522" y="8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5/3/2024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800" dirty="0">
                <a:effectLst/>
                <a:latin typeface="Aptos" panose="020B0004020202020204" pitchFamily="34" charset="0"/>
                <a:ea typeface="Aptos" panose="020B0004020202020204" pitchFamily="34" charset="0"/>
                <a:cs typeface="Times New Roman" panose="02020603050405020304" pitchFamily="18" charset="0"/>
              </a:rPr>
              <a:t>Samples of actin filaments, weakly bundled networks, and strongly bundled networks were prepared with different molecular weights of PEG to induce crowding. The amide I vibrational mode of the actin backbone served as an infrared probe, offering insights into the secondary structures and backbone exposure of actin within these distinct morphological states. </a:t>
            </a:r>
            <a:r>
              <a:rPr lang="en-US" sz="1800" dirty="0">
                <a:effectLst/>
                <a:latin typeface="Times New Roman" panose="02020603050405020304" pitchFamily="18" charset="0"/>
                <a:ea typeface="Calibri" panose="020F0502020204030204" pitchFamily="34" charset="0"/>
              </a:rPr>
              <a:t>It was found that the strongly bundled networks had decreased beta-sheet structure and increased flexible loop structure compared to the weakly bundled networks and control actin networks without any PEG.</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800" dirty="0">
                <a:effectLst/>
                <a:latin typeface="Times New Roman" panose="02020603050405020304" pitchFamily="18" charset="0"/>
                <a:ea typeface="Calibri" panose="020F0502020204030204" pitchFamily="34" charset="0"/>
              </a:rPr>
              <a:t>This structural transition underscores the loop's role in defining the network morphology and stability, which is crucial for the actin cytoskeleton's adaptability to crowded cellular environments.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800" dirty="0">
                <a:effectLst/>
                <a:latin typeface="Times New Roman" panose="02020603050405020304" pitchFamily="18" charset="0"/>
                <a:ea typeface="Calibri" panose="020F0502020204030204" pitchFamily="34" charset="0"/>
              </a:rPr>
              <a:t>Altogether, this work provides important structural insight to the changes that occur upon distinct depletion interactions, which will aid in the design of actin gels that respond to dynamic, fueled changes in depletants. Fueled changes in depletion interactions is a key thrust of the IRG, as this may provide a path to pluripotent materials. </a:t>
            </a:r>
          </a:p>
          <a:p>
            <a:pPr defTabSz="914400">
              <a:defRPr sz="1400">
                <a:latin typeface="Helvetica Neue"/>
                <a:ea typeface="Helvetica Neue"/>
                <a:cs typeface="Helvetica Neue"/>
                <a:sym typeface="Helvetica Neue"/>
              </a:defRPr>
            </a:pPr>
            <a:r>
              <a:rPr lang="en-US" sz="1200" b="1" dirty="0">
                <a:solidFill>
                  <a:schemeClr val="tx1"/>
                </a:solidFill>
                <a:latin typeface="+mn-lt"/>
              </a:rPr>
              <a:t>Where the findings are published: </a:t>
            </a:r>
            <a:r>
              <a:rPr lang="en-US" sz="1600" b="0" i="0" dirty="0">
                <a:solidFill>
                  <a:srgbClr val="222222"/>
                </a:solidFill>
                <a:effectLst/>
                <a:latin typeface="-apple-system"/>
              </a:rPr>
              <a:t>Chen, X., </a:t>
            </a:r>
            <a:r>
              <a:rPr lang="en-US" sz="1600" b="0" i="0" dirty="0" err="1">
                <a:solidFill>
                  <a:srgbClr val="222222"/>
                </a:solidFill>
                <a:effectLst/>
                <a:latin typeface="-apple-system"/>
              </a:rPr>
              <a:t>Roeters</a:t>
            </a:r>
            <a:r>
              <a:rPr lang="en-US" sz="1600" b="0" i="0" dirty="0">
                <a:solidFill>
                  <a:srgbClr val="222222"/>
                </a:solidFill>
                <a:effectLst/>
                <a:latin typeface="-apple-system"/>
              </a:rPr>
              <a:t>, S.J., </a:t>
            </a:r>
            <a:r>
              <a:rPr lang="en-US" sz="1600" b="0" i="0" dirty="0" err="1">
                <a:solidFill>
                  <a:srgbClr val="222222"/>
                </a:solidFill>
                <a:effectLst/>
                <a:latin typeface="-apple-system"/>
              </a:rPr>
              <a:t>Cavanna</a:t>
            </a:r>
            <a:r>
              <a:rPr lang="en-US" sz="1600" b="0" i="0" dirty="0">
                <a:solidFill>
                  <a:srgbClr val="222222"/>
                </a:solidFill>
                <a:effectLst/>
                <a:latin typeface="-apple-system"/>
              </a:rPr>
              <a:t>, F. </a:t>
            </a:r>
            <a:r>
              <a:rPr lang="en-US" sz="1600" b="0" i="1" dirty="0">
                <a:solidFill>
                  <a:srgbClr val="222222"/>
                </a:solidFill>
                <a:effectLst/>
                <a:latin typeface="-apple-system"/>
              </a:rPr>
              <a:t>et al.</a:t>
            </a:r>
            <a:r>
              <a:rPr lang="en-US" sz="1600" b="0" i="0" dirty="0">
                <a:solidFill>
                  <a:srgbClr val="222222"/>
                </a:solidFill>
                <a:effectLst/>
                <a:latin typeface="-apple-system"/>
              </a:rPr>
              <a:t> Crowding alters F-actin secondary structure and hydration. </a:t>
            </a:r>
            <a:r>
              <a:rPr lang="en-US" sz="1600" b="0" i="1" dirty="0" err="1">
                <a:solidFill>
                  <a:srgbClr val="222222"/>
                </a:solidFill>
                <a:effectLst/>
                <a:latin typeface="-apple-system"/>
              </a:rPr>
              <a:t>Commun</a:t>
            </a:r>
            <a:r>
              <a:rPr lang="en-US" sz="1600" b="0" i="1" dirty="0">
                <a:solidFill>
                  <a:srgbClr val="222222"/>
                </a:solidFill>
                <a:effectLst/>
                <a:latin typeface="-apple-system"/>
              </a:rPr>
              <a:t> Biol</a:t>
            </a:r>
            <a:r>
              <a:rPr lang="en-US" sz="1600" b="0" i="0" dirty="0">
                <a:solidFill>
                  <a:srgbClr val="222222"/>
                </a:solidFill>
                <a:effectLst/>
                <a:latin typeface="-apple-system"/>
              </a:rPr>
              <a:t> </a:t>
            </a:r>
            <a:r>
              <a:rPr lang="en-US" sz="1600" b="1" i="0" dirty="0">
                <a:solidFill>
                  <a:srgbClr val="222222"/>
                </a:solidFill>
                <a:effectLst/>
                <a:latin typeface="-apple-system"/>
              </a:rPr>
              <a:t>6</a:t>
            </a:r>
            <a:r>
              <a:rPr lang="en-US" sz="1600" b="0" i="0" dirty="0">
                <a:solidFill>
                  <a:srgbClr val="222222"/>
                </a:solidFill>
                <a:effectLst/>
                <a:latin typeface="-apple-system"/>
              </a:rPr>
              <a:t>, 900 (2023). https://</a:t>
            </a:r>
            <a:r>
              <a:rPr lang="en-US" sz="1600" b="0" i="0" dirty="0" err="1">
                <a:solidFill>
                  <a:srgbClr val="222222"/>
                </a:solidFill>
                <a:effectLst/>
                <a:latin typeface="-apple-system"/>
              </a:rPr>
              <a:t>doi.org</a:t>
            </a:r>
            <a:r>
              <a:rPr lang="en-US" sz="1600" b="0" i="0" dirty="0">
                <a:solidFill>
                  <a:srgbClr val="222222"/>
                </a:solidFill>
                <a:effectLst/>
                <a:latin typeface="-apple-system"/>
              </a:rPr>
              <a:t>/10.1038/s42003-023-05274-3</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Crowding alters secondary structure in F-actin bundles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UT Austin MRSEC </a:t>
            </a:r>
          </a:p>
          <a:p>
            <a:r>
              <a:rPr lang="en-US" sz="1400" b="1" dirty="0">
                <a:latin typeface="Arial" panose="020B0604020202020204" pitchFamily="34" charset="0"/>
                <a:cs typeface="Arial" panose="020B0604020202020204" pitchFamily="34" charset="0"/>
              </a:rPr>
              <a:t>DMR-1720595</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586885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José Alvarado &amp; Carlos </a:t>
            </a:r>
            <a:r>
              <a:rPr lang="en-US" sz="1600" b="1" dirty="0" err="1">
                <a:latin typeface="Arial" panose="020B0604020202020204" pitchFamily="34" charset="0"/>
                <a:cs typeface="Arial" panose="020B0604020202020204" pitchFamily="34" charset="0"/>
              </a:rPr>
              <a:t>Baiz</a:t>
            </a:r>
            <a:r>
              <a:rPr lang="en-US" sz="1600" b="1" dirty="0">
                <a:latin typeface="Arial" panose="020B0604020202020204" pitchFamily="34" charset="0"/>
                <a:cs typeface="Arial" panose="020B0604020202020204" pitchFamily="34" charset="0"/>
              </a:rPr>
              <a:t>, University of Texas at Austin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550985" y="1217678"/>
            <a:ext cx="486012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effectLst/>
                <a:latin typeface="Arial" panose="020B0604020202020204" pitchFamily="34" charset="0"/>
                <a:ea typeface="Aptos" panose="020B0004020202020204" pitchFamily="34" charset="0"/>
                <a:cs typeface="Arial" panose="020B0604020202020204" pitchFamily="34" charset="0"/>
              </a:rPr>
              <a:t>The cytoskeletal component actin plays a crucial role in various cellular functions, including cell shape regulation and intracellular transport, by forming filaments and networks. Despite the current understanding of actin's morphological versatility, the impact of crowded environments—specifically how actin filaments organize into bundles and how this organization changes the protein secondary structure—remains under-explored. Here, we used two-dimensional infrared (2D IR) spectroscopy and structure based spectral calculations to map out structural changes of actin filaments under two degrees of crowding and bundling. </a:t>
            </a:r>
          </a:p>
          <a:p>
            <a:pPr algn="just" eaLnBrk="1" hangingPunct="1"/>
            <a:endParaRPr lang="en-US" sz="1400" dirty="0">
              <a:latin typeface="Arial" panose="020B0604020202020204" pitchFamily="34" charset="0"/>
              <a:cs typeface="Arial" panose="020B0604020202020204" pitchFamily="34" charset="0"/>
            </a:endParaRPr>
          </a:p>
          <a:p>
            <a:pPr marL="285750" indent="-285750" eaLnBrk="1" hangingPunct="1">
              <a:buClr>
                <a:srgbClr val="C00000"/>
              </a:buClr>
              <a:buFont typeface="Arial" panose="020B0604020202020204" pitchFamily="34" charset="0"/>
              <a:buChar char="•"/>
            </a:pPr>
            <a:r>
              <a:rPr lang="en-US" sz="1400" dirty="0">
                <a:latin typeface="Arial" panose="020B0604020202020204" pitchFamily="34" charset="0"/>
                <a:ea typeface="Aptos" panose="020B0004020202020204" pitchFamily="34" charset="0"/>
                <a:cs typeface="Arial" panose="020B0604020202020204" pitchFamily="34" charset="0"/>
              </a:rPr>
              <a:t>T</a:t>
            </a:r>
            <a:r>
              <a:rPr lang="en-US" sz="1400" dirty="0">
                <a:effectLst/>
                <a:latin typeface="Arial" panose="020B0604020202020204" pitchFamily="34" charset="0"/>
                <a:ea typeface="Aptos" panose="020B0004020202020204" pitchFamily="34" charset="0"/>
                <a:cs typeface="Arial" panose="020B0604020202020204" pitchFamily="34" charset="0"/>
              </a:rPr>
              <a:t>here is a transition from β-sheet to loop conformations with increased actin bundling. </a:t>
            </a:r>
          </a:p>
          <a:p>
            <a:pPr marL="285750" indent="-285750" eaLnBrk="1" hangingPunct="1">
              <a:buClr>
                <a:srgbClr val="C00000"/>
              </a:buClr>
              <a:buFont typeface="Arial" panose="020B0604020202020204" pitchFamily="34" charset="0"/>
              <a:buChar char="•"/>
            </a:pPr>
            <a:r>
              <a:rPr lang="en-US" sz="1400" dirty="0">
                <a:effectLst/>
                <a:latin typeface="Arial" panose="020B0604020202020204" pitchFamily="34" charset="0"/>
                <a:ea typeface="Aptos" panose="020B0004020202020204" pitchFamily="34" charset="0"/>
                <a:cs typeface="Arial" panose="020B0604020202020204" pitchFamily="34" charset="0"/>
              </a:rPr>
              <a:t>Strongly bundled networks show a more "locked" β-sheet structure, with loops becoming less hydrated</a:t>
            </a:r>
            <a:r>
              <a:rPr lang="en-US" sz="1400" dirty="0">
                <a:latin typeface="Arial" panose="020B0604020202020204" pitchFamily="34" charset="0"/>
                <a:ea typeface="Aptos" panose="020B0004020202020204" pitchFamily="34" charset="0"/>
                <a:cs typeface="Arial" panose="020B0604020202020204" pitchFamily="34" charset="0"/>
              </a:rPr>
              <a:t>.</a:t>
            </a:r>
          </a:p>
          <a:p>
            <a:pPr marL="285750" indent="-285750" eaLnBrk="1" hangingPunct="1">
              <a:buClr>
                <a:srgbClr val="C00000"/>
              </a:buClr>
              <a:buFont typeface="Arial" panose="020B0604020202020204" pitchFamily="34" charset="0"/>
              <a:buChar char="•"/>
            </a:pPr>
            <a:r>
              <a:rPr lang="en-US" sz="1400" dirty="0">
                <a:effectLst/>
                <a:latin typeface="Arial" panose="020B0604020202020204" pitchFamily="34" charset="0"/>
                <a:ea typeface="Aptos" panose="020B0004020202020204" pitchFamily="34" charset="0"/>
                <a:cs typeface="Arial" panose="020B0604020202020204" pitchFamily="34" charset="0"/>
              </a:rPr>
              <a:t>This structural transition underscores the loop's role in defining the network morphology and stability, which is crucial for the actin cytoskeleton's adaptability.</a:t>
            </a:r>
          </a:p>
          <a:p>
            <a:pPr marL="285750" indent="-285750" eaLnBrk="1" hangingPunct="1">
              <a:buClr>
                <a:srgbClr val="C00000"/>
              </a:buClr>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This understanding will aid in the design of actin gels that respond to dynamic, fueled changes in depletants, a key IRG goal.</a:t>
            </a:r>
            <a:endParaRPr lang="en-US" sz="1400" dirty="0">
              <a:effectLst/>
              <a:latin typeface="Arial" panose="020B0604020202020204" pitchFamily="34" charset="0"/>
              <a:ea typeface="Aptos" panose="020B0004020202020204" pitchFamily="34" charset="0"/>
              <a:cs typeface="Arial" panose="020B0604020202020204" pitchFamily="34" charset="0"/>
            </a:endParaRP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2" name="Picture 1" descr="Schematic illustrations of G-actin, F-actin, and a segment of bundled actin showing hierarchical order. ">
            <a:extLst>
              <a:ext uri="{FF2B5EF4-FFF2-40B4-BE49-F238E27FC236}">
                <a16:creationId xmlns:a16="http://schemas.microsoft.com/office/drawing/2014/main" id="{CE018F16-608E-55C5-D799-79D4B1ABF7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4950" y="1643736"/>
            <a:ext cx="5115049" cy="2728971"/>
          </a:xfrm>
          <a:prstGeom prst="rect">
            <a:avLst/>
          </a:prstGeom>
          <a:noFill/>
          <a:ln>
            <a:noFill/>
          </a:ln>
        </p:spPr>
      </p:pic>
      <p:sp>
        <p:nvSpPr>
          <p:cNvPr id="4" name="TextBox 3" descr="Schematics represent G-actin (monomer), F-actin (polymer) and bundled actin with PEG depletants. The amount of loop conformations increases with increased actin bundling. ">
            <a:extLst>
              <a:ext uri="{FF2B5EF4-FFF2-40B4-BE49-F238E27FC236}">
                <a16:creationId xmlns:a16="http://schemas.microsoft.com/office/drawing/2014/main" id="{AD671BF7-81E4-B898-8139-AC7F53FA8B66}"/>
              </a:ext>
            </a:extLst>
          </p:cNvPr>
          <p:cNvSpPr txBox="1"/>
          <p:nvPr/>
        </p:nvSpPr>
        <p:spPr>
          <a:xfrm>
            <a:off x="6314951" y="4653723"/>
            <a:ext cx="5115048" cy="1200842"/>
          </a:xfrm>
          <a:prstGeom prst="rect">
            <a:avLst/>
          </a:prstGeom>
          <a:noFill/>
        </p:spPr>
        <p:txBody>
          <a:bodyPr wrap="square">
            <a:spAutoFit/>
          </a:bodyPr>
          <a:lstStyle/>
          <a:p>
            <a:pPr marL="0" marR="0" algn="just">
              <a:lnSpc>
                <a:spcPct val="115000"/>
              </a:lnSpc>
              <a:spcBef>
                <a:spcPts val="0"/>
              </a:spcBef>
              <a:spcAft>
                <a:spcPts val="800"/>
              </a:spcAft>
            </a:pPr>
            <a:r>
              <a:rPr lang="en-US" sz="1600" kern="100" dirty="0">
                <a:effectLst/>
                <a:latin typeface="Arial" panose="020B0604020202020204" pitchFamily="34" charset="0"/>
                <a:ea typeface="Aptos" panose="020B0004020202020204" pitchFamily="34" charset="0"/>
                <a:cs typeface="Arial" panose="020B0604020202020204" pitchFamily="34" charset="0"/>
              </a:rPr>
              <a:t>F-actin possesses hierarchical order: G-actin (monomer), F-actin (polymer) and bundled actin with PEG depletants. The amount of loop conformations increases with increased actin bundling. </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3046</TotalTime>
  <Words>483</Words>
  <Application>Microsoft Office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-apple-system</vt:lpstr>
      <vt:lpstr>Aptos</vt:lpstr>
      <vt:lpstr>Arial</vt:lpstr>
      <vt:lpstr>Calibri</vt:lpstr>
      <vt:lpstr>Calibri Light</vt:lpstr>
      <vt:lpstr>Helvetica Neue</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278</cp:revision>
  <cp:lastPrinted>2018-03-20T12:31:18Z</cp:lastPrinted>
  <dcterms:created xsi:type="dcterms:W3CDTF">2017-10-05T17:34:54Z</dcterms:created>
  <dcterms:modified xsi:type="dcterms:W3CDTF">2024-05-03T22:40:06Z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