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87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6" autoAdjust="0"/>
    <p:restoredTop sz="78980" autoAdjust="0"/>
  </p:normalViewPr>
  <p:slideViewPr>
    <p:cSldViewPr snapToGrid="0" snapToObjects="1">
      <p:cViewPr varScale="1">
        <p:scale>
          <a:sx n="83" d="100"/>
          <a:sy n="83" d="100"/>
        </p:scale>
        <p:origin x="172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What Has Been Achieved: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Alternating twist multilayer graphene (ATMG) has recently emerged as a family of moiré systems that share several fundamental</a:t>
            </a: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properties with twisted bilayer graphene, and are expected to host similarly strong electron–electron interactions near the</a:t>
            </a:r>
            <a:r>
              <a:rPr lang="en-US" sz="12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magic angle. We study alternating twist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quadrilayer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graphene (ATQG) samples with twist angles of 1.96° and 1.52°.</a:t>
            </a:r>
            <a:r>
              <a:rPr lang="en-US" sz="12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For</a:t>
            </a:r>
            <a:r>
              <a:rPr lang="en-US" sz="1200" baseline="0" dirty="0">
                <a:solidFill>
                  <a:schemeClr val="tx1"/>
                </a:solidFill>
                <a:latin typeface="+mn-lt"/>
              </a:rPr>
              <a:t> a twist of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1.96° we find signatures of correlated insulators only when</a:t>
            </a:r>
            <a:r>
              <a:rPr lang="en-US" sz="12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the ATQG is hole doped, and for the 1.52°</a:t>
            </a:r>
            <a:r>
              <a:rPr lang="en-US" sz="1200" baseline="0" dirty="0">
                <a:solidFill>
                  <a:schemeClr val="tx1"/>
                </a:solidFill>
                <a:latin typeface="+mn-lt"/>
              </a:rPr>
              <a:t> twist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we find evidence of superconductivity,</a:t>
            </a:r>
            <a:r>
              <a:rPr lang="en-US" sz="12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while signs of the correlated insulators weaken. The above figure shows the schematic of the twist-controlled</a:t>
            </a:r>
            <a:r>
              <a:rPr lang="en-US" sz="1200" baseline="0" dirty="0">
                <a:solidFill>
                  <a:schemeClr val="tx1"/>
                </a:solidFill>
                <a:latin typeface="+mn-lt"/>
              </a:rPr>
              <a:t> structures, the resistance vs density and density normalized by the Brillouin zone filling (n/ns), and differential resistance vs current measured close of -1/2 filling, illustrating superconductivity. 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Our results provide insight into the twist angle dependence of correlated</a:t>
            </a:r>
            <a:r>
              <a:rPr lang="en-US" sz="12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phases in ATMG.  </a:t>
            </a: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Importance of the Achievement: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The results</a:t>
            </a:r>
            <a:r>
              <a:rPr lang="en-US" sz="1200" baseline="0" dirty="0">
                <a:solidFill>
                  <a:schemeClr val="tx1"/>
                </a:solidFill>
                <a:latin typeface="+mn-lt"/>
              </a:rPr>
              <a:t> d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emonstrate magic angle hierarchy in graphene multilayers, which</a:t>
            </a:r>
            <a:r>
              <a:rPr lang="en-US" sz="1200" baseline="0" dirty="0">
                <a:solidFill>
                  <a:schemeClr val="tx1"/>
                </a:solidFill>
                <a:latin typeface="+mn-lt"/>
              </a:rPr>
              <a:t> was possible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through accurate control of multiple twist angles in a moiré material.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How is the achievement related to the IRG, and how does it help it achieve its goals?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The</a:t>
            </a:r>
            <a:r>
              <a:rPr lang="en-US" sz="1200" b="0" baseline="0" dirty="0">
                <a:solidFill>
                  <a:schemeClr val="tx1"/>
                </a:solidFill>
                <a:latin typeface="+mn-lt"/>
              </a:rPr>
              <a:t> study was supported through a UT MRSEC seed grant started in Fall 2020, and the scope and topic are related to proposed efforts in the MRSEC renewal.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Where the findings are published: “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Emergence of correlations in alternating twist</a:t>
            </a:r>
            <a:r>
              <a:rPr lang="en-US" sz="1200" b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+mn-lt"/>
              </a:rPr>
              <a:t>quadrilayer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 graphene”,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G. William Burg,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Eslam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Khalaf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Yimeng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Wang, Kenji Watanabe, Takashi Taniguchi, and Emanuel Tutuc, Nature Materials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884 (2022), DOI: 10.1038/s41563-022-01286-2.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59F56C-CEF7-F252-EC1B-9B65C3815178}"/>
              </a:ext>
            </a:extLst>
          </p:cNvPr>
          <p:cNvSpPr txBox="1">
            <a:spLocks/>
          </p:cNvSpPr>
          <p:nvPr/>
        </p:nvSpPr>
        <p:spPr>
          <a:xfrm>
            <a:off x="3517640" y="151087"/>
            <a:ext cx="8009339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Superconductivity and Correlations </a:t>
            </a: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Alternating Twist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Quadrilayer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Graphene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7D99B-1EFC-61F2-9703-F085A3591D9E}"/>
              </a:ext>
            </a:extLst>
          </p:cNvPr>
          <p:cNvSpPr txBox="1"/>
          <p:nvPr/>
        </p:nvSpPr>
        <p:spPr>
          <a:xfrm>
            <a:off x="147781" y="200554"/>
            <a:ext cx="266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UT Austin MRSEC </a:t>
            </a:r>
          </a:p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DMR-1720595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A201F-7E38-222E-3666-0F5295187A8C}"/>
              </a:ext>
            </a:extLst>
          </p:cNvPr>
          <p:cNvSpPr txBox="1"/>
          <p:nvPr/>
        </p:nvSpPr>
        <p:spPr>
          <a:xfrm>
            <a:off x="6774647" y="868893"/>
            <a:ext cx="4388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E. Tutuc, E.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Khalaf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Univ. of Texas at Austin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97B452A-7E74-750D-1BF9-14450F9B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33" y="1183710"/>
            <a:ext cx="488419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Moiré materials realized by controlling the twist between different atomic layers represent an emerging family of crystals with unique electronic properties</a:t>
            </a:r>
          </a:p>
          <a:p>
            <a:pPr eaLnBrk="1" hangingPunct="1"/>
            <a:endParaRPr lang="en-US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At certain magic angles the electron velocity is greatly reduced, leading to spectacular effects like superconductivity, and magnetism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We demonstrate the emergence superconductivity, and correlated insulators in an alternating twist four-layer graphene structure 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This achievement is important as it demonstrates magic angle hierarchy in graphene multilayers, achieved through accurate control of multiple twist angles in a moiré material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/>
              <a:t>G. W. Burg, E. </a:t>
            </a:r>
            <a:r>
              <a:rPr lang="en-US" sz="1400" dirty="0" err="1"/>
              <a:t>Khalaf</a:t>
            </a:r>
            <a:r>
              <a:rPr lang="en-US" sz="1400" dirty="0"/>
              <a:t>, Y. Wang, K. Watanabe, T. Taniguchi, E. Tutuc, </a:t>
            </a:r>
            <a:r>
              <a:rPr lang="en-US" sz="1400" i="1" dirty="0"/>
              <a:t>Nature Materials </a:t>
            </a:r>
            <a:r>
              <a:rPr lang="en-US" sz="1400" dirty="0"/>
              <a:t>21, 884 (2022), </a:t>
            </a:r>
          </a:p>
        </p:txBody>
      </p:sp>
      <p:sp>
        <p:nvSpPr>
          <p:cNvPr id="13" name="Rectangle 37">
            <a:extLst>
              <a:ext uri="{FF2B5EF4-FFF2-40B4-BE49-F238E27FC236}">
                <a16:creationId xmlns:a16="http://schemas.microsoft.com/office/drawing/2014/main" id="{42533880-C9A3-31C5-2550-1719D9FB8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296" y="1603856"/>
            <a:ext cx="5133703" cy="433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07BB26-4F6B-EEA1-E89E-33CFB931E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076981" y="5449001"/>
            <a:ext cx="811215" cy="2088783"/>
          </a:xfrm>
          <a:prstGeom prst="rect">
            <a:avLst/>
          </a:prstGeom>
        </p:spPr>
      </p:pic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B923A301-1B35-76BE-D5D0-B71DB711A48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5" name="hcSlide132Header">
            <a:extLst>
              <a:ext uri="{FF2B5EF4-FFF2-40B4-BE49-F238E27FC236}">
                <a16:creationId xmlns:a16="http://schemas.microsoft.com/office/drawing/2014/main" id="{D1B9DD72-0991-8E27-8B97-CE240360EC1C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grpSp>
        <p:nvGrpSpPr>
          <p:cNvPr id="14" name="Group 13" descr="Alternating twist quadrilayer graphene, consisting of four layers twisted at alternating angles (~1deg), with respect to each other."/>
          <p:cNvGrpSpPr/>
          <p:nvPr/>
        </p:nvGrpSpPr>
        <p:grpSpPr>
          <a:xfrm>
            <a:off x="6456560" y="1835258"/>
            <a:ext cx="2772248" cy="1779137"/>
            <a:chOff x="3162854" y="2207455"/>
            <a:chExt cx="2772248" cy="177913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2E454B4-B503-4A54-8FC0-48D1D2065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5" r="13175"/>
            <a:stretch/>
          </p:blipFill>
          <p:spPr>
            <a:xfrm>
              <a:off x="3162854" y="2207455"/>
              <a:ext cx="2442051" cy="177913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10AF50-7990-4699-9F76-30ECC9B68D4C}"/>
                </a:ext>
              </a:extLst>
            </p:cNvPr>
            <p:cNvSpPr txBox="1"/>
            <p:nvPr/>
          </p:nvSpPr>
          <p:spPr>
            <a:xfrm>
              <a:off x="5512882" y="3212927"/>
              <a:ext cx="371283" cy="416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</a:t>
              </a:r>
              <a:endPara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A31B0B-11CD-4B0E-A1B2-0EA0E95D7324}"/>
                </a:ext>
              </a:extLst>
            </p:cNvPr>
            <p:cNvGrpSpPr/>
            <p:nvPr/>
          </p:nvGrpSpPr>
          <p:grpSpPr>
            <a:xfrm>
              <a:off x="5359055" y="3239212"/>
              <a:ext cx="286705" cy="285082"/>
              <a:chOff x="8554545" y="2559216"/>
              <a:chExt cx="608627" cy="641432"/>
            </a:xfrm>
            <a:solidFill>
              <a:sysClr val="windowText" lastClr="000000"/>
            </a:solidFill>
          </p:grpSpPr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7DC858FD-14F6-4865-BA8F-4F5BEE466147}"/>
                  </a:ext>
                </a:extLst>
              </p:cNvPr>
              <p:cNvSpPr/>
              <p:nvPr/>
            </p:nvSpPr>
            <p:spPr>
              <a:xfrm>
                <a:off x="8686004" y="2559216"/>
                <a:ext cx="280987" cy="242232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isometricTop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Arrow: Bent 47">
                <a:extLst>
                  <a:ext uri="{FF2B5EF4-FFF2-40B4-BE49-F238E27FC236}">
                    <a16:creationId xmlns:a16="http://schemas.microsoft.com/office/drawing/2014/main" id="{45D6F988-A03A-464F-9E0D-686DE6FD20EB}"/>
                  </a:ext>
                </a:extLst>
              </p:cNvPr>
              <p:cNvSpPr/>
              <p:nvPr/>
            </p:nvSpPr>
            <p:spPr>
              <a:xfrm rot="11214406">
                <a:off x="8554545" y="2621095"/>
                <a:ext cx="608627" cy="579553"/>
              </a:xfrm>
              <a:prstGeom prst="bentArrow">
                <a:avLst>
                  <a:gd name="adj1" fmla="val 19494"/>
                  <a:gd name="adj2" fmla="val 25228"/>
                  <a:gd name="adj3" fmla="val 0"/>
                  <a:gd name="adj4" fmla="val 84747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isometricTop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95C949-A7B1-4E36-9916-A7DBF3E0C00C}"/>
                </a:ext>
              </a:extLst>
            </p:cNvPr>
            <p:cNvSpPr txBox="1"/>
            <p:nvPr/>
          </p:nvSpPr>
          <p:spPr>
            <a:xfrm>
              <a:off x="5563819" y="2635590"/>
              <a:ext cx="371283" cy="416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</a:t>
              </a:r>
              <a:endPara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B0200FA-B46E-405D-8D15-7A194D043AE0}"/>
                </a:ext>
              </a:extLst>
            </p:cNvPr>
            <p:cNvGrpSpPr/>
            <p:nvPr/>
          </p:nvGrpSpPr>
          <p:grpSpPr>
            <a:xfrm>
              <a:off x="5409992" y="2661875"/>
              <a:ext cx="286705" cy="285082"/>
              <a:chOff x="8554545" y="2559216"/>
              <a:chExt cx="608627" cy="641432"/>
            </a:xfrm>
            <a:solidFill>
              <a:sysClr val="windowText" lastClr="000000"/>
            </a:solidFill>
          </p:grpSpPr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79E2085E-CE78-4CFA-A4B1-EEC7A0557BA7}"/>
                  </a:ext>
                </a:extLst>
              </p:cNvPr>
              <p:cNvSpPr/>
              <p:nvPr/>
            </p:nvSpPr>
            <p:spPr>
              <a:xfrm>
                <a:off x="8686004" y="2559216"/>
                <a:ext cx="280987" cy="242232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isometricTop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Arrow: Bent 53">
                <a:extLst>
                  <a:ext uri="{FF2B5EF4-FFF2-40B4-BE49-F238E27FC236}">
                    <a16:creationId xmlns:a16="http://schemas.microsoft.com/office/drawing/2014/main" id="{4BBFBE25-FC49-4061-8C91-25AD973981D9}"/>
                  </a:ext>
                </a:extLst>
              </p:cNvPr>
              <p:cNvSpPr/>
              <p:nvPr/>
            </p:nvSpPr>
            <p:spPr>
              <a:xfrm rot="11214406">
                <a:off x="8554545" y="2621095"/>
                <a:ext cx="608627" cy="579553"/>
              </a:xfrm>
              <a:prstGeom prst="bentArrow">
                <a:avLst>
                  <a:gd name="adj1" fmla="val 19494"/>
                  <a:gd name="adj2" fmla="val 25228"/>
                  <a:gd name="adj3" fmla="val 0"/>
                  <a:gd name="adj4" fmla="val 84747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isometricTop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7" name="Picture 26" descr="Resistance vs density. Low resistance regions (red and orange arrows) mark superconducting states, while high resistance regions mark filling the Brillouin zone of the moiré material.">
            <a:extLst>
              <a:ext uri="{FF2B5EF4-FFF2-40B4-BE49-F238E27FC236}">
                <a16:creationId xmlns:a16="http://schemas.microsoft.com/office/drawing/2014/main" id="{73A0A6E1-F52D-4C08-A7AD-69B5C6B98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138" y="3401094"/>
            <a:ext cx="5584957" cy="2986999"/>
          </a:xfrm>
          <a:prstGeom prst="rect">
            <a:avLst/>
          </a:prstGeom>
        </p:spPr>
      </p:pic>
      <p:graphicFrame>
        <p:nvGraphicFramePr>
          <p:cNvPr id="28" name="Object 27" descr="Differential resistance vs current showing a low resistance at small current, followed by a rapid increase of the resistance above a certain threshold.  These data illustrate superconductivity with critical current behavior.">
            <a:extLst>
              <a:ext uri="{FF2B5EF4-FFF2-40B4-BE49-F238E27FC236}">
                <a16:creationId xmlns:a16="http://schemas.microsoft.com/office/drawing/2014/main" id="{54FF6872-AB0F-44E5-9C7F-86D442B749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966876"/>
              </p:ext>
            </p:extLst>
          </p:nvPr>
        </p:nvGraphicFramePr>
        <p:xfrm>
          <a:off x="9438197" y="1512160"/>
          <a:ext cx="2223189" cy="2223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" r:id="rId7" imgW="3902400" imgH="3902400" progId="Origin50.Graph">
                  <p:embed/>
                </p:oleObj>
              </mc:Choice>
              <mc:Fallback>
                <p:oleObj name="Graph" r:id="rId7" imgW="3902400" imgH="3902400" progId="Origin50.Graph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54FF6872-AB0F-44E5-9C7F-86D442B749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38197" y="1512160"/>
                        <a:ext cx="2223189" cy="2223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3091</TotalTime>
  <Words>442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Microsoft Sans Serif</vt:lpstr>
      <vt:lpstr>Sitka Subheading</vt:lpstr>
      <vt:lpstr>Times New Roman</vt:lpstr>
      <vt:lpstr>Wingdings</vt:lpstr>
      <vt:lpstr>Office Theme</vt:lpstr>
      <vt:lpstr>Graph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Yu, Edward T</cp:lastModifiedBy>
  <cp:revision>284</cp:revision>
  <cp:lastPrinted>2018-03-20T12:31:18Z</cp:lastPrinted>
  <dcterms:created xsi:type="dcterms:W3CDTF">2017-10-05T17:34:54Z</dcterms:created>
  <dcterms:modified xsi:type="dcterms:W3CDTF">2023-04-24T21:47:57Z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</Properties>
</file>