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57748" autoAdjust="0"/>
  </p:normalViewPr>
  <p:slideViewPr>
    <p:cSldViewPr snapToGrid="0" snapToObjects="1">
      <p:cViewPr varScale="1">
        <p:scale>
          <a:sx n="68" d="100"/>
          <a:sy n="68" d="100"/>
        </p:scale>
        <p:origin x="2190" y="7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3/31/2025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3/31/2025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ns.utexas.edu/news/research/create-program-brings-research-opportunities-community-college-studen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CDCM has partnered with Connecting Research and Education At TExas (CREATE), a program that seeks to expand community college engagement in the physical sciences. Through this partnership, CDCM faculty have directly interacted with Austin Community College (ACC) students, giving research seminars at ACC and serving as summer research mentors for visiting ACC students. In summer 2024, the CDCM provided financial support to 4 ACC researchers who conducted research over a 9-week period in labs associated with CDCM faculty. </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CREATE has shown a demonstrable track record for student success. Since its inception, over 70 students have participated in CREATE’s summer research program. 71% of these students have transferred to 4-year year universities to pursue degrees in STEM. Several CREATE alumni have gone on to graduate study after completing their degrees and at least one CREATE student has been named a recipient of the NSF </a:t>
            </a:r>
            <a:r>
              <a:rPr lang="en-US" sz="1200" b="0">
                <a:solidFill>
                  <a:schemeClr val="tx1"/>
                </a:solidFill>
                <a:latin typeface="+mn-lt"/>
              </a:rPr>
              <a:t>GRFP award. </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One of the goals of CDCM is to engage a broad audience and create a community of practice whereby the general public can interact with the work of the Center. CREATE engages students at ACC, providing them with an opportunity to engage in research via the CDCM. The seminar series organized by CREATE at ACC is also open to the general public and local high school students as well as ACC faculty and staff regularly attend and hear about research projects that are ongoing within CDCM.</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Where the findings are published: </a:t>
            </a:r>
            <a:r>
              <a:rPr lang="en-US" sz="1800" dirty="0">
                <a:effectLst/>
                <a:latin typeface="Arial" panose="020B0604020202020204" pitchFamily="34" charset="0"/>
                <a:ea typeface="Arial" panose="020B0604020202020204" pitchFamily="34" charset="0"/>
              </a:rPr>
              <a:t>A news story featuring CREATE (</a:t>
            </a:r>
            <a:r>
              <a:rPr lang="en-US" sz="1800" i="1" u="sng" dirty="0">
                <a:solidFill>
                  <a:srgbClr val="0563C1"/>
                </a:solidFill>
                <a:effectLst/>
                <a:latin typeface="Arial" panose="020B0604020202020204" pitchFamily="34" charset="0"/>
                <a:ea typeface="Arial" panose="020B0604020202020204" pitchFamily="34" charset="0"/>
                <a:hlinkClick r:id="rId3"/>
              </a:rPr>
              <a:t>“CREATE Program Brings Research Opportunities to Community College Students”</a:t>
            </a:r>
            <a:r>
              <a:rPr lang="en-US" sz="1800" dirty="0">
                <a:effectLst/>
                <a:latin typeface="Arial" panose="020B0604020202020204" pitchFamily="34" charset="0"/>
                <a:ea typeface="Arial" panose="020B0604020202020204" pitchFamily="34" charset="0"/>
              </a:rPr>
              <a:t>) was published in March 2023. The program also received the Partners in Progress &amp; Prosperity Award from the American Chemical Society’s Southwest Division in 2024.</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CREATE: </a:t>
            </a:r>
            <a:r>
              <a:rPr lang="en-US" sz="2000" b="1" u="sng" dirty="0">
                <a:solidFill>
                  <a:srgbClr val="C00000"/>
                </a:solidFill>
                <a:latin typeface="Arial" panose="020B0604020202020204" pitchFamily="34" charset="0"/>
                <a:cs typeface="Arial" panose="020B0604020202020204" pitchFamily="34" charset="0"/>
              </a:rPr>
              <a:t>C</a:t>
            </a:r>
            <a:r>
              <a:rPr lang="en-US" sz="2000" b="1" dirty="0">
                <a:solidFill>
                  <a:srgbClr val="C00000"/>
                </a:solidFill>
                <a:latin typeface="Arial" panose="020B0604020202020204" pitchFamily="34" charset="0"/>
                <a:cs typeface="Arial" panose="020B0604020202020204" pitchFamily="34" charset="0"/>
              </a:rPr>
              <a:t>onnecting </a:t>
            </a:r>
            <a:r>
              <a:rPr lang="en-US" sz="2000" b="1" u="sng" dirty="0">
                <a:solidFill>
                  <a:srgbClr val="C00000"/>
                </a:solidFill>
                <a:latin typeface="Arial" panose="020B0604020202020204" pitchFamily="34" charset="0"/>
                <a:cs typeface="Arial" panose="020B0604020202020204" pitchFamily="34" charset="0"/>
              </a:rPr>
              <a:t>R</a:t>
            </a:r>
            <a:r>
              <a:rPr lang="en-US" sz="2000" b="1" dirty="0">
                <a:solidFill>
                  <a:srgbClr val="C00000"/>
                </a:solidFill>
                <a:latin typeface="Arial" panose="020B0604020202020204" pitchFamily="34" charset="0"/>
                <a:cs typeface="Arial" panose="020B0604020202020204" pitchFamily="34" charset="0"/>
              </a:rPr>
              <a:t>esearch and </a:t>
            </a:r>
            <a:r>
              <a:rPr lang="en-US" sz="2000" b="1" u="sng" dirty="0">
                <a:solidFill>
                  <a:srgbClr val="C00000"/>
                </a:solidFill>
                <a:latin typeface="Arial" panose="020B0604020202020204" pitchFamily="34" charset="0"/>
                <a:cs typeface="Arial" panose="020B0604020202020204" pitchFamily="34" charset="0"/>
              </a:rPr>
              <a:t>E</a:t>
            </a:r>
            <a:r>
              <a:rPr lang="en-US" sz="2000" b="1" dirty="0">
                <a:solidFill>
                  <a:srgbClr val="C00000"/>
                </a:solidFill>
                <a:latin typeface="Arial" panose="020B0604020202020204" pitchFamily="34" charset="0"/>
                <a:cs typeface="Arial" panose="020B0604020202020204" pitchFamily="34" charset="0"/>
              </a:rPr>
              <a:t>ducation </a:t>
            </a:r>
            <a:r>
              <a:rPr lang="en-US" sz="2000" b="1" u="sng" dirty="0">
                <a:solidFill>
                  <a:srgbClr val="C00000"/>
                </a:solidFill>
                <a:latin typeface="Arial" panose="020B0604020202020204" pitchFamily="34" charset="0"/>
                <a:cs typeface="Arial" panose="020B0604020202020204" pitchFamily="34" charset="0"/>
              </a:rPr>
              <a:t>A</a:t>
            </a:r>
            <a:r>
              <a:rPr lang="en-US" sz="2000" b="1" dirty="0">
                <a:solidFill>
                  <a:srgbClr val="C00000"/>
                </a:solidFill>
                <a:latin typeface="Arial" panose="020B0604020202020204" pitchFamily="34" charset="0"/>
                <a:cs typeface="Arial" panose="020B0604020202020204" pitchFamily="34" charset="0"/>
              </a:rPr>
              <a:t>t </a:t>
            </a:r>
            <a:r>
              <a:rPr lang="en-US" sz="2000" b="1" u="sng" dirty="0">
                <a:solidFill>
                  <a:srgbClr val="C00000"/>
                </a:solidFill>
                <a:latin typeface="Arial" panose="020B0604020202020204" pitchFamily="34" charset="0"/>
                <a:cs typeface="Arial" panose="020B0604020202020204" pitchFamily="34" charset="0"/>
              </a:rPr>
              <a:t>TE</a:t>
            </a:r>
            <a:r>
              <a:rPr lang="en-US" sz="2000" b="1" dirty="0">
                <a:solidFill>
                  <a:srgbClr val="C00000"/>
                </a:solidFill>
                <a:latin typeface="Arial" panose="020B0604020202020204" pitchFamily="34" charset="0"/>
                <a:cs typeface="Arial" panose="020B0604020202020204" pitchFamily="34" charset="0"/>
              </a:rPr>
              <a:t>xas</a:t>
            </a:r>
          </a:p>
        </p:txBody>
      </p:sp>
      <p:sp>
        <p:nvSpPr>
          <p:cNvPr id="9" name="TextBox 8">
            <a:extLst>
              <a:ext uri="{FF2B5EF4-FFF2-40B4-BE49-F238E27FC236}">
                <a16:creationId xmlns:a16="http://schemas.microsoft.com/office/drawing/2014/main" id="{7AC7D99B-1EFC-61F2-9703-F085A3591D9E}"/>
              </a:ext>
            </a:extLst>
          </p:cNvPr>
          <p:cNvSpPr txBox="1"/>
          <p:nvPr/>
        </p:nvSpPr>
        <p:spPr>
          <a:xfrm>
            <a:off x="57349" y="200554"/>
            <a:ext cx="2806434"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Center for Dynamics &amp; Control of Materials, DMR-2308817</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210140" y="845156"/>
            <a:ext cx="6975756"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Sean Roberts (UT Austin), Shawn Amorde (ACC), Purna Murthy (ACC)</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98771" y="1274240"/>
            <a:ext cx="49794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Connecting Research and Education At TExas (CREATE) is a partnership program established between UT Austin and Austin Community College (ACC) whose goal is to increase retention of community college students in STEM. CREATE works to achieve this goal by building relationships between ACC students and UT Austin researchers through a fall/spring seminar series held at ACC that features UT faculty speakers and a 9-week summer research program that pairs ACC students with research mentors at UT Austin. With support from the CDCM, over the past two years CREATE has expanded into materials science, engineering, and physics, with CDCM faculty volunteering to serve as both seminar speakers and research mentors for CREATE. </a:t>
            </a:r>
          </a:p>
          <a:p>
            <a:pPr eaLnBrk="1" hangingPunct="1"/>
            <a:endParaRPr lang="en-US" sz="500" dirty="0"/>
          </a:p>
          <a:p>
            <a:pPr eaLnBrk="1" hangingPunct="1"/>
            <a:r>
              <a:rPr lang="en-US" sz="1400" dirty="0"/>
              <a:t>CREATE has a growing track record for success. 71% of CREATE students have transferred to a 4-year university, which outstrips ACC’s baseline transfer rate of 37%. CREATE students have earned authorship on 10 research publications and alumni are enrolled in graduate programs at universities such as Penn State, UNC Chapel Hill, Pitt, and the University of Washington. CREATE was also named the 2024 recipient of the Partners in Progress &amp; Prosperity (P3) Award given out by the ACS Southwest Region. </a:t>
            </a:r>
          </a:p>
          <a:p>
            <a:pPr eaLnBrk="1" hangingPunct="1"/>
            <a:endParaRPr lang="en-US" sz="1400" dirty="0"/>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3" name="Picture 2" descr="CREATE seminar held in February 2025 featuring CDCM Seed investigator Wennie Wang">
            <a:extLst>
              <a:ext uri="{FF2B5EF4-FFF2-40B4-BE49-F238E27FC236}">
                <a16:creationId xmlns:a16="http://schemas.microsoft.com/office/drawing/2014/main" id="{C58E841A-93AD-20A0-2A12-7063E14CA9A1}"/>
              </a:ext>
            </a:extLst>
          </p:cNvPr>
          <p:cNvPicPr>
            <a:picLocks noChangeAspect="1"/>
          </p:cNvPicPr>
          <p:nvPr/>
        </p:nvPicPr>
        <p:blipFill>
          <a:blip r:embed="rId4"/>
          <a:srcRect l="12536" t="11848" r="7738"/>
          <a:stretch/>
        </p:blipFill>
        <p:spPr>
          <a:xfrm>
            <a:off x="5677203" y="4571999"/>
            <a:ext cx="3255384" cy="1385731"/>
          </a:xfrm>
          <a:prstGeom prst="rect">
            <a:avLst/>
          </a:prstGeom>
        </p:spPr>
      </p:pic>
      <p:pic>
        <p:nvPicPr>
          <p:cNvPr id="4" name="Picture 3" descr="CREATE Logo">
            <a:extLst>
              <a:ext uri="{FF2B5EF4-FFF2-40B4-BE49-F238E27FC236}">
                <a16:creationId xmlns:a16="http://schemas.microsoft.com/office/drawing/2014/main" id="{D192861A-DEF4-0DF9-01C3-331E926181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335" y="1307901"/>
            <a:ext cx="2003568" cy="2003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hoto of the CREATE 2024 student cohort taken at the program’s capstone poster session in July 2024">
            <a:extLst>
              <a:ext uri="{FF2B5EF4-FFF2-40B4-BE49-F238E27FC236}">
                <a16:creationId xmlns:a16="http://schemas.microsoft.com/office/drawing/2014/main" id="{A5D7F918-CE69-D700-B6BA-54201FDCB8AF}"/>
              </a:ext>
            </a:extLst>
          </p:cNvPr>
          <p:cNvPicPr>
            <a:picLocks noChangeAspect="1"/>
          </p:cNvPicPr>
          <p:nvPr/>
        </p:nvPicPr>
        <p:blipFill>
          <a:blip r:embed="rId6">
            <a:extLst>
              <a:ext uri="{28A0092B-C50C-407E-A947-70E740481C1C}">
                <a14:useLocalDpi xmlns:a14="http://schemas.microsoft.com/office/drawing/2010/main" val="0"/>
              </a:ext>
            </a:extLst>
          </a:blip>
          <a:srcRect l="18382" t="19123" r="10941" b="40187"/>
          <a:stretch/>
        </p:blipFill>
        <p:spPr>
          <a:xfrm>
            <a:off x="7762599" y="1347902"/>
            <a:ext cx="4307072" cy="1861889"/>
          </a:xfrm>
          <a:prstGeom prst="rect">
            <a:avLst/>
          </a:prstGeom>
        </p:spPr>
      </p:pic>
      <p:pic>
        <p:nvPicPr>
          <p:cNvPr id="14" name="Picture 13" descr="Perylenediimide dyes synthesized by CREATE student Paige Melancon">
            <a:extLst>
              <a:ext uri="{FF2B5EF4-FFF2-40B4-BE49-F238E27FC236}">
                <a16:creationId xmlns:a16="http://schemas.microsoft.com/office/drawing/2014/main" id="{6845C8B5-4325-759D-889A-94C7C7FCD007}"/>
              </a:ext>
            </a:extLst>
          </p:cNvPr>
          <p:cNvPicPr>
            <a:picLocks noChangeAspect="1"/>
          </p:cNvPicPr>
          <p:nvPr/>
        </p:nvPicPr>
        <p:blipFill>
          <a:blip r:embed="rId7"/>
          <a:srcRect t="49906" b="2"/>
          <a:stretch/>
        </p:blipFill>
        <p:spPr>
          <a:xfrm>
            <a:off x="5637335" y="3352866"/>
            <a:ext cx="3281566" cy="1136339"/>
          </a:xfrm>
          <a:prstGeom prst="rect">
            <a:avLst/>
          </a:prstGeom>
        </p:spPr>
      </p:pic>
      <p:pic>
        <p:nvPicPr>
          <p:cNvPr id="16" name="Picture 15" descr="CREATE student Burna Leao Souza pictured with her capstone poster">
            <a:extLst>
              <a:ext uri="{FF2B5EF4-FFF2-40B4-BE49-F238E27FC236}">
                <a16:creationId xmlns:a16="http://schemas.microsoft.com/office/drawing/2014/main" id="{AD2CBEEC-AE20-4363-AE64-93B2B02258F8}"/>
              </a:ext>
            </a:extLst>
          </p:cNvPr>
          <p:cNvPicPr>
            <a:picLocks noChangeAspect="1"/>
          </p:cNvPicPr>
          <p:nvPr/>
        </p:nvPicPr>
        <p:blipFill>
          <a:blip r:embed="rId8"/>
          <a:srcRect l="17931" t="26730" r="20329" b="17110"/>
          <a:stretch/>
        </p:blipFill>
        <p:spPr>
          <a:xfrm>
            <a:off x="9147156" y="4138497"/>
            <a:ext cx="2729180" cy="1861890"/>
          </a:xfrm>
          <a:prstGeom prst="rect">
            <a:avLst/>
          </a:prstGeom>
        </p:spPr>
      </p:pic>
      <p:sp>
        <p:nvSpPr>
          <p:cNvPr id="18" name="TextBox 17">
            <a:extLst>
              <a:ext uri="{FF2B5EF4-FFF2-40B4-BE49-F238E27FC236}">
                <a16:creationId xmlns:a16="http://schemas.microsoft.com/office/drawing/2014/main" id="{B96B296C-8C49-80FC-0456-30041AEEECF6}"/>
              </a:ext>
            </a:extLst>
          </p:cNvPr>
          <p:cNvSpPr txBox="1"/>
          <p:nvPr/>
        </p:nvSpPr>
        <p:spPr>
          <a:xfrm>
            <a:off x="9045331" y="3263801"/>
            <a:ext cx="3140565" cy="830997"/>
          </a:xfrm>
          <a:prstGeom prst="rect">
            <a:avLst/>
          </a:prstGeom>
          <a:noFill/>
        </p:spPr>
        <p:txBody>
          <a:bodyPr wrap="square" rtlCol="0">
            <a:spAutoFit/>
          </a:bodyPr>
          <a:lstStyle/>
          <a:p>
            <a:r>
              <a:rPr lang="en-US" sz="800" dirty="0"/>
              <a:t>Top: Photo of the CREATE 2024 student cohort taken at the program’s capstone poster session in July 2024. Left: Perylenediimide dyes synthesized by CREATE student Paige Melancon. Bottom Left: CREATE seminar held in February 2025 featuring CDCM Seed investigator </a:t>
            </a:r>
            <a:r>
              <a:rPr lang="en-US" sz="800" dirty="0" err="1"/>
              <a:t>Wennie</a:t>
            </a:r>
            <a:r>
              <a:rPr lang="en-US" sz="800" dirty="0"/>
              <a:t> Wang. Bottom: CREATE student Burna Leao Souza pictured with her capstone poster. </a:t>
            </a: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3147</TotalTime>
  <Words>640</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276</cp:revision>
  <cp:lastPrinted>2018-03-20T12:31:18Z</cp:lastPrinted>
  <dcterms:created xsi:type="dcterms:W3CDTF">2017-10-05T17:34:54Z</dcterms:created>
  <dcterms:modified xsi:type="dcterms:W3CDTF">2025-04-01T02:44:11Z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