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0DCA73-1A24-8701-B4DF-0DA6946EF11C}" name="Risa Hartman" initials="RH" userId="/xazOvbx2c8Vx/8thmr4wB/IvzJvT+niupZ2GjyYor4=" providerId="None"/>
  <p188:author id="{6649DCB2-22F3-AC48-9C9E-09C5E2565A7B}" name="Abigail Stanzione" initials="AS" userId="PsFHbIzpCo0QDBwN4NtWu+vss6CwNhy/QanUGil0maE="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8" autoAdjust="0"/>
    <p:restoredTop sz="73299" autoAdjust="0"/>
  </p:normalViewPr>
  <p:slideViewPr>
    <p:cSldViewPr snapToGrid="0" snapToObjects="1">
      <p:cViewPr varScale="1">
        <p:scale>
          <a:sx n="100" d="100"/>
          <a:sy n="100" d="100"/>
        </p:scale>
        <p:origin x="1488" y="90"/>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5/7/2024</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5/7/2024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sz="1400">
                <a:latin typeface="Helvetica Neue"/>
                <a:ea typeface="Helvetica Neue"/>
                <a:cs typeface="Helvetica Neue"/>
                <a:sym typeface="Helvetica Neue"/>
              </a:defRPr>
            </a:pPr>
            <a:r>
              <a:rPr lang="en-US" sz="1200" b="1" dirty="0">
                <a:solidFill>
                  <a:schemeClr val="tx1"/>
                </a:solidFill>
                <a:latin typeface="+mn-lt"/>
                <a:cs typeface="Calibri"/>
              </a:rPr>
              <a:t>What Has Been Achieved: </a:t>
            </a:r>
            <a:r>
              <a:rPr lang="en-US" dirty="0">
                <a:latin typeface="Calibri"/>
                <a:cs typeface="Calibri"/>
              </a:rPr>
              <a:t>CDCM has designed and launched one of the few materials science podcasts available to the public. The first season will feature 6 episodes where the podcast host, Abbey Stanzione, interviews CDCM MRSEC faculty about their educational backgrounds, pathway into academia and their cutting edge materials science research.</a:t>
            </a:r>
            <a:endParaRPr lang="en-US" sz="1400" dirty="0">
              <a:latin typeface="Calibri"/>
              <a:cs typeface="Calibri"/>
            </a:endParaRPr>
          </a:p>
          <a:p>
            <a:pPr>
              <a:defRPr sz="1400">
                <a:latin typeface="Helvetica Neue"/>
                <a:ea typeface="Helvetica Neue"/>
                <a:cs typeface="Helvetica Neue"/>
                <a:sym typeface="Helvetica Neue"/>
              </a:defRPr>
            </a:pPr>
            <a:r>
              <a:rPr lang="en-US" sz="1200" b="1" dirty="0">
                <a:solidFill>
                  <a:schemeClr val="tx1"/>
                </a:solidFill>
                <a:latin typeface="+mn-lt"/>
                <a:cs typeface="Calibri"/>
              </a:rPr>
              <a:t>Importance of the Achievement: </a:t>
            </a:r>
            <a:r>
              <a:rPr lang="en-US" dirty="0">
                <a:latin typeface="Calibri"/>
                <a:cs typeface="Calibri"/>
              </a:rPr>
              <a:t>Making materials science research accessible to the general public is a focus area for the National Science Foundation and MRSEC association. Podcast listenership is a growing trend in the last 6 years and more than 38% of adults report listening to podcasts as a means of gathering information on the world at large. Currently there are very few podcasts focusing on materials science and The Materials Universe Podcast brings listeners an insider view into the fascinating world of materials science research and discoveries. </a:t>
            </a:r>
            <a:endParaRPr lang="en-US" sz="1200" dirty="0">
              <a:solidFill>
                <a:schemeClr val="tx1"/>
              </a:solidFill>
              <a:latin typeface="+mn-lt"/>
              <a:cs typeface="Calibri"/>
            </a:endParaRPr>
          </a:p>
          <a:p>
            <a:pPr>
              <a:defRPr sz="1400">
                <a:latin typeface="Helvetica Neue"/>
                <a:ea typeface="Helvetica Neue"/>
                <a:cs typeface="Helvetica Neue"/>
                <a:sym typeface="Helvetica Neue"/>
              </a:defRPr>
            </a:pPr>
            <a:r>
              <a:rPr lang="en-US" sz="1200" b="1" dirty="0">
                <a:solidFill>
                  <a:schemeClr val="tx1"/>
                </a:solidFill>
                <a:latin typeface="+mn-lt"/>
                <a:cs typeface="Calibri"/>
              </a:rPr>
              <a:t>How is the achievement related to the </a:t>
            </a:r>
            <a:r>
              <a:rPr lang="en-US" b="1" dirty="0">
                <a:cs typeface="Calibri"/>
              </a:rPr>
              <a:t>Center</a:t>
            </a:r>
            <a:r>
              <a:rPr lang="en-US" sz="1200" b="1" dirty="0">
                <a:solidFill>
                  <a:schemeClr val="tx1"/>
                </a:solidFill>
                <a:latin typeface="+mn-lt"/>
                <a:cs typeface="Calibri"/>
              </a:rPr>
              <a:t>, and how does it help it achieve its goals? </a:t>
            </a:r>
            <a:r>
              <a:rPr lang="en-US" sz="1400" dirty="0">
                <a:latin typeface="Calibri"/>
                <a:cs typeface="Calibri"/>
              </a:rPr>
              <a:t>CDCM seeks to establish a materials science community of practice and broaden participation in materials science at all levels. This podcast creates greater transparency with the research of the center and is very accessible to a diverse audience of listeners ranging from 15 – 99+. People completely unfamiliar with the materials science community can tune in and learn about exciting new discoveries, research directions, and how they pertain to their lives. Additionally, listeners from academia can also tune in and become more familiar with the landscape of research with the CDCM MRSEC. The podcast spreads awareness of the importance of this research and how it </a:t>
            </a:r>
            <a:r>
              <a:rPr lang="en-US" sz="1400">
                <a:latin typeface="Calibri"/>
                <a:cs typeface="Calibri"/>
              </a:rPr>
              <a:t>benefits society. </a:t>
            </a:r>
            <a:endParaRPr lang="en-US" b="1" dirty="0">
              <a:solidFill>
                <a:schemeClr val="tx1"/>
              </a:solidFill>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hyperlink" Target="https://royalsocietypublishing.org/doi/10.1098/rsos.180932" TargetMode="External"/><Relationship Id="rId4" Type="http://schemas.openxmlformats.org/officeDocument/2006/relationships/image" Target="../media/image4.png"/><Relationship Id="rId9" Type="http://schemas.openxmlformats.org/officeDocument/2006/relationships/hyperlink" Target="https://www.edisonresearch.com/the-infinite-dial-202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a:cs typeface="Arial"/>
              </a:rPr>
              <a:t>The Materials Universe Podcast: Bringing Materials Research to the General Public</a:t>
            </a:r>
            <a:endParaRPr lang="en-US" sz="2000" b="1" dirty="0">
              <a:solidFill>
                <a:srgbClr val="C00000"/>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UT Austin MRSEC </a:t>
            </a:r>
          </a:p>
          <a:p>
            <a:r>
              <a:rPr lang="en-US" sz="1400" b="1" dirty="0">
                <a:latin typeface="Arial" panose="020B0604020202020204" pitchFamily="34" charset="0"/>
                <a:cs typeface="Arial" panose="020B0604020202020204" pitchFamily="34" charset="0"/>
              </a:rPr>
              <a:t>DMR-2308817</a:t>
            </a:r>
            <a:endParaRPr lang="en-US" sz="1600" b="1"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3FA201F-7E38-222E-3666-0F5295187A8C}"/>
              </a:ext>
            </a:extLst>
          </p:cNvPr>
          <p:cNvSpPr txBox="1"/>
          <p:nvPr/>
        </p:nvSpPr>
        <p:spPr>
          <a:xfrm>
            <a:off x="5622122" y="845156"/>
            <a:ext cx="2640851"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Risa Hartman, UT Austin</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6562714" y="1603856"/>
            <a:ext cx="5381135" cy="4339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grpSp>
        <p:nvGrpSpPr>
          <p:cNvPr id="7" name="Group 6" descr="&quot;The Materials Universe&quot; podcast logo.">
            <a:extLst>
              <a:ext uri="{FF2B5EF4-FFF2-40B4-BE49-F238E27FC236}">
                <a16:creationId xmlns:a16="http://schemas.microsoft.com/office/drawing/2014/main" id="{D435DA54-2A1C-4713-D21C-1DB33D27ADFE}"/>
              </a:ext>
            </a:extLst>
          </p:cNvPr>
          <p:cNvGrpSpPr/>
          <p:nvPr/>
        </p:nvGrpSpPr>
        <p:grpSpPr>
          <a:xfrm>
            <a:off x="6853057" y="1967300"/>
            <a:ext cx="2429337" cy="2681338"/>
            <a:chOff x="6853057" y="1967300"/>
            <a:chExt cx="2429337" cy="2681338"/>
          </a:xfrm>
        </p:grpSpPr>
        <p:sp>
          <p:nvSpPr>
            <p:cNvPr id="2" name="TextBox 1">
              <a:extLst>
                <a:ext uri="{FF2B5EF4-FFF2-40B4-BE49-F238E27FC236}">
                  <a16:creationId xmlns:a16="http://schemas.microsoft.com/office/drawing/2014/main" id="{36E9B8F5-B275-4F78-A8CD-A2AC75C17468}"/>
                </a:ext>
              </a:extLst>
            </p:cNvPr>
            <p:cNvSpPr txBox="1"/>
            <p:nvPr/>
          </p:nvSpPr>
          <p:spPr>
            <a:xfrm>
              <a:off x="7095572" y="4433194"/>
              <a:ext cx="1723549" cy="215444"/>
            </a:xfrm>
            <a:prstGeom prst="rect">
              <a:avLst/>
            </a:prstGeom>
            <a:noFill/>
          </p:spPr>
          <p:txBody>
            <a:bodyPr wrap="none" rtlCol="0">
              <a:spAutoFit/>
            </a:bodyPr>
            <a:lstStyle/>
            <a:p>
              <a:r>
                <a:rPr lang="en-US" sz="800" dirty="0"/>
                <a:t>The Materials Universe Podcast Logo</a:t>
              </a:r>
            </a:p>
          </p:txBody>
        </p:sp>
        <p:pic>
          <p:nvPicPr>
            <p:cNvPr id="4" name="Picture 3" descr="A magnifying glass with a graph&#10;&#10;Description automatically generated">
              <a:extLst>
                <a:ext uri="{FF2B5EF4-FFF2-40B4-BE49-F238E27FC236}">
                  <a16:creationId xmlns:a16="http://schemas.microsoft.com/office/drawing/2014/main" id="{5F5066F9-5E4B-AFFA-6F52-705FD08F6C9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53057" y="1967300"/>
              <a:ext cx="2429337" cy="2429337"/>
            </a:xfrm>
            <a:prstGeom prst="rect">
              <a:avLst/>
            </a:prstGeom>
          </p:spPr>
        </p:pic>
      </p:grpSp>
      <p:grpSp>
        <p:nvGrpSpPr>
          <p:cNvPr id="3" name="Group 2" descr="Logos for Spotify and Apple Music">
            <a:extLst>
              <a:ext uri="{FF2B5EF4-FFF2-40B4-BE49-F238E27FC236}">
                <a16:creationId xmlns:a16="http://schemas.microsoft.com/office/drawing/2014/main" id="{B3C45EB5-57EA-5BF4-3532-69F82A9BA737}"/>
              </a:ext>
            </a:extLst>
          </p:cNvPr>
          <p:cNvGrpSpPr/>
          <p:nvPr/>
        </p:nvGrpSpPr>
        <p:grpSpPr>
          <a:xfrm>
            <a:off x="9459436" y="2363941"/>
            <a:ext cx="2540257" cy="1991107"/>
            <a:chOff x="9459436" y="2363941"/>
            <a:chExt cx="2540257" cy="1991107"/>
          </a:xfrm>
        </p:grpSpPr>
        <p:sp>
          <p:nvSpPr>
            <p:cNvPr id="18" name="TextBox 17">
              <a:extLst>
                <a:ext uri="{FF2B5EF4-FFF2-40B4-BE49-F238E27FC236}">
                  <a16:creationId xmlns:a16="http://schemas.microsoft.com/office/drawing/2014/main" id="{379E0BD5-C216-4D64-A51C-7D087AF86FF4}"/>
                </a:ext>
              </a:extLst>
            </p:cNvPr>
            <p:cNvSpPr txBox="1"/>
            <p:nvPr/>
          </p:nvSpPr>
          <p:spPr>
            <a:xfrm>
              <a:off x="9550399" y="4016494"/>
              <a:ext cx="2449294" cy="338554"/>
            </a:xfrm>
            <a:prstGeom prst="rect">
              <a:avLst/>
            </a:prstGeom>
            <a:noFill/>
          </p:spPr>
          <p:txBody>
            <a:bodyPr wrap="square" rtlCol="0">
              <a:spAutoFit/>
            </a:bodyPr>
            <a:lstStyle/>
            <a:p>
              <a:pPr algn="ctr"/>
              <a:r>
                <a:rPr lang="en-US" sz="800" dirty="0"/>
                <a:t>Streaming on Spotify and Apple Music, and all other podcasting platforms</a:t>
              </a:r>
            </a:p>
          </p:txBody>
        </p:sp>
        <p:pic>
          <p:nvPicPr>
            <p:cNvPr id="28" name="Picture 27" descr="A green text on a black background&#10;&#10;Description automatically generated">
              <a:extLst>
                <a:ext uri="{FF2B5EF4-FFF2-40B4-BE49-F238E27FC236}">
                  <a16:creationId xmlns:a16="http://schemas.microsoft.com/office/drawing/2014/main" id="{77BB1E85-0862-2F9E-CC85-A9B2024F153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59436" y="2363941"/>
              <a:ext cx="2259061" cy="678100"/>
            </a:xfrm>
            <a:prstGeom prst="rect">
              <a:avLst/>
            </a:prstGeom>
          </p:spPr>
        </p:pic>
        <p:pic>
          <p:nvPicPr>
            <p:cNvPr id="29" name="Picture 28">
              <a:extLst>
                <a:ext uri="{FF2B5EF4-FFF2-40B4-BE49-F238E27FC236}">
                  <a16:creationId xmlns:a16="http://schemas.microsoft.com/office/drawing/2014/main" id="{E584EAB6-1F54-3947-C96A-FEBF8414731C}"/>
                </a:ext>
              </a:extLst>
            </p:cNvPr>
            <p:cNvPicPr>
              <a:picLocks noChangeAspect="1"/>
            </p:cNvPicPr>
            <p:nvPr/>
          </p:nvPicPr>
          <p:blipFill rotWithShape="1">
            <a:blip r:embed="rId6"/>
            <a:srcRect l="21759" t="20000" r="21759" b="35556"/>
            <a:stretch/>
          </p:blipFill>
          <p:spPr>
            <a:xfrm>
              <a:off x="10218484" y="3138817"/>
              <a:ext cx="789274" cy="789274"/>
            </a:xfrm>
            <a:prstGeom prst="rect">
              <a:avLst/>
            </a:prstGeom>
          </p:spPr>
        </p:pic>
      </p:grpSp>
      <p:grpSp>
        <p:nvGrpSpPr>
          <p:cNvPr id="5" name="Group 4" descr="Logos for Texas Podcast Network and STEM Ecosystems platform.">
            <a:extLst>
              <a:ext uri="{FF2B5EF4-FFF2-40B4-BE49-F238E27FC236}">
                <a16:creationId xmlns:a16="http://schemas.microsoft.com/office/drawing/2014/main" id="{C96B2DD8-0519-1752-290A-3D5A5CED23C1}"/>
              </a:ext>
            </a:extLst>
          </p:cNvPr>
          <p:cNvGrpSpPr/>
          <p:nvPr/>
        </p:nvGrpSpPr>
        <p:grpSpPr>
          <a:xfrm>
            <a:off x="6853057" y="4952042"/>
            <a:ext cx="4834732" cy="963927"/>
            <a:chOff x="6853057" y="4952042"/>
            <a:chExt cx="4834732" cy="963927"/>
          </a:xfrm>
        </p:grpSpPr>
        <p:sp>
          <p:nvSpPr>
            <p:cNvPr id="17" name="TextBox 16">
              <a:extLst>
                <a:ext uri="{FF2B5EF4-FFF2-40B4-BE49-F238E27FC236}">
                  <a16:creationId xmlns:a16="http://schemas.microsoft.com/office/drawing/2014/main" id="{B91C4016-0C05-4921-9660-3C303B3933A0}"/>
                </a:ext>
              </a:extLst>
            </p:cNvPr>
            <p:cNvSpPr txBox="1"/>
            <p:nvPr/>
          </p:nvSpPr>
          <p:spPr>
            <a:xfrm>
              <a:off x="7847873" y="5700525"/>
              <a:ext cx="3105337" cy="215444"/>
            </a:xfrm>
            <a:prstGeom prst="rect">
              <a:avLst/>
            </a:prstGeom>
            <a:noFill/>
          </p:spPr>
          <p:txBody>
            <a:bodyPr wrap="none" rtlCol="0">
              <a:spAutoFit/>
            </a:bodyPr>
            <a:lstStyle/>
            <a:p>
              <a:r>
                <a:rPr lang="en-US" sz="800" dirty="0"/>
                <a:t>The Materials Universe Podcast will be cross-listed on these platforms</a:t>
              </a:r>
            </a:p>
          </p:txBody>
        </p:sp>
        <p:pic>
          <p:nvPicPr>
            <p:cNvPr id="22" name="Picture 21" descr="A picture containing text&#10;&#10;Description automatically generated">
              <a:extLst>
                <a:ext uri="{FF2B5EF4-FFF2-40B4-BE49-F238E27FC236}">
                  <a16:creationId xmlns:a16="http://schemas.microsoft.com/office/drawing/2014/main" id="{F2B4C058-F3BA-ED70-30BE-84C23E071C8C}"/>
                </a:ext>
              </a:extLst>
            </p:cNvPr>
            <p:cNvPicPr>
              <a:picLocks noChangeAspect="1"/>
            </p:cNvPicPr>
            <p:nvPr/>
          </p:nvPicPr>
          <p:blipFill>
            <a:blip r:embed="rId7"/>
            <a:stretch>
              <a:fillRect/>
            </a:stretch>
          </p:blipFill>
          <p:spPr>
            <a:xfrm>
              <a:off x="6853057" y="4952042"/>
              <a:ext cx="2697342" cy="604204"/>
            </a:xfrm>
            <a:prstGeom prst="rect">
              <a:avLst/>
            </a:prstGeom>
          </p:spPr>
        </p:pic>
        <p:pic>
          <p:nvPicPr>
            <p:cNvPr id="30" name="Picture 29">
              <a:extLst>
                <a:ext uri="{FF2B5EF4-FFF2-40B4-BE49-F238E27FC236}">
                  <a16:creationId xmlns:a16="http://schemas.microsoft.com/office/drawing/2014/main" id="{846DD3E9-AB69-7C08-0DB8-36D2DFF6749B}"/>
                </a:ext>
              </a:extLst>
            </p:cNvPr>
            <p:cNvPicPr>
              <a:picLocks noChangeAspect="1"/>
            </p:cNvPicPr>
            <p:nvPr/>
          </p:nvPicPr>
          <p:blipFill>
            <a:blip r:embed="rId8"/>
            <a:stretch>
              <a:fillRect/>
            </a:stretch>
          </p:blipFill>
          <p:spPr>
            <a:xfrm>
              <a:off x="9667711" y="5109404"/>
              <a:ext cx="2020078" cy="468658"/>
            </a:xfrm>
            <a:prstGeom prst="rect">
              <a:avLst/>
            </a:prstGeom>
          </p:spPr>
        </p:pic>
      </p:grpSp>
      <p:sp>
        <p:nvSpPr>
          <p:cNvPr id="31" name="Rectangle: Rounded Corners 29">
            <a:extLst>
              <a:ext uri="{FF2B5EF4-FFF2-40B4-BE49-F238E27FC236}">
                <a16:creationId xmlns:a16="http://schemas.microsoft.com/office/drawing/2014/main" id="{E945E084-975E-477A-D9DD-62CD39C51CE3}"/>
              </a:ext>
            </a:extLst>
          </p:cNvPr>
          <p:cNvSpPr/>
          <p:nvPr/>
        </p:nvSpPr>
        <p:spPr>
          <a:xfrm>
            <a:off x="159480" y="1494759"/>
            <a:ext cx="6226192" cy="2150932"/>
          </a:xfrm>
          <a:prstGeom prst="roundRect">
            <a:avLst>
              <a:gd name="adj" fmla="val 8096"/>
            </a:avLst>
          </a:prstGeom>
          <a:solidFill>
            <a:srgbClr val="D6D2C4"/>
          </a:solidFill>
          <a:ln w="28575">
            <a:solidFill>
              <a:srgbClr val="D6D2C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E62B4989-ABE0-D545-BF9B-DE2B56EF90E9}"/>
              </a:ext>
            </a:extLst>
          </p:cNvPr>
          <p:cNvSpPr txBox="1"/>
          <p:nvPr/>
        </p:nvSpPr>
        <p:spPr>
          <a:xfrm>
            <a:off x="184746" y="1655129"/>
            <a:ext cx="6140216" cy="186204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500" b="0" i="0" u="none" strike="noStrike" kern="0" cap="none" spc="0" normalizeH="0" baseline="0" noProof="0" dirty="0">
                <a:ln>
                  <a:noFill/>
                </a:ln>
                <a:solidFill>
                  <a:srgbClr val="000000"/>
                </a:solidFill>
                <a:effectLst/>
                <a:uLnTx/>
                <a:uFillTx/>
                <a:latin typeface="Arial"/>
                <a:cs typeface="Arial"/>
                <a:sym typeface="Arial"/>
              </a:rPr>
              <a:t>Podcasts Represent a Growing Avenue for Engaging the General Public</a:t>
            </a:r>
          </a:p>
          <a:p>
            <a:pPr marL="285750" marR="0" lvl="0" indent="-285750" algn="l" defTabSz="914400" rtl="0" eaLnBrk="1" fontAlgn="auto" latinLnBrk="0" hangingPunct="1">
              <a:lnSpc>
                <a:spcPct val="100000"/>
              </a:lnSpc>
              <a:spcBef>
                <a:spcPts val="600"/>
              </a:spcBef>
              <a:spcAft>
                <a:spcPts val="0"/>
              </a:spcAft>
              <a:buClr>
                <a:srgbClr val="000000"/>
              </a:buClr>
              <a:buSzTx/>
              <a:buFont typeface="Arial" panose="020B0604020202020204" pitchFamily="34" charset="0"/>
              <a:buChar char="•"/>
              <a:tabLst/>
              <a:defRPr/>
            </a:pPr>
            <a:r>
              <a:rPr kumimoji="0" lang="en-US" sz="1500" b="0" i="0" u="none" strike="noStrike" kern="0" cap="none" spc="0" normalizeH="0" baseline="0" noProof="0" dirty="0">
                <a:ln>
                  <a:noFill/>
                </a:ln>
                <a:solidFill>
                  <a:srgbClr val="000000"/>
                </a:solidFill>
                <a:effectLst/>
                <a:uLnTx/>
                <a:uFillTx/>
                <a:latin typeface="Arial"/>
                <a:cs typeface="Arial"/>
                <a:sym typeface="Arial"/>
              </a:rPr>
              <a:t>38% of US adults report listening to podcasts monthly in 2022 vs. 26% in 2018. This increases to 50% among 12 – 34 year olds. (</a:t>
            </a:r>
            <a:r>
              <a:rPr kumimoji="0" lang="en-US" sz="1500" b="0" i="0" u="none" strike="noStrike" kern="0" cap="none" spc="0" normalizeH="0" baseline="0" noProof="0" dirty="0">
                <a:ln>
                  <a:noFill/>
                </a:ln>
                <a:solidFill>
                  <a:srgbClr val="333F48"/>
                </a:solidFill>
                <a:effectLst/>
                <a:uLnTx/>
                <a:uFillTx/>
                <a:latin typeface="Arial"/>
                <a:cs typeface="Arial"/>
                <a:sym typeface="Arial"/>
                <a:hlinkClick r:id="rId9">
                  <a:extLst>
                    <a:ext uri="{A12FA001-AC4F-418D-AE19-62706E023703}">
                      <ahyp:hlinkClr xmlns:ahyp="http://schemas.microsoft.com/office/drawing/2018/hyperlinkcolor" val="tx"/>
                    </a:ext>
                  </a:extLst>
                </a:hlinkClick>
              </a:rPr>
              <a:t>Edison Research</a:t>
            </a:r>
            <a:r>
              <a:rPr kumimoji="0" lang="en-US" sz="1500" b="0" i="0" u="none" strike="noStrike" kern="0" cap="none" spc="0" normalizeH="0" baseline="0" noProof="0" dirty="0">
                <a:ln>
                  <a:noFill/>
                </a:ln>
                <a:solidFill>
                  <a:srgbClr val="000000"/>
                </a:solidFill>
                <a:effectLst/>
                <a:uLnTx/>
                <a:uFillTx/>
                <a:latin typeface="Arial"/>
                <a:cs typeface="Arial"/>
                <a:sym typeface="Arial"/>
              </a:rPr>
              <a:t>)</a:t>
            </a:r>
          </a:p>
          <a:p>
            <a:pPr marL="285750" marR="0" lvl="0" indent="-285750" algn="l" defTabSz="914400" rtl="0" eaLnBrk="1" fontAlgn="auto" latinLnBrk="0" hangingPunct="1">
              <a:lnSpc>
                <a:spcPct val="100000"/>
              </a:lnSpc>
              <a:spcBef>
                <a:spcPts val="600"/>
              </a:spcBef>
              <a:spcAft>
                <a:spcPts val="0"/>
              </a:spcAft>
              <a:buClr>
                <a:srgbClr val="000000"/>
              </a:buClr>
              <a:buSzTx/>
              <a:buFont typeface="Arial" panose="020B0604020202020204" pitchFamily="34" charset="0"/>
              <a:buChar char="•"/>
              <a:tabLst/>
              <a:defRPr/>
            </a:pPr>
            <a:r>
              <a:rPr kumimoji="0" lang="en-US" sz="1500" b="0" i="0" u="none" strike="noStrike" kern="0" cap="none" spc="0" normalizeH="0" baseline="0" noProof="0" dirty="0">
                <a:ln>
                  <a:noFill/>
                </a:ln>
                <a:solidFill>
                  <a:srgbClr val="000000"/>
                </a:solidFill>
                <a:effectLst/>
                <a:uLnTx/>
                <a:uFillTx/>
                <a:latin typeface="Arial"/>
                <a:cs typeface="Arial"/>
                <a:sym typeface="Arial"/>
              </a:rPr>
              <a:t>Science podcasts have grown exponentially, but few focus on materials science. (</a:t>
            </a:r>
            <a:r>
              <a:rPr kumimoji="0" lang="en-US" sz="1500" b="0" i="0" u="none" strike="noStrike" kern="0" cap="none" spc="0" normalizeH="0" baseline="0" noProof="0" dirty="0">
                <a:ln>
                  <a:noFill/>
                </a:ln>
                <a:solidFill>
                  <a:srgbClr val="333F48"/>
                </a:solidFill>
                <a:effectLst/>
                <a:uLnTx/>
                <a:uFillTx/>
                <a:latin typeface="Arial"/>
                <a:cs typeface="Arial"/>
                <a:sym typeface="Arial"/>
                <a:hlinkClick r:id="rId10">
                  <a:extLst>
                    <a:ext uri="{A12FA001-AC4F-418D-AE19-62706E023703}">
                      <ahyp:hlinkClr xmlns:ahyp="http://schemas.microsoft.com/office/drawing/2018/hyperlinkcolor" val="tx"/>
                    </a:ext>
                  </a:extLst>
                </a:hlinkClick>
              </a:rPr>
              <a:t>MacKenzie, </a:t>
            </a:r>
            <a:r>
              <a:rPr kumimoji="0" lang="en-US" sz="1500" b="0" i="1" u="none" strike="noStrike" kern="0" cap="none" spc="0" normalizeH="0" baseline="0" noProof="0" dirty="0">
                <a:ln>
                  <a:noFill/>
                </a:ln>
                <a:solidFill>
                  <a:srgbClr val="333F48"/>
                </a:solidFill>
                <a:effectLst/>
                <a:uLnTx/>
                <a:uFillTx/>
                <a:latin typeface="Arial"/>
                <a:cs typeface="Arial"/>
                <a:sym typeface="Arial"/>
                <a:hlinkClick r:id="rId10">
                  <a:extLst>
                    <a:ext uri="{A12FA001-AC4F-418D-AE19-62706E023703}">
                      <ahyp:hlinkClr xmlns:ahyp="http://schemas.microsoft.com/office/drawing/2018/hyperlinkcolor" val="tx"/>
                    </a:ext>
                  </a:extLst>
                </a:hlinkClick>
              </a:rPr>
              <a:t>R. Soc. Open sci.</a:t>
            </a:r>
            <a:r>
              <a:rPr kumimoji="0" lang="en-US" sz="1500" b="0" i="0" u="none" strike="noStrike" kern="0" cap="none" spc="0" normalizeH="0" baseline="0" noProof="0" dirty="0">
                <a:ln>
                  <a:noFill/>
                </a:ln>
                <a:solidFill>
                  <a:srgbClr val="333F48"/>
                </a:solidFill>
                <a:effectLst/>
                <a:uLnTx/>
                <a:uFillTx/>
                <a:latin typeface="Arial"/>
                <a:cs typeface="Arial"/>
                <a:sym typeface="Arial"/>
                <a:hlinkClick r:id="rId10">
                  <a:extLst>
                    <a:ext uri="{A12FA001-AC4F-418D-AE19-62706E023703}">
                      <ahyp:hlinkClr xmlns:ahyp="http://schemas.microsoft.com/office/drawing/2018/hyperlinkcolor" val="tx"/>
                    </a:ext>
                  </a:extLst>
                </a:hlinkClick>
              </a:rPr>
              <a:t> 2019</a:t>
            </a:r>
            <a:r>
              <a:rPr kumimoji="0" lang="en-US" sz="1500" b="0" i="0" u="none" strike="noStrike" kern="0" cap="none" spc="0" normalizeH="0" baseline="0" noProof="0" dirty="0">
                <a:ln>
                  <a:noFill/>
                </a:ln>
                <a:solidFill>
                  <a:srgbClr val="000000"/>
                </a:solidFill>
                <a:effectLst/>
                <a:uLnTx/>
                <a:uFillTx/>
                <a:latin typeface="Arial"/>
                <a:cs typeface="Arial"/>
                <a:sym typeface="Arial"/>
              </a:rPr>
              <a:t>)</a:t>
            </a:r>
          </a:p>
        </p:txBody>
      </p:sp>
      <p:sp>
        <p:nvSpPr>
          <p:cNvPr id="33" name="TextBox 32">
            <a:extLst>
              <a:ext uri="{FF2B5EF4-FFF2-40B4-BE49-F238E27FC236}">
                <a16:creationId xmlns:a16="http://schemas.microsoft.com/office/drawing/2014/main" id="{81F52749-B68F-BDBB-D3A0-0F137FC34F9A}"/>
              </a:ext>
            </a:extLst>
          </p:cNvPr>
          <p:cNvSpPr txBox="1"/>
          <p:nvPr/>
        </p:nvSpPr>
        <p:spPr>
          <a:xfrm>
            <a:off x="171645" y="3713241"/>
            <a:ext cx="6343795" cy="224676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500" b="1" i="1" u="none" strike="noStrike" kern="0" cap="none" spc="0" normalizeH="0" baseline="0" noProof="0" dirty="0">
                <a:ln>
                  <a:noFill/>
                </a:ln>
                <a:solidFill>
                  <a:srgbClr val="1C1C1C"/>
                </a:solidFill>
                <a:effectLst/>
                <a:uLnTx/>
                <a:uFillTx/>
                <a:latin typeface="Arial"/>
                <a:cs typeface="Arial"/>
                <a:sym typeface="Arial"/>
              </a:rPr>
              <a:t>Season 1 of The Materials Universe: </a:t>
            </a:r>
            <a:r>
              <a:rPr lang="en-US" sz="1500" kern="0" dirty="0">
                <a:solidFill>
                  <a:srgbClr val="1C1C1C"/>
                </a:solidFill>
                <a:latin typeface="Arial"/>
                <a:cs typeface="Arial"/>
                <a:sym typeface="Arial"/>
              </a:rPr>
              <a:t>6 episodes featuring MRSEC faculty (Yu, Milliron, Roberts, Rosales, Akinwande, Li)</a:t>
            </a:r>
          </a:p>
          <a:p>
            <a:pPr marL="285750" marR="0" lvl="0" indent="-285750" algn="l" defTabSz="914400" rtl="0" eaLnBrk="1" fontAlgn="auto" latinLnBrk="0" hangingPunct="1">
              <a:lnSpc>
                <a:spcPct val="100000"/>
              </a:lnSpc>
              <a:spcBef>
                <a:spcPts val="600"/>
              </a:spcBef>
              <a:spcAft>
                <a:spcPts val="0"/>
              </a:spcAft>
              <a:buClr>
                <a:srgbClr val="000000"/>
              </a:buClr>
              <a:buSzTx/>
              <a:buFont typeface="Arial" panose="020B0604020202020204" pitchFamily="34" charset="0"/>
              <a:buChar char="•"/>
              <a:tabLst/>
              <a:defRPr/>
            </a:pPr>
            <a:r>
              <a:rPr lang="en-US" sz="1500" kern="0" dirty="0">
                <a:solidFill>
                  <a:srgbClr val="1C1C1C"/>
                </a:solidFill>
                <a:latin typeface="Arial"/>
                <a:cs typeface="Arial"/>
                <a:sym typeface="Arial"/>
              </a:rPr>
              <a:t>Geared towards an audience ages 15+ </a:t>
            </a:r>
          </a:p>
          <a:p>
            <a:pPr marL="285750" marR="0" lvl="0" indent="-285750" algn="l" defTabSz="914400" rtl="0" eaLnBrk="1" fontAlgn="auto" latinLnBrk="0" hangingPunct="1">
              <a:lnSpc>
                <a:spcPct val="100000"/>
              </a:lnSpc>
              <a:spcBef>
                <a:spcPts val="600"/>
              </a:spcBef>
              <a:spcAft>
                <a:spcPts val="0"/>
              </a:spcAft>
              <a:buClr>
                <a:srgbClr val="000000"/>
              </a:buClr>
              <a:buSzTx/>
              <a:buFont typeface="Arial" panose="020B0604020202020204" pitchFamily="34" charset="0"/>
              <a:buChar char="•"/>
              <a:tabLst/>
              <a:defRPr/>
            </a:pPr>
            <a:r>
              <a:rPr lang="en-US" sz="1500" kern="0" dirty="0">
                <a:solidFill>
                  <a:srgbClr val="1C1C1C"/>
                </a:solidFill>
                <a:latin typeface="Arial"/>
                <a:cs typeface="Arial"/>
                <a:sym typeface="Arial"/>
              </a:rPr>
              <a:t>Episodes drop once a month; 4 episodes have been released </a:t>
            </a:r>
          </a:p>
          <a:p>
            <a:pPr marL="285750" marR="0" lvl="0" indent="-285750" algn="l" defTabSz="914400" rtl="0" eaLnBrk="1" fontAlgn="auto" latinLnBrk="0" hangingPunct="1">
              <a:lnSpc>
                <a:spcPct val="100000"/>
              </a:lnSpc>
              <a:spcBef>
                <a:spcPts val="600"/>
              </a:spcBef>
              <a:spcAft>
                <a:spcPts val="0"/>
              </a:spcAft>
              <a:buClr>
                <a:srgbClr val="000000"/>
              </a:buClr>
              <a:buSzTx/>
              <a:buFont typeface="Arial" panose="020B0604020202020204" pitchFamily="34" charset="0"/>
              <a:buChar char="•"/>
              <a:tabLst/>
              <a:defRPr/>
            </a:pPr>
            <a:r>
              <a:rPr kumimoji="0" lang="en-US" sz="1500" u="none" strike="noStrike" kern="0" cap="none" spc="0" normalizeH="0" baseline="0" noProof="0" dirty="0">
                <a:ln>
                  <a:noFill/>
                </a:ln>
                <a:solidFill>
                  <a:srgbClr val="1C1C1C"/>
                </a:solidFill>
                <a:effectLst/>
                <a:uLnTx/>
                <a:uFillTx/>
                <a:latin typeface="Arial"/>
                <a:cs typeface="Arial"/>
                <a:sym typeface="Arial"/>
              </a:rPr>
              <a:t>Streaming on </a:t>
            </a:r>
            <a:r>
              <a:rPr kumimoji="0" lang="en-US" sz="1500" b="1" u="none" strike="noStrike" kern="0" cap="none" spc="0" normalizeH="0" baseline="0" noProof="0" dirty="0">
                <a:ln>
                  <a:noFill/>
                </a:ln>
                <a:solidFill>
                  <a:srgbClr val="1C1C1C"/>
                </a:solidFill>
                <a:effectLst/>
                <a:uLnTx/>
                <a:uFillTx/>
                <a:latin typeface="Arial"/>
                <a:cs typeface="Arial"/>
                <a:sym typeface="Arial"/>
              </a:rPr>
              <a:t>Spotify</a:t>
            </a:r>
            <a:r>
              <a:rPr kumimoji="0" lang="en-US" sz="1500" u="none" strike="noStrike" kern="0" cap="none" spc="0" normalizeH="0" baseline="0" noProof="0" dirty="0">
                <a:ln>
                  <a:noFill/>
                </a:ln>
                <a:solidFill>
                  <a:srgbClr val="1C1C1C"/>
                </a:solidFill>
                <a:effectLst/>
                <a:uLnTx/>
                <a:uFillTx/>
                <a:latin typeface="Arial"/>
                <a:cs typeface="Arial"/>
                <a:sym typeface="Arial"/>
              </a:rPr>
              <a:t> and </a:t>
            </a:r>
            <a:r>
              <a:rPr kumimoji="0" lang="en-US" sz="1500" b="1" u="none" strike="noStrike" kern="0" cap="none" spc="0" normalizeH="0" baseline="0" noProof="0" dirty="0">
                <a:ln>
                  <a:noFill/>
                </a:ln>
                <a:solidFill>
                  <a:srgbClr val="1C1C1C"/>
                </a:solidFill>
                <a:effectLst/>
                <a:uLnTx/>
                <a:uFillTx/>
                <a:latin typeface="Arial"/>
                <a:cs typeface="Arial"/>
                <a:sym typeface="Arial"/>
              </a:rPr>
              <a:t>Apple Music</a:t>
            </a:r>
            <a:r>
              <a:rPr kumimoji="0" lang="en-US" sz="1500" u="none" strike="noStrike" kern="0" cap="none" spc="0" normalizeH="0" baseline="0" noProof="0" dirty="0">
                <a:ln>
                  <a:noFill/>
                </a:ln>
                <a:solidFill>
                  <a:srgbClr val="1C1C1C"/>
                </a:solidFill>
                <a:effectLst/>
                <a:uLnTx/>
                <a:uFillTx/>
                <a:latin typeface="Arial"/>
                <a:cs typeface="Arial"/>
                <a:sym typeface="Arial"/>
              </a:rPr>
              <a:t>, or wherever you get your podcasts</a:t>
            </a:r>
          </a:p>
          <a:p>
            <a:pPr marR="0" lvl="0" algn="l" defTabSz="914400" rtl="0" eaLnBrk="1" fontAlgn="auto" latinLnBrk="0" hangingPunct="1">
              <a:lnSpc>
                <a:spcPct val="100000"/>
              </a:lnSpc>
              <a:spcBef>
                <a:spcPts val="600"/>
              </a:spcBef>
              <a:spcAft>
                <a:spcPts val="0"/>
              </a:spcAft>
              <a:buClr>
                <a:srgbClr val="000000"/>
              </a:buClr>
              <a:buSzTx/>
              <a:tabLst/>
              <a:defRPr/>
            </a:pPr>
            <a:r>
              <a:rPr lang="en-US" sz="1500" i="1" kern="0" dirty="0">
                <a:solidFill>
                  <a:srgbClr val="1C1C1C"/>
                </a:solidFill>
                <a:latin typeface="Arial"/>
                <a:cs typeface="Arial"/>
                <a:sym typeface="Arial"/>
              </a:rPr>
              <a:t>Podcast Listenership Statistics: 1,048 Total Streams, 318 </a:t>
            </a:r>
            <a:r>
              <a:rPr kumimoji="0" lang="en-US" sz="1500" i="1" u="none" strike="noStrike" kern="0" cap="none" spc="0" normalizeH="0" baseline="0" noProof="0" dirty="0">
                <a:ln>
                  <a:noFill/>
                </a:ln>
                <a:solidFill>
                  <a:srgbClr val="1C1C1C"/>
                </a:solidFill>
                <a:effectLst/>
                <a:uLnTx/>
                <a:uFillTx/>
                <a:latin typeface="Arial"/>
                <a:cs typeface="Arial"/>
                <a:sym typeface="Arial"/>
              </a:rPr>
              <a:t>Unique Listeners, </a:t>
            </a:r>
            <a:r>
              <a:rPr lang="en-US" sz="1500" i="1" kern="0" dirty="0">
                <a:solidFill>
                  <a:srgbClr val="1C1C1C"/>
                </a:solidFill>
                <a:latin typeface="Arial"/>
                <a:cs typeface="Arial"/>
                <a:sym typeface="Arial"/>
              </a:rPr>
              <a:t>166</a:t>
            </a:r>
            <a:r>
              <a:rPr kumimoji="0" lang="en-US" sz="1500" i="1" u="none" strike="noStrike" kern="0" cap="none" spc="0" normalizeH="0" baseline="0" noProof="0" dirty="0">
                <a:ln>
                  <a:noFill/>
                </a:ln>
                <a:solidFill>
                  <a:srgbClr val="1C1C1C"/>
                </a:solidFill>
                <a:effectLst/>
                <a:uLnTx/>
                <a:uFillTx/>
                <a:latin typeface="Arial"/>
                <a:cs typeface="Arial"/>
                <a:sym typeface="Arial"/>
              </a:rPr>
              <a:t> Followers</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4337</TotalTime>
  <Words>473</Words>
  <Application>Microsoft Office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Helvetica Neue</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Yu, Edward T</cp:lastModifiedBy>
  <cp:revision>853</cp:revision>
  <cp:lastPrinted>2018-03-20T12:31:18Z</cp:lastPrinted>
  <dcterms:created xsi:type="dcterms:W3CDTF">2017-10-05T17:34:54Z</dcterms:created>
  <dcterms:modified xsi:type="dcterms:W3CDTF">2024-05-07T19:32:03Z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