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8"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16" autoAdjust="0"/>
    <p:restoredTop sz="64422" autoAdjust="0"/>
  </p:normalViewPr>
  <p:slideViewPr>
    <p:cSldViewPr snapToGrid="0" snapToObjects="1">
      <p:cViewPr varScale="1">
        <p:scale>
          <a:sx n="88" d="100"/>
          <a:sy n="88" d="100"/>
        </p:scale>
        <p:origin x="1968" y="72"/>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5/3/2024</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021/acsnano.3c09515"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200" dirty="0">
                <a:solidFill>
                  <a:schemeClr val="tx1"/>
                </a:solidFill>
                <a:latin typeface="+mn-lt"/>
              </a:rPr>
              <a:t>Optical properties of plasmonic ITO nanocrystal gels, assembled by </a:t>
            </a:r>
            <a:r>
              <a:rPr lang="en-US" sz="1200" dirty="0" err="1">
                <a:solidFill>
                  <a:schemeClr val="tx1"/>
                </a:solidFill>
                <a:latin typeface="+mn-lt"/>
              </a:rPr>
              <a:t>thermoreversible</a:t>
            </a:r>
            <a:r>
              <a:rPr lang="en-US" sz="1200" dirty="0">
                <a:solidFill>
                  <a:schemeClr val="tx1"/>
                </a:solidFill>
                <a:latin typeface="+mn-lt"/>
              </a:rPr>
              <a:t> cobalt terpyridine links, were tuned systematically based on the size and doping concentration of the nanocrystals and length of the custom ligand molecules. Correlation of optical shifts upon assembly with nanocrystal spacing deduced by small angle X-ray scattering was used to develop a universal structure-property relationship that was validated by large-scale optical simulations on gels made using Brownian dynamics simulations. The design rules led to the demonstration of either broadening or narrowing optical spectra upon gel formation.</a:t>
            </a:r>
          </a:p>
          <a:p>
            <a:pPr defTabSz="914400">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200" dirty="0">
                <a:solidFill>
                  <a:schemeClr val="tx1"/>
                </a:solidFill>
                <a:latin typeface="+mn-lt"/>
              </a:rPr>
              <a:t>Disordered materials can be quickly assembled and reconfigured, but rationally designing their properties is challenging. This demonstration of systematic tuning sets the stage for implementing time-dependent optical response in future IRG work.</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200" dirty="0">
                <a:solidFill>
                  <a:schemeClr val="tx1"/>
                </a:solidFill>
                <a:latin typeface="+mn-lt"/>
              </a:rPr>
              <a:t>Both the chemical strategies and computational methods will be a springboard for on-going efforts in the IRG to develop materials whose structure and optical properties evolve deliberately over time.</a:t>
            </a:r>
          </a:p>
          <a:p>
            <a:r>
              <a:rPr lang="en-US" sz="1200" b="1" dirty="0">
                <a:solidFill>
                  <a:schemeClr val="tx1"/>
                </a:solidFill>
                <a:latin typeface="+mn-lt"/>
              </a:rPr>
              <a:t>Where the findings are published: </a:t>
            </a:r>
            <a:r>
              <a:rPr lang="en-US" dirty="0">
                <a:solidFill>
                  <a:srgbClr val="FFFFFF"/>
                </a:solidFill>
                <a:effectLst/>
                <a:latin typeface="Gotham Bold" pitchFamily="2" charset="0"/>
              </a:rPr>
              <a:t>J Kang, ZM Sherman, DL Conrad, HSN </a:t>
            </a:r>
            <a:r>
              <a:rPr lang="en-US" dirty="0" err="1">
                <a:solidFill>
                  <a:srgbClr val="FFFFFF"/>
                </a:solidFill>
                <a:effectLst/>
                <a:latin typeface="Gotham Bold" pitchFamily="2" charset="0"/>
              </a:rPr>
              <a:t>Crory</a:t>
            </a:r>
            <a:r>
              <a:rPr lang="en-US" dirty="0">
                <a:solidFill>
                  <a:srgbClr val="FFFFFF"/>
                </a:solidFill>
                <a:effectLst/>
                <a:latin typeface="Gotham Bold" pitchFamily="2" charset="0"/>
              </a:rPr>
              <a:t>, MN Dominguez, SA Valenzuela, EV </a:t>
            </a:r>
            <a:r>
              <a:rPr lang="en-US" dirty="0" err="1">
                <a:solidFill>
                  <a:srgbClr val="FFFFFF"/>
                </a:solidFill>
                <a:effectLst/>
                <a:latin typeface="Gotham Bold" pitchFamily="2" charset="0"/>
              </a:rPr>
              <a:t>Anslyn</a:t>
            </a:r>
            <a:r>
              <a:rPr lang="en-US" dirty="0">
                <a:solidFill>
                  <a:srgbClr val="FFFFFF"/>
                </a:solidFill>
                <a:effectLst/>
                <a:latin typeface="Gotham Bold" pitchFamily="2" charset="0"/>
              </a:rPr>
              <a:t>, TM Truskett, DJ Milliron, </a:t>
            </a:r>
            <a:r>
              <a:rPr lang="en-US" i="1" dirty="0">
                <a:solidFill>
                  <a:srgbClr val="FFFFFF"/>
                </a:solidFill>
                <a:effectLst/>
                <a:latin typeface="Gotham Bold" pitchFamily="2" charset="0"/>
              </a:rPr>
              <a:t>ACS Nano</a:t>
            </a:r>
            <a:r>
              <a:rPr lang="en-US" dirty="0">
                <a:solidFill>
                  <a:srgbClr val="FFFFFF"/>
                </a:solidFill>
                <a:effectLst/>
                <a:latin typeface="Gotham Bold" pitchFamily="2" charset="0"/>
              </a:rPr>
              <a:t> (2023). doi:</a:t>
            </a:r>
            <a:r>
              <a:rPr lang="en-US" b="0" i="0" u="none" strike="noStrike" dirty="0">
                <a:solidFill>
                  <a:srgbClr val="95989A"/>
                </a:solidFill>
                <a:effectLst/>
                <a:highlight>
                  <a:srgbClr val="FFFFFF"/>
                </a:highlight>
                <a:latin typeface="Roboto" panose="020F0502020204030204" pitchFamily="34" charset="0"/>
                <a:hlinkClick r:id="rId3" tooltip="DOI URL"/>
              </a:rPr>
              <a:t>10.1021/acsnano.3c09515</a:t>
            </a:r>
            <a:endParaRPr lang="en-US" dirty="0">
              <a:solidFill>
                <a:srgbClr val="FFFFFF"/>
              </a:solidFill>
              <a:effectLst/>
              <a:latin typeface="Gotham Bold" pitchFamily="2" charset="0"/>
            </a:endParaRPr>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3877523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59F56C-CEF7-F252-EC1B-9B65C3815178}"/>
              </a:ext>
            </a:extLst>
          </p:cNvPr>
          <p:cNvSpPr txBox="1">
            <a:spLocks/>
          </p:cNvSpPr>
          <p:nvPr/>
        </p:nvSpPr>
        <p:spPr>
          <a:xfrm>
            <a:off x="3818375" y="151087"/>
            <a:ext cx="7759108" cy="566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Structure tunable optical properties in linked nanocrystal gels</a:t>
            </a:r>
          </a:p>
        </p:txBody>
      </p:sp>
      <p:sp>
        <p:nvSpPr>
          <p:cNvPr id="9" name="TextBox 8">
            <a:extLst>
              <a:ext uri="{FF2B5EF4-FFF2-40B4-BE49-F238E27FC236}">
                <a16:creationId xmlns:a16="http://schemas.microsoft.com/office/drawing/2014/main" id="{7AC7D99B-1EFC-61F2-9703-F085A3591D9E}"/>
              </a:ext>
            </a:extLst>
          </p:cNvPr>
          <p:cNvSpPr txBox="1"/>
          <p:nvPr/>
        </p:nvSpPr>
        <p:spPr>
          <a:xfrm>
            <a:off x="242373" y="200554"/>
            <a:ext cx="3086981"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UT Austin MRSEC</a:t>
            </a:r>
          </a:p>
          <a:p>
            <a:r>
              <a:rPr lang="en-US" sz="1400" b="1" dirty="0">
                <a:latin typeface="Arial" panose="020B0604020202020204" pitchFamily="34" charset="0"/>
                <a:cs typeface="Arial" panose="020B0604020202020204" pitchFamily="34" charset="0"/>
              </a:rPr>
              <a:t>(DMR-</a:t>
            </a:r>
            <a:r>
              <a:rPr lang="en-US" sz="1400" b="1" i="0" dirty="0">
                <a:solidFill>
                  <a:srgbClr val="000000"/>
                </a:solidFill>
                <a:effectLst/>
                <a:latin typeface="Arial" panose="020B0604020202020204" pitchFamily="34" charset="0"/>
                <a:cs typeface="Arial" panose="020B0604020202020204" pitchFamily="34" charset="0"/>
              </a:rPr>
              <a:t>2308817)</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3FA201F-7E38-222E-3666-0F5295187A8C}"/>
              </a:ext>
            </a:extLst>
          </p:cNvPr>
          <p:cNvSpPr txBox="1"/>
          <p:nvPr/>
        </p:nvSpPr>
        <p:spPr>
          <a:xfrm>
            <a:off x="5622122" y="845156"/>
            <a:ext cx="6363665"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Delia J. Milliron, Thomas M. Truskett, Eric V. </a:t>
            </a:r>
            <a:r>
              <a:rPr lang="en-US" sz="1600" b="1" dirty="0" err="1">
                <a:latin typeface="Arial" panose="020B0604020202020204" pitchFamily="34" charset="0"/>
                <a:cs typeface="Arial" panose="020B0604020202020204" pitchFamily="34" charset="0"/>
              </a:rPr>
              <a:t>Anslyn</a:t>
            </a:r>
            <a:r>
              <a:rPr lang="en-US" sz="1600" b="1" dirty="0">
                <a:latin typeface="Arial" panose="020B0604020202020204" pitchFamily="34" charset="0"/>
                <a:cs typeface="Arial" panose="020B0604020202020204" pitchFamily="34" charset="0"/>
              </a:rPr>
              <a:t> (UT Austin)</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386862" y="1183710"/>
            <a:ext cx="4640435"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Controlling optical properties of disordered materials like gels is challenging because their structure is heterogeneous and strategies for tuning are few</a:t>
            </a:r>
          </a:p>
          <a:p>
            <a:pPr marL="285750" indent="-285750" eaLnBrk="1" hangingPunct="1">
              <a:buClr>
                <a:srgbClr val="C00000"/>
              </a:buClr>
              <a:buFont typeface="Arial" panose="020B0604020202020204" pitchFamily="34" charset="0"/>
              <a:buChar char="•"/>
            </a:pPr>
            <a:r>
              <a:rPr lang="en-US" sz="1400" dirty="0"/>
              <a:t>Consistent and tunable structure ITO nanocrystal gel networks was achieved with </a:t>
            </a:r>
            <a:r>
              <a:rPr lang="en-US" sz="1400" dirty="0" err="1"/>
              <a:t>thermoreversible</a:t>
            </a:r>
            <a:r>
              <a:rPr lang="en-US" sz="1400" dirty="0"/>
              <a:t> metal coordination links</a:t>
            </a:r>
          </a:p>
          <a:p>
            <a:pPr marL="285750" indent="-285750" eaLnBrk="1" hangingPunct="1">
              <a:buClr>
                <a:srgbClr val="C00000"/>
              </a:buClr>
              <a:buFont typeface="Arial" panose="020B0604020202020204" pitchFamily="34" charset="0"/>
              <a:buChar char="•"/>
            </a:pPr>
            <a:r>
              <a:rPr lang="en-US" sz="1400" dirty="0"/>
              <a:t>Small angle X-ray scattering was used to quantify changes in inter-nanocrystal spacing as the ligand length was synthetically varied</a:t>
            </a:r>
          </a:p>
          <a:p>
            <a:pPr marL="285750" indent="-285750" eaLnBrk="1" hangingPunct="1">
              <a:buClr>
                <a:srgbClr val="C00000"/>
              </a:buClr>
              <a:buFont typeface="Arial" panose="020B0604020202020204" pitchFamily="34" charset="0"/>
              <a:buChar char="•"/>
            </a:pPr>
            <a:r>
              <a:rPr lang="en-US" sz="1400" dirty="0"/>
              <a:t>A “plasmon ruler” that was developed and theoretically verified that can predict the plasmonic optical frequency of a gel</a:t>
            </a:r>
          </a:p>
          <a:p>
            <a:pPr eaLnBrk="1" hangingPunct="1"/>
            <a:r>
              <a:rPr lang="en-US" sz="1400" dirty="0"/>
              <a:t>The plasmon ruler enables design of dynamic optical response by selection of nanocrystals and ligands</a:t>
            </a:r>
          </a:p>
          <a:p>
            <a:pPr marL="285750" indent="-285750" eaLnBrk="1" hangingPunct="1">
              <a:buClr>
                <a:srgbClr val="C00000"/>
              </a:buClr>
              <a:buFont typeface="Arial" panose="020B0604020202020204" pitchFamily="34" charset="0"/>
              <a:buChar char="•"/>
            </a:pPr>
            <a:r>
              <a:rPr lang="en-US" sz="1400" dirty="0"/>
              <a:t>Design of mixtures with optical spectra that either broaden or counterintuitively narrow upon gel formation was demonstrated</a:t>
            </a:r>
          </a:p>
          <a:p>
            <a:pPr marL="285750" indent="-285750" eaLnBrk="1" hangingPunct="1">
              <a:buClr>
                <a:srgbClr val="C00000"/>
              </a:buClr>
              <a:buFont typeface="Arial" panose="020B0604020202020204" pitchFamily="34" charset="0"/>
              <a:buChar char="•"/>
            </a:pPr>
            <a:r>
              <a:rPr lang="en-US" sz="1400" dirty="0"/>
              <a:t>Future development of the computational design principles and dynamic linking chemistries will be used to encode time-dependent responsive optical properties in nanocrystal assemblies</a:t>
            </a:r>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pic>
        <p:nvPicPr>
          <p:cNvPr id="2" name="Picture 1" descr="Schematic illustrations of nanoparticles with surface functionalization and linking reaction, in the presence of Co ions, to form linked nanocrystal gel.">
            <a:extLst>
              <a:ext uri="{FF2B5EF4-FFF2-40B4-BE49-F238E27FC236}">
                <a16:creationId xmlns:a16="http://schemas.microsoft.com/office/drawing/2014/main" id="{075AF0E6-1D6E-A016-F96A-1CD4633FEB43}"/>
              </a:ext>
            </a:extLst>
          </p:cNvPr>
          <p:cNvPicPr>
            <a:picLocks noChangeAspect="1"/>
          </p:cNvPicPr>
          <p:nvPr/>
        </p:nvPicPr>
        <p:blipFill>
          <a:blip r:embed="rId4"/>
          <a:stretch>
            <a:fillRect/>
          </a:stretch>
        </p:blipFill>
        <p:spPr>
          <a:xfrm>
            <a:off x="7468536" y="1256076"/>
            <a:ext cx="4752769" cy="2379671"/>
          </a:xfrm>
          <a:prstGeom prst="rect">
            <a:avLst/>
          </a:prstGeom>
        </p:spPr>
      </p:pic>
      <p:pic>
        <p:nvPicPr>
          <p:cNvPr id="3" name="Picture 2" descr="Scanning electron micrographs of chemically synthesized ITO nanocrystals.">
            <a:extLst>
              <a:ext uri="{FF2B5EF4-FFF2-40B4-BE49-F238E27FC236}">
                <a16:creationId xmlns:a16="http://schemas.microsoft.com/office/drawing/2014/main" id="{BA0FC1F4-FF98-68AD-64F8-BB5CA843CB90}"/>
              </a:ext>
            </a:extLst>
          </p:cNvPr>
          <p:cNvPicPr>
            <a:picLocks noChangeAspect="1"/>
          </p:cNvPicPr>
          <p:nvPr/>
        </p:nvPicPr>
        <p:blipFill>
          <a:blip r:embed="rId5"/>
          <a:stretch>
            <a:fillRect/>
          </a:stretch>
        </p:blipFill>
        <p:spPr>
          <a:xfrm>
            <a:off x="5027297" y="1403924"/>
            <a:ext cx="2458915" cy="2083974"/>
          </a:xfrm>
          <a:prstGeom prst="rect">
            <a:avLst/>
          </a:prstGeom>
        </p:spPr>
      </p:pic>
      <p:pic>
        <p:nvPicPr>
          <p:cNvPr id="4" name="Picture 3" descr="Plot of frequency shift in optical spectrum as a function of gap between nanocrystals.">
            <a:extLst>
              <a:ext uri="{FF2B5EF4-FFF2-40B4-BE49-F238E27FC236}">
                <a16:creationId xmlns:a16="http://schemas.microsoft.com/office/drawing/2014/main" id="{B33A936A-201F-B871-C9FB-D7DE36ECB3E7}"/>
              </a:ext>
            </a:extLst>
          </p:cNvPr>
          <p:cNvPicPr>
            <a:picLocks noChangeAspect="1"/>
          </p:cNvPicPr>
          <p:nvPr/>
        </p:nvPicPr>
        <p:blipFill>
          <a:blip r:embed="rId6"/>
          <a:stretch>
            <a:fillRect/>
          </a:stretch>
        </p:blipFill>
        <p:spPr>
          <a:xfrm>
            <a:off x="4826532" y="3615259"/>
            <a:ext cx="2495879" cy="2343293"/>
          </a:xfrm>
          <a:prstGeom prst="rect">
            <a:avLst/>
          </a:prstGeom>
        </p:spPr>
      </p:pic>
      <p:pic>
        <p:nvPicPr>
          <p:cNvPr id="5" name="Picture 4" descr="Plots of designed (left) and experimental (right) optical absorption spectra for nanocrystal dispersion and for gels that exhibit either optical broadening or optical narrowing.&#10;">
            <a:extLst>
              <a:ext uri="{FF2B5EF4-FFF2-40B4-BE49-F238E27FC236}">
                <a16:creationId xmlns:a16="http://schemas.microsoft.com/office/drawing/2014/main" id="{0D8D2B0A-4E3B-4A7D-036A-4DA211AAED10}"/>
              </a:ext>
            </a:extLst>
          </p:cNvPr>
          <p:cNvPicPr>
            <a:picLocks noChangeAspect="1"/>
          </p:cNvPicPr>
          <p:nvPr/>
        </p:nvPicPr>
        <p:blipFill>
          <a:blip r:embed="rId7"/>
          <a:stretch>
            <a:fillRect/>
          </a:stretch>
        </p:blipFill>
        <p:spPr>
          <a:xfrm>
            <a:off x="7345857" y="3635746"/>
            <a:ext cx="4846143" cy="2278520"/>
          </a:xfrm>
          <a:prstGeom prst="rect">
            <a:avLst/>
          </a:prstGeom>
        </p:spPr>
      </p:pic>
    </p:spTree>
    <p:extLst>
      <p:ext uri="{BB962C8B-B14F-4D97-AF65-F5344CB8AC3E}">
        <p14:creationId xmlns:p14="http://schemas.microsoft.com/office/powerpoint/2010/main" val="16801755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3045</TotalTime>
  <Words>397</Words>
  <Application>Microsoft Office PowerPoint</Application>
  <PresentationFormat>Widescreen</PresentationFormat>
  <Paragraphs>17</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Calibri Light</vt:lpstr>
      <vt:lpstr>Gotham Bold</vt:lpstr>
      <vt:lpstr>Microsoft Sans Serif</vt:lpstr>
      <vt:lpstr>Roboto</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Yu, Edward T</cp:lastModifiedBy>
  <cp:revision>277</cp:revision>
  <cp:lastPrinted>2018-03-20T12:31:18Z</cp:lastPrinted>
  <dcterms:created xsi:type="dcterms:W3CDTF">2017-10-05T17:34:54Z</dcterms:created>
  <dcterms:modified xsi:type="dcterms:W3CDTF">2024-05-03T22:38:56Z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