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85782" autoAdjust="0"/>
  </p:normalViewPr>
  <p:slideViewPr>
    <p:cSldViewPr snapToGrid="0" snapToObjects="1">
      <p:cViewPr varScale="1">
        <p:scale>
          <a:sx n="118" d="100"/>
          <a:sy n="118" d="100"/>
        </p:scale>
        <p:origin x="804" y="90"/>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5/3/2024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We </a:t>
            </a:r>
            <a:r>
              <a:rPr lang="en-US" sz="1800" dirty="0">
                <a:effectLst/>
                <a:latin typeface="Times New Roman" panose="02020603050405020304" pitchFamily="18" charset="0"/>
                <a:ea typeface="Calibri" panose="020F0502020204030204" pitchFamily="34" charset="0"/>
              </a:rPr>
              <a:t>developed synthetic multi-arm poly(ethylene glycol) (PEG) hydrogels with three different dynamic covalent linking chemistries. They exhibit non-monotonic flow curves under steady shear, with shear thickening behavior that depends on the crosslinking bond exchange kinetics and polymer concentration. We probed the mechanism of shear thickening behavior using two techniques: transient steady shear measurements and absorbance under shear measurements. The transient steady shear measurements indicated reversible shear thickening behavior, and the absorbance under shear measurements indicated that the extent of bond formation in the hydrogel remained constant. Both results point to chain stretching as a primary driver of shear thickening behavior.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t>These results will guide hydrogel design for injectable gels and 3D bioprinting inks. </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800" dirty="0">
                <a:effectLst/>
                <a:latin typeface="Times New Roman" panose="02020603050405020304" pitchFamily="18" charset="0"/>
                <a:ea typeface="Calibri" panose="020F0502020204030204" pitchFamily="34" charset="0"/>
              </a:rPr>
              <a:t>The dynamic control of reversible covalent bonding and generating fueling strategies for achieving non-equilibrium steady states of complex assemblies of soft materials, biomaterials, and nanocrystals are the two overarching themes of IRG1. Our research accomplishments in the area of TORC-linked polymer networks lay the groundwork for new fueling strategies, dynamic depletants, and materials with rheo-adaptive behavior, all of which are key goals of IRG 1. </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fr-FR" b="0" i="1" dirty="0" err="1">
                <a:solidFill>
                  <a:srgbClr val="000000"/>
                </a:solidFill>
                <a:effectLst/>
                <a:latin typeface="Roboto" panose="02000000000000000000" pitchFamily="2" charset="0"/>
              </a:rPr>
              <a:t>Macromolecules</a:t>
            </a:r>
            <a:r>
              <a:rPr lang="fr-FR" b="0" i="0">
                <a:solidFill>
                  <a:srgbClr val="000000"/>
                </a:solidFill>
                <a:effectLst/>
                <a:latin typeface="Roboto" panose="02000000000000000000" pitchFamily="2" charset="0"/>
              </a:rPr>
              <a:t> 2023, 56, 19, 7795–7807, https://doi.org/10.1021/acs.macromol.3c00780 </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Nonlinear Rheological Behavior of Dynamic Covalent Gels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316985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UT Austin MRSEC</a:t>
            </a:r>
          </a:p>
          <a:p>
            <a:r>
              <a:rPr lang="en-US" sz="1400" b="1" dirty="0">
                <a:latin typeface="Arial" panose="020B0604020202020204" pitchFamily="34" charset="0"/>
                <a:cs typeface="Arial" panose="020B0604020202020204" pitchFamily="34" charset="0"/>
              </a:rPr>
              <a:t>DMR-1720595/</a:t>
            </a:r>
            <a:r>
              <a:rPr lang="en-US" sz="1400" b="1" i="0" dirty="0">
                <a:solidFill>
                  <a:srgbClr val="000000"/>
                </a:solidFill>
                <a:effectLst/>
                <a:latin typeface="Arial" panose="020B0604020202020204" pitchFamily="34" charset="0"/>
                <a:cs typeface="Arial" panose="020B0604020202020204" pitchFamily="34" charset="0"/>
              </a:rPr>
              <a:t>2308817</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642669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Adrianne Rosales, Eric </a:t>
            </a:r>
            <a:r>
              <a:rPr lang="en-US" sz="1600" b="1" dirty="0" err="1">
                <a:latin typeface="Arial" panose="020B0604020202020204" pitchFamily="34" charset="0"/>
                <a:cs typeface="Arial" panose="020B0604020202020204" pitchFamily="34" charset="0"/>
              </a:rPr>
              <a:t>Anslyn</a:t>
            </a:r>
            <a:r>
              <a:rPr lang="en-US" sz="1600" b="1" dirty="0">
                <a:latin typeface="Arial" panose="020B0604020202020204" pitchFamily="34" charset="0"/>
                <a:cs typeface="Arial" panose="020B0604020202020204" pitchFamily="34" charset="0"/>
              </a:rPr>
              <a:t>, The University of Texas at Austin</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412042" y="1183710"/>
            <a:ext cx="446743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t>Hydrogels with dynamic linkers have garnered intense interest for applications that require flow, including injectable delivery vehicles and 3D bioprinting inks. However, to fully enable these applications, there remains a need to understand how linking chemistry affects gelation and nonlinear rheological properties. To probe this relationship, we developed synthetic multi-arm polyethylene glycol (PEG) gels linked with dynamic covalent bonds. </a:t>
            </a:r>
          </a:p>
          <a:p>
            <a:pPr algn="just" eaLnBrk="1" hangingPunct="1"/>
            <a:endParaRPr lang="en-US" sz="1400" dirty="0"/>
          </a:p>
          <a:p>
            <a:pPr marL="285750" indent="-285750" algn="just" eaLnBrk="1" hangingPunct="1">
              <a:buClr>
                <a:srgbClr val="C00000"/>
              </a:buClr>
              <a:buFont typeface="Arial" panose="020B0604020202020204" pitchFamily="34" charset="0"/>
              <a:buChar char="•"/>
            </a:pPr>
            <a:r>
              <a:rPr lang="en-US" sz="1400" dirty="0"/>
              <a:t>Dynamic covalent hydrogels exhibit non-monotonic flow curves under steady shear, with shear thickening behavior that depends on exchange kinetics of linkers.</a:t>
            </a:r>
          </a:p>
          <a:p>
            <a:pPr marL="285750" indent="-285750" algn="just" eaLnBrk="1" hangingPunct="1">
              <a:buClr>
                <a:srgbClr val="C00000"/>
              </a:buClr>
              <a:buFont typeface="Arial" panose="020B0604020202020204" pitchFamily="34" charset="0"/>
              <a:buChar char="•"/>
            </a:pPr>
            <a:r>
              <a:rPr lang="en-US" sz="1400" dirty="0"/>
              <a:t>Transient shear measurements indicate chain stretching is responsible for shear thickening.</a:t>
            </a:r>
          </a:p>
          <a:p>
            <a:pPr marL="285750" indent="-285750" algn="just" eaLnBrk="1" hangingPunct="1">
              <a:buClr>
                <a:srgbClr val="C00000"/>
              </a:buClr>
              <a:buFont typeface="Arial" panose="020B0604020202020204" pitchFamily="34" charset="0"/>
              <a:buChar char="•"/>
            </a:pPr>
            <a:r>
              <a:rPr lang="en-US" sz="1400" dirty="0"/>
              <a:t>These results will guide hydrogel design for injectable gels and 3D bioprinting inks. </a:t>
            </a:r>
          </a:p>
          <a:p>
            <a:pPr marL="285750" indent="-285750" algn="just" eaLnBrk="1" hangingPunct="1">
              <a:buClr>
                <a:srgbClr val="C00000"/>
              </a:buClr>
              <a:buFont typeface="Arial" panose="020B0604020202020204" pitchFamily="34" charset="0"/>
              <a:buChar char="•"/>
            </a:pPr>
            <a:r>
              <a:rPr lang="en-US" sz="1400" dirty="0"/>
              <a:t>This work supports the IRG goals of developing strategies for dynamic polymeric depletants and materials with rheo-adaptive behavior. </a:t>
            </a:r>
          </a:p>
          <a:p>
            <a:pPr algn="just" eaLnBrk="1" hangingPunct="1"/>
            <a:endParaRPr lang="en-US" sz="1400" dirty="0"/>
          </a:p>
          <a:p>
            <a:pPr algn="just" eaLnBrk="1" hangingPunct="1"/>
            <a:endParaRPr lang="en-US" sz="1400" dirty="0"/>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grpSp>
        <p:nvGrpSpPr>
          <p:cNvPr id="7" name="Group 6" descr="A graph of shear stress as a function of shear rate for a dynamic covalent PEG gel, showing non-monotonic flow. There are also images of the gel on a shear rheometer at each shear regime. ">
            <a:extLst>
              <a:ext uri="{FF2B5EF4-FFF2-40B4-BE49-F238E27FC236}">
                <a16:creationId xmlns:a16="http://schemas.microsoft.com/office/drawing/2014/main" id="{451F30E1-A9C5-4C3C-89E5-C203E735A91F}"/>
              </a:ext>
            </a:extLst>
          </p:cNvPr>
          <p:cNvGrpSpPr/>
          <p:nvPr/>
        </p:nvGrpSpPr>
        <p:grpSpPr>
          <a:xfrm>
            <a:off x="5622122" y="1321286"/>
            <a:ext cx="6190248" cy="4622220"/>
            <a:chOff x="5622122" y="1321286"/>
            <a:chExt cx="6190248" cy="4622220"/>
          </a:xfrm>
        </p:grpSpPr>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622122" y="1467556"/>
              <a:ext cx="6163478" cy="4475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4" name="Picture 13" descr="Graph of shear stress as a function of shear rate shwoing nonmonotonic behavior due to different regimes of flow.">
              <a:extLst>
                <a:ext uri="{FF2B5EF4-FFF2-40B4-BE49-F238E27FC236}">
                  <a16:creationId xmlns:a16="http://schemas.microsoft.com/office/drawing/2014/main" id="{FCBF1409-E480-4E5A-A8EA-7F9088FD7A61}"/>
                </a:ext>
              </a:extLst>
            </p:cNvPr>
            <p:cNvPicPr>
              <a:picLocks noChangeAspect="1"/>
            </p:cNvPicPr>
            <p:nvPr/>
          </p:nvPicPr>
          <p:blipFill rotWithShape="1">
            <a:blip r:embed="rId4">
              <a:extLst>
                <a:ext uri="{28A0092B-C50C-407E-A947-70E740481C1C}">
                  <a14:useLocalDpi xmlns:a14="http://schemas.microsoft.com/office/drawing/2010/main" val="0"/>
                </a:ext>
              </a:extLst>
            </a:blip>
            <a:srcRect b="10046"/>
            <a:stretch/>
          </p:blipFill>
          <p:spPr>
            <a:xfrm>
              <a:off x="7697570" y="1321286"/>
              <a:ext cx="4114800" cy="2831723"/>
            </a:xfrm>
            <a:prstGeom prst="rect">
              <a:avLst/>
            </a:prstGeom>
          </p:spPr>
        </p:pic>
        <p:sp>
          <p:nvSpPr>
            <p:cNvPr id="15" name="Oval 14">
              <a:extLst>
                <a:ext uri="{FF2B5EF4-FFF2-40B4-BE49-F238E27FC236}">
                  <a16:creationId xmlns:a16="http://schemas.microsoft.com/office/drawing/2014/main" id="{D29475D7-1EFC-4B05-AE58-EE31A94CDD16}"/>
                </a:ext>
              </a:extLst>
            </p:cNvPr>
            <p:cNvSpPr/>
            <p:nvPr/>
          </p:nvSpPr>
          <p:spPr>
            <a:xfrm>
              <a:off x="8739557" y="1792434"/>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1</a:t>
              </a:r>
            </a:p>
          </p:txBody>
        </p:sp>
        <p:sp>
          <p:nvSpPr>
            <p:cNvPr id="16" name="Oval 15">
              <a:extLst>
                <a:ext uri="{FF2B5EF4-FFF2-40B4-BE49-F238E27FC236}">
                  <a16:creationId xmlns:a16="http://schemas.microsoft.com/office/drawing/2014/main" id="{EECBCA4B-32CD-4375-8DB5-D60B335583A7}"/>
                </a:ext>
              </a:extLst>
            </p:cNvPr>
            <p:cNvSpPr/>
            <p:nvPr/>
          </p:nvSpPr>
          <p:spPr>
            <a:xfrm>
              <a:off x="9581990" y="1792434"/>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2</a:t>
              </a:r>
            </a:p>
          </p:txBody>
        </p:sp>
        <p:sp>
          <p:nvSpPr>
            <p:cNvPr id="17" name="Oval 16">
              <a:extLst>
                <a:ext uri="{FF2B5EF4-FFF2-40B4-BE49-F238E27FC236}">
                  <a16:creationId xmlns:a16="http://schemas.microsoft.com/office/drawing/2014/main" id="{81B72DA6-CC53-4205-8AF0-7763C1B33251}"/>
                </a:ext>
              </a:extLst>
            </p:cNvPr>
            <p:cNvSpPr/>
            <p:nvPr/>
          </p:nvSpPr>
          <p:spPr>
            <a:xfrm>
              <a:off x="10548044" y="1787190"/>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3</a:t>
              </a:r>
            </a:p>
          </p:txBody>
        </p:sp>
        <p:sp>
          <p:nvSpPr>
            <p:cNvPr id="2" name="TextBox 1">
              <a:extLst>
                <a:ext uri="{FF2B5EF4-FFF2-40B4-BE49-F238E27FC236}">
                  <a16:creationId xmlns:a16="http://schemas.microsoft.com/office/drawing/2014/main" id="{12B69980-79FE-4764-A286-1442CFF987AC}"/>
                </a:ext>
              </a:extLst>
            </p:cNvPr>
            <p:cNvSpPr txBox="1"/>
            <p:nvPr/>
          </p:nvSpPr>
          <p:spPr>
            <a:xfrm>
              <a:off x="9179955" y="4092715"/>
              <a:ext cx="1352710"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Shear Rate (1/s)</a:t>
              </a:r>
            </a:p>
          </p:txBody>
        </p:sp>
        <p:pic>
          <p:nvPicPr>
            <p:cNvPr id="18" name="Picture 17" descr="Photograph of Newtonian flow and shear thickening.">
              <a:extLst>
                <a:ext uri="{FF2B5EF4-FFF2-40B4-BE49-F238E27FC236}">
                  <a16:creationId xmlns:a16="http://schemas.microsoft.com/office/drawing/2014/main" id="{77B3282B-E138-4BF3-9836-5F76488A22A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8700" t="9571" r="8894" b="9685"/>
            <a:stretch/>
          </p:blipFill>
          <p:spPr>
            <a:xfrm>
              <a:off x="5870143" y="4369714"/>
              <a:ext cx="1738489" cy="912557"/>
            </a:xfrm>
            <a:prstGeom prst="rect">
              <a:avLst/>
            </a:prstGeom>
          </p:spPr>
        </p:pic>
        <p:sp>
          <p:nvSpPr>
            <p:cNvPr id="20" name="Oval 19">
              <a:extLst>
                <a:ext uri="{FF2B5EF4-FFF2-40B4-BE49-F238E27FC236}">
                  <a16:creationId xmlns:a16="http://schemas.microsoft.com/office/drawing/2014/main" id="{28C50254-94AE-4B10-AC61-84F91A52B58D}"/>
                </a:ext>
              </a:extLst>
            </p:cNvPr>
            <p:cNvSpPr/>
            <p:nvPr/>
          </p:nvSpPr>
          <p:spPr>
            <a:xfrm>
              <a:off x="5742847" y="5320082"/>
              <a:ext cx="274320" cy="26435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1</a:t>
              </a:r>
            </a:p>
          </p:txBody>
        </p:sp>
        <p:sp>
          <p:nvSpPr>
            <p:cNvPr id="21" name="Oval 20">
              <a:extLst>
                <a:ext uri="{FF2B5EF4-FFF2-40B4-BE49-F238E27FC236}">
                  <a16:creationId xmlns:a16="http://schemas.microsoft.com/office/drawing/2014/main" id="{CA373006-BE73-4C08-8BE8-547A443BF15C}"/>
                </a:ext>
              </a:extLst>
            </p:cNvPr>
            <p:cNvSpPr/>
            <p:nvPr/>
          </p:nvSpPr>
          <p:spPr>
            <a:xfrm>
              <a:off x="5742847" y="5622245"/>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2</a:t>
              </a:r>
            </a:p>
          </p:txBody>
        </p:sp>
        <p:sp>
          <p:nvSpPr>
            <p:cNvPr id="22" name="Rectangle 21">
              <a:extLst>
                <a:ext uri="{FF2B5EF4-FFF2-40B4-BE49-F238E27FC236}">
                  <a16:creationId xmlns:a16="http://schemas.microsoft.com/office/drawing/2014/main" id="{36889CB6-E9E7-4D76-AE2B-EAD61AD1515E}"/>
                </a:ext>
              </a:extLst>
            </p:cNvPr>
            <p:cNvSpPr/>
            <p:nvPr/>
          </p:nvSpPr>
          <p:spPr>
            <a:xfrm>
              <a:off x="6071580" y="5311373"/>
              <a:ext cx="1434356" cy="276999"/>
            </a:xfrm>
            <a:prstGeom prst="rect">
              <a:avLst/>
            </a:prstGeom>
            <a:solidFill>
              <a:srgbClr val="E5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spcAft>
                  <a:spcPts val="800"/>
                </a:spcAft>
              </a:pPr>
              <a:r>
                <a:rPr lang="en-US" sz="1600" dirty="0">
                  <a:solidFill>
                    <a:sysClr val="windowText" lastClr="000000"/>
                  </a:solidFill>
                  <a:latin typeface="Arial" panose="020B0604020202020204" pitchFamily="34" charset="0"/>
                  <a:ea typeface="Helvetica Neue" panose="02000503000000020004" pitchFamily="2" charset="0"/>
                  <a:cs typeface="Arial" panose="020B0604020202020204" pitchFamily="34" charset="0"/>
                </a:rPr>
                <a:t>Newtonian</a:t>
              </a:r>
            </a:p>
          </p:txBody>
        </p:sp>
        <p:sp>
          <p:nvSpPr>
            <p:cNvPr id="23" name="Rectangle 22">
              <a:extLst>
                <a:ext uri="{FF2B5EF4-FFF2-40B4-BE49-F238E27FC236}">
                  <a16:creationId xmlns:a16="http://schemas.microsoft.com/office/drawing/2014/main" id="{A181F5AD-32CD-444A-927C-1AD42A86A3A4}"/>
                </a:ext>
              </a:extLst>
            </p:cNvPr>
            <p:cNvSpPr/>
            <p:nvPr/>
          </p:nvSpPr>
          <p:spPr>
            <a:xfrm>
              <a:off x="6082861" y="5613242"/>
              <a:ext cx="1676478" cy="258976"/>
            </a:xfrm>
            <a:prstGeom prst="rect">
              <a:avLst/>
            </a:prstGeom>
            <a:solidFill>
              <a:srgbClr val="BFE9E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117475"/>
              <a:r>
                <a:rPr lang="en-US" sz="1600" dirty="0">
                  <a:solidFill>
                    <a:sysClr val="windowText" lastClr="000000"/>
                  </a:solidFill>
                  <a:latin typeface="Arial" panose="020B0604020202020204" pitchFamily="34" charset="0"/>
                  <a:ea typeface="Helvetica Neue" panose="02000503000000020004" pitchFamily="2" charset="0"/>
                  <a:cs typeface="Arial" panose="020B0604020202020204" pitchFamily="34" charset="0"/>
                </a:rPr>
                <a:t>Shear thickening</a:t>
              </a:r>
            </a:p>
          </p:txBody>
        </p:sp>
        <p:pic>
          <p:nvPicPr>
            <p:cNvPr id="26" name="Picture 25" descr="Photograph of flow instability.">
              <a:extLst>
                <a:ext uri="{FF2B5EF4-FFF2-40B4-BE49-F238E27FC236}">
                  <a16:creationId xmlns:a16="http://schemas.microsoft.com/office/drawing/2014/main" id="{53F8954A-A4AF-4CF0-834F-31817192BC3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7800" t="4925" r="6616" b="12517"/>
            <a:stretch/>
          </p:blipFill>
          <p:spPr>
            <a:xfrm>
              <a:off x="7909296" y="4381065"/>
              <a:ext cx="1738489" cy="901206"/>
            </a:xfrm>
            <a:prstGeom prst="rect">
              <a:avLst/>
            </a:prstGeom>
          </p:spPr>
        </p:pic>
        <p:sp>
          <p:nvSpPr>
            <p:cNvPr id="27" name="Oval 26">
              <a:extLst>
                <a:ext uri="{FF2B5EF4-FFF2-40B4-BE49-F238E27FC236}">
                  <a16:creationId xmlns:a16="http://schemas.microsoft.com/office/drawing/2014/main" id="{AE12F55B-FF68-4C0D-BFF3-802921798B81}"/>
                </a:ext>
              </a:extLst>
            </p:cNvPr>
            <p:cNvSpPr/>
            <p:nvPr/>
          </p:nvSpPr>
          <p:spPr>
            <a:xfrm>
              <a:off x="7779510" y="5312712"/>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2</a:t>
              </a:r>
            </a:p>
          </p:txBody>
        </p:sp>
        <p:cxnSp>
          <p:nvCxnSpPr>
            <p:cNvPr id="4" name="Straight Arrow Connector 3">
              <a:extLst>
                <a:ext uri="{FF2B5EF4-FFF2-40B4-BE49-F238E27FC236}">
                  <a16:creationId xmlns:a16="http://schemas.microsoft.com/office/drawing/2014/main" id="{D500352F-5411-4604-AAF7-0E62F451AF31}"/>
                </a:ext>
              </a:extLst>
            </p:cNvPr>
            <p:cNvCxnSpPr/>
            <p:nvPr/>
          </p:nvCxnSpPr>
          <p:spPr>
            <a:xfrm>
              <a:off x="8085169" y="5449872"/>
              <a:ext cx="21672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Oval 27">
              <a:extLst>
                <a:ext uri="{FF2B5EF4-FFF2-40B4-BE49-F238E27FC236}">
                  <a16:creationId xmlns:a16="http://schemas.microsoft.com/office/drawing/2014/main" id="{F424D5CA-68A6-4A94-8849-BAB5C03191FE}"/>
                </a:ext>
              </a:extLst>
            </p:cNvPr>
            <p:cNvSpPr/>
            <p:nvPr/>
          </p:nvSpPr>
          <p:spPr>
            <a:xfrm>
              <a:off x="8307109" y="5321987"/>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3</a:t>
              </a:r>
            </a:p>
          </p:txBody>
        </p:sp>
        <p:sp>
          <p:nvSpPr>
            <p:cNvPr id="29" name="Rectangle 28">
              <a:extLst>
                <a:ext uri="{FF2B5EF4-FFF2-40B4-BE49-F238E27FC236}">
                  <a16:creationId xmlns:a16="http://schemas.microsoft.com/office/drawing/2014/main" id="{C4B6FE92-9AF0-4983-B0CF-E2FB5EA06809}"/>
                </a:ext>
              </a:extLst>
            </p:cNvPr>
            <p:cNvSpPr/>
            <p:nvPr/>
          </p:nvSpPr>
          <p:spPr>
            <a:xfrm>
              <a:off x="8612771" y="5307141"/>
              <a:ext cx="1035014" cy="589424"/>
            </a:xfrm>
            <a:prstGeom prst="rect">
              <a:avLst/>
            </a:prstGeom>
            <a:solidFill>
              <a:srgbClr val="BFE9ED"/>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117475"/>
              <a:r>
                <a:rPr lang="en-US" sz="1600" dirty="0">
                  <a:solidFill>
                    <a:sysClr val="windowText" lastClr="000000"/>
                  </a:solidFill>
                  <a:latin typeface="Arial" panose="020B0604020202020204" pitchFamily="34" charset="0"/>
                  <a:ea typeface="Helvetica Neue" panose="02000503000000020004" pitchFamily="2" charset="0"/>
                  <a:cs typeface="Arial" panose="020B0604020202020204" pitchFamily="34" charset="0"/>
                </a:rPr>
                <a:t>Flow instability</a:t>
              </a:r>
            </a:p>
          </p:txBody>
        </p:sp>
        <p:pic>
          <p:nvPicPr>
            <p:cNvPr id="30" name="Picture 29" descr="Photograph of material expulsion at high shear rate.&#10;">
              <a:extLst>
                <a:ext uri="{FF2B5EF4-FFF2-40B4-BE49-F238E27FC236}">
                  <a16:creationId xmlns:a16="http://schemas.microsoft.com/office/drawing/2014/main" id="{1BE51BE6-7B31-44E7-B2CF-A55A79DABA8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001" t="3589" r="5543" b="9350"/>
            <a:stretch/>
          </p:blipFill>
          <p:spPr>
            <a:xfrm>
              <a:off x="9942789" y="4364482"/>
              <a:ext cx="1735231" cy="917789"/>
            </a:xfrm>
            <a:prstGeom prst="rect">
              <a:avLst/>
            </a:prstGeom>
          </p:spPr>
        </p:pic>
        <p:sp>
          <p:nvSpPr>
            <p:cNvPr id="31" name="Oval 30">
              <a:extLst>
                <a:ext uri="{FF2B5EF4-FFF2-40B4-BE49-F238E27FC236}">
                  <a16:creationId xmlns:a16="http://schemas.microsoft.com/office/drawing/2014/main" id="{625CEE60-CB6D-45D6-8577-F38BC1C06E4E}"/>
                </a:ext>
              </a:extLst>
            </p:cNvPr>
            <p:cNvSpPr/>
            <p:nvPr/>
          </p:nvSpPr>
          <p:spPr>
            <a:xfrm>
              <a:off x="9968446" y="5327630"/>
              <a:ext cx="274320" cy="274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latin typeface="Helvetica Neue" panose="02000503000000020004" pitchFamily="2" charset="0"/>
                  <a:ea typeface="Helvetica Neue" panose="02000503000000020004" pitchFamily="2" charset="0"/>
                  <a:cs typeface="Helvetica Neue" panose="02000503000000020004" pitchFamily="2" charset="0"/>
                </a:rPr>
                <a:t>3</a:t>
              </a:r>
            </a:p>
          </p:txBody>
        </p:sp>
        <p:sp>
          <p:nvSpPr>
            <p:cNvPr id="33" name="Rectangle 32">
              <a:extLst>
                <a:ext uri="{FF2B5EF4-FFF2-40B4-BE49-F238E27FC236}">
                  <a16:creationId xmlns:a16="http://schemas.microsoft.com/office/drawing/2014/main" id="{41E57F42-3419-4888-BF4A-158A72D65FED}"/>
                </a:ext>
              </a:extLst>
            </p:cNvPr>
            <p:cNvSpPr/>
            <p:nvPr/>
          </p:nvSpPr>
          <p:spPr>
            <a:xfrm>
              <a:off x="10292969" y="5319704"/>
              <a:ext cx="1385051" cy="552513"/>
            </a:xfrm>
            <a:prstGeom prst="rect">
              <a:avLst/>
            </a:prstGeom>
            <a:solidFill>
              <a:srgbClr val="99D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1600" dirty="0">
                  <a:solidFill>
                    <a:sysClr val="windowText" lastClr="000000"/>
                  </a:solidFill>
                  <a:latin typeface="Arial" panose="020B0604020202020204" pitchFamily="34" charset="0"/>
                  <a:ea typeface="Helvetica Neue" panose="02000503000000020004" pitchFamily="2" charset="0"/>
                  <a:cs typeface="Arial" panose="020B0604020202020204" pitchFamily="34" charset="0"/>
                </a:rPr>
                <a:t>Material expulsion</a:t>
              </a:r>
            </a:p>
          </p:txBody>
        </p:sp>
        <p:sp>
          <p:nvSpPr>
            <p:cNvPr id="5" name="TextBox 4">
              <a:extLst>
                <a:ext uri="{FF2B5EF4-FFF2-40B4-BE49-F238E27FC236}">
                  <a16:creationId xmlns:a16="http://schemas.microsoft.com/office/drawing/2014/main" id="{D9620370-F388-4DB4-9CC4-50D22CBF44D3}"/>
                </a:ext>
              </a:extLst>
            </p:cNvPr>
            <p:cNvSpPr txBox="1"/>
            <p:nvPr/>
          </p:nvSpPr>
          <p:spPr>
            <a:xfrm>
              <a:off x="5734243" y="1588198"/>
              <a:ext cx="2175053" cy="255454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Right: </a:t>
              </a:r>
              <a:r>
                <a:rPr lang="en-US" sz="1600" dirty="0">
                  <a:latin typeface="Arial" panose="020B0604020202020204" pitchFamily="34" charset="0"/>
                  <a:cs typeface="Arial" panose="020B0604020202020204" pitchFamily="34" charset="0"/>
                </a:rPr>
                <a:t>shear stress as a function of shear rate for a dynamic covalent PEG gel, showing non-monotonic flow. </a:t>
              </a:r>
              <a:r>
                <a:rPr lang="en-US" sz="1600" b="1" dirty="0">
                  <a:latin typeface="Arial" panose="020B0604020202020204" pitchFamily="34" charset="0"/>
                  <a:cs typeface="Arial" panose="020B0604020202020204" pitchFamily="34" charset="0"/>
                </a:rPr>
                <a:t>Bottom: </a:t>
              </a:r>
              <a:r>
                <a:rPr lang="en-US" sz="1600" dirty="0">
                  <a:latin typeface="Arial" panose="020B0604020202020204" pitchFamily="34" charset="0"/>
                  <a:cs typeface="Arial" panose="020B0604020202020204" pitchFamily="34" charset="0"/>
                </a:rPr>
                <a:t>images of the gel on a shear rheometer at each shear regime.</a:t>
              </a:r>
            </a:p>
          </p:txBody>
        </p:sp>
      </p:gr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3147</TotalTime>
  <Words>476</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Helvetica Neue</vt:lpstr>
      <vt:lpstr>Microsoft Sans Serif</vt:lpstr>
      <vt:lpstr>Roboto</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Yu, Edward T</cp:lastModifiedBy>
  <cp:revision>286</cp:revision>
  <cp:lastPrinted>2018-03-20T12:31:18Z</cp:lastPrinted>
  <dcterms:created xsi:type="dcterms:W3CDTF">2017-10-05T17:34:54Z</dcterms:created>
  <dcterms:modified xsi:type="dcterms:W3CDTF">2024-05-03T22:34:04Z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