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8"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16" autoAdjust="0"/>
    <p:restoredTop sz="70146" autoAdjust="0"/>
  </p:normalViewPr>
  <p:slideViewPr>
    <p:cSldViewPr snapToGrid="0" snapToObjects="1">
      <p:cViewPr>
        <p:scale>
          <a:sx n="100" d="100"/>
          <a:sy n="100" d="100"/>
        </p:scale>
        <p:origin x="1488" y="54"/>
      </p:cViewPr>
      <p:guideLst/>
    </p:cSldViewPr>
  </p:slideViewPr>
  <p:notesTextViewPr>
    <p:cViewPr>
      <p:scale>
        <a:sx n="110" d="100"/>
        <a:sy n="110" d="100"/>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5/3/2024</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5/3/2024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algn="just" defTabSz="914400">
                  <a:defRPr sz="1400">
                    <a:latin typeface="Helvetica Neue"/>
                    <a:ea typeface="Helvetica Neue"/>
                    <a:cs typeface="Helvetica Neue"/>
                    <a:sym typeface="Helvetica Neue"/>
                  </a:defRPr>
                </a:pPr>
                <a:r>
                  <a:rPr lang="en-US" sz="1200" b="1" dirty="0">
                    <a:solidFill>
                      <a:schemeClr val="tx1"/>
                    </a:solidFill>
                    <a:latin typeface="+mn-lt"/>
                  </a:rPr>
                  <a:t>What Has Been Achieved: </a:t>
                </a:r>
                <a:r>
                  <a:rPr lang="en-US" sz="1200" b="0" dirty="0">
                    <a:solidFill>
                      <a:schemeClr val="tx1"/>
                    </a:solidFill>
                    <a:latin typeface="+mn-lt"/>
                  </a:rPr>
                  <a:t>We show that ferroelectric polar domains formed in a twisted hexagonal boron nitride (t-hBN) substrate can modulate light emission from an adjacent semiconductor monolayer. The abrupt change in electrostatic potential across the domains produces an in-plane electric field (E-field) and leads to a remarkably large exciton Stark shift in the adjacent MoSe2 monolayer, previously only observable in p-n junctions created by the advanced e-beam lithography tools. Both the spectrum and spatial pattern of the light emission of the monolayer are periodically modulated by the remote </a:t>
                </a:r>
                <a:r>
                  <a:rPr lang="en-US" sz="1200" b="0" dirty="0" err="1">
                    <a:solidFill>
                      <a:schemeClr val="tx1"/>
                    </a:solidFill>
                    <a:latin typeface="+mn-lt"/>
                  </a:rPr>
                  <a:t>moire</a:t>
                </a:r>
                <a:r>
                  <a:rPr lang="en-US" sz="1200" b="0" dirty="0">
                    <a:solidFill>
                      <a:schemeClr val="tx1"/>
                    </a:solidFill>
                    <a:latin typeface="+mn-lt"/>
                  </a:rPr>
                  <a:t> potential imposed by the t-hBN substrate. </a:t>
                </a:r>
              </a:p>
              <a:p>
                <a:pPr algn="just" defTabSz="914400">
                  <a:defRPr sz="1400">
                    <a:latin typeface="Helvetica Neue"/>
                    <a:ea typeface="Helvetica Neue"/>
                    <a:cs typeface="Helvetica Neue"/>
                    <a:sym typeface="Helvetica Neue"/>
                  </a:defRPr>
                </a:pPr>
                <a:r>
                  <a:rPr lang="en-US" sz="1200" b="1" dirty="0">
                    <a:solidFill>
                      <a:schemeClr val="tx1"/>
                    </a:solidFill>
                    <a:latin typeface="+mn-lt"/>
                  </a:rPr>
                  <a:t>Importance of the Achievement: </a:t>
                </a:r>
                <a:r>
                  <a:rPr lang="en-US" sz="1200" b="0" dirty="0">
                    <a:solidFill>
                      <a:schemeClr val="tx1"/>
                    </a:solidFill>
                    <a:latin typeface="+mn-lt"/>
                  </a:rPr>
                  <a:t>Ferroelectricity has been recently discovered in stacked or twisted van der Waals (vdW) layers. The  versatility of producing a large array of size-tunable domains and integration with diverse functional materials make them an enticing platform for developing multifunctional devices. Here, we show that ferroelectric polar domains formed in a twisted hexagonal boron nitride (t-hBN) substrate can modulate light emission from an adjacent semiconductor monolayer. </a:t>
                </a:r>
                <a:endParaRPr lang="en-US" sz="1200" b="1" dirty="0">
                  <a:solidFill>
                    <a:schemeClr val="tx1"/>
                  </a:solidFill>
                  <a:latin typeface="+mn-lt"/>
                </a:endParaRPr>
              </a:p>
              <a:p>
                <a:pPr algn="just" defTabSz="914400">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200" b="0" dirty="0">
                    <a:solidFill>
                      <a:schemeClr val="tx1"/>
                    </a:solidFill>
                    <a:latin typeface="+mn-lt"/>
                  </a:rPr>
                  <a:t>One key goal of IRG 2 is to extend the strategy of </a:t>
                </a:r>
                <a:r>
                  <a:rPr lang="en-US" sz="1200" b="0" dirty="0" err="1">
                    <a:solidFill>
                      <a:schemeClr val="tx1"/>
                    </a:solidFill>
                    <a:latin typeface="+mn-lt"/>
                  </a:rPr>
                  <a:t>moire</a:t>
                </a:r>
                <a:r>
                  <a:rPr lang="en-US" sz="1200" b="0" dirty="0">
                    <a:solidFill>
                      <a:schemeClr val="tx1"/>
                    </a:solidFill>
                    <a:latin typeface="+mn-lt"/>
                  </a:rPr>
                  <a:t> engineering to a broader range of materials using the concept of remote potential engineering. This work represents the first demonstration of combining the functionality of a </a:t>
                </a:r>
                <a:r>
                  <a:rPr lang="en-US" sz="1200" b="0" dirty="0" err="1">
                    <a:solidFill>
                      <a:schemeClr val="tx1"/>
                    </a:solidFill>
                    <a:latin typeface="+mn-lt"/>
                  </a:rPr>
                  <a:t>moire</a:t>
                </a:r>
                <a:r>
                  <a:rPr lang="en-US" sz="1200" b="0" dirty="0">
                    <a:solidFill>
                      <a:schemeClr val="tx1"/>
                    </a:solidFill>
                    <a:latin typeface="+mn-lt"/>
                  </a:rPr>
                  <a:t> substrate and the light emission properties of a semiconductor monolayer. </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rPr>
                  <a:t>Where the findings are published: </a:t>
                </a:r>
                <a:r>
                  <a:rPr lang="en-US" sz="1200" b="0" dirty="0">
                    <a:solidFill>
                      <a:schemeClr val="tx1"/>
                    </a:solidFill>
                    <a:latin typeface="+mn-lt"/>
                  </a:rPr>
                  <a:t>Under review at Nature Nanotechnology</a:t>
                </a:r>
                <a:endParaRPr lang="en-US" b="0" dirty="0"/>
              </a:p>
            </p:txBody>
          </p:sp>
        </mc:Choice>
        <mc:Fallback xmlns="">
          <p:sp>
            <p:nvSpPr>
              <p:cNvPr id="3" name="Notes Placeholder 2"/>
              <p:cNvSpPr>
                <a:spLocks noGrp="1"/>
              </p:cNvSpPr>
              <p:nvPr>
                <p:ph type="body" idx="1"/>
              </p:nvPr>
            </p:nvSpPr>
            <p:spPr/>
            <p:txBody>
              <a:bodyPr/>
              <a:lstStyle/>
              <a:p>
                <a:pPr algn="just" defTabSz="914400">
                  <a:defRPr sz="1400">
                    <a:latin typeface="Helvetica Neue"/>
                    <a:ea typeface="Helvetica Neue"/>
                    <a:cs typeface="Helvetica Neue"/>
                    <a:sym typeface="Helvetica Neue"/>
                  </a:defRPr>
                </a:pPr>
                <a:r>
                  <a:rPr lang="en-US" sz="1200" b="1" dirty="0">
                    <a:solidFill>
                      <a:schemeClr val="tx1"/>
                    </a:solidFill>
                    <a:latin typeface="+mn-lt"/>
                  </a:rPr>
                  <a:t>What Has Been Achieved: </a:t>
                </a:r>
                <a:r>
                  <a:rPr lang="en-US" sz="1200" b="0" dirty="0">
                    <a:solidFill>
                      <a:schemeClr val="tx1"/>
                    </a:solidFill>
                    <a:latin typeface="+mn-lt"/>
                  </a:rPr>
                  <a:t>The researchers used </a:t>
                </a:r>
                <a:r>
                  <a:rPr lang="en-US" sz="1600" dirty="0"/>
                  <a:t>scanning tunneling microscopy spectroscopy (STM/S) and nano-ARPES </a:t>
                </a:r>
                <a:r>
                  <a:rPr lang="en-US" sz="1600" b="0" i="0" dirty="0">
                    <a:solidFill>
                      <a:srgbClr val="0D0D0D"/>
                    </a:solidFill>
                    <a:effectLst/>
                    <a:latin typeface="Söhne"/>
                  </a:rPr>
                  <a:t>to investigate electronic structures of </a:t>
                </a:r>
                <a:r>
                  <a:rPr lang="en-US" sz="2000" dirty="0"/>
                  <a:t>30</a:t>
                </a:r>
                <a:r>
                  <a:rPr lang="en-US" sz="2000" i="0">
                    <a:latin typeface="Cambria Math" panose="02040503050406030204" pitchFamily="18" charset="0"/>
                    <a:ea typeface="Cambria Math" panose="02040503050406030204" pitchFamily="18" charset="0"/>
                  </a:rPr>
                  <a:t>°</a:t>
                </a:r>
                <a:r>
                  <a:rPr lang="en-US" sz="2000" dirty="0"/>
                  <a:t> twisted bilayer WSe2 moiré quasicrystals and 21.8</a:t>
                </a:r>
                <a:r>
                  <a:rPr lang="en-US" sz="2000" i="0">
                    <a:latin typeface="Cambria Math" panose="02040503050406030204" pitchFamily="18" charset="0"/>
                    <a:ea typeface="Cambria Math" panose="02040503050406030204" pitchFamily="18" charset="0"/>
                  </a:rPr>
                  <a:t>°</a:t>
                </a:r>
                <a:r>
                  <a:rPr lang="en-US" sz="2000" dirty="0"/>
                  <a:t> twisted bilayer WSe2 moiré crystals.</a:t>
                </a:r>
                <a:r>
                  <a:rPr lang="en-US" sz="2000" baseline="0" dirty="0"/>
                  <a:t> </a:t>
                </a:r>
                <a:r>
                  <a:rPr lang="en-US" sz="1400" b="0" i="0" kern="1200" dirty="0">
                    <a:solidFill>
                      <a:schemeClr val="tx1"/>
                    </a:solidFill>
                    <a:effectLst/>
                    <a:latin typeface="+mn-lt"/>
                    <a:ea typeface="+mn-ea"/>
                    <a:cs typeface="+mn-cs"/>
                    <a:sym typeface="Helvetica Neue"/>
                  </a:rPr>
                  <a:t>The former featured an aperiodic long-range order that yield a dense set of diffraction spots in the </a:t>
                </a:r>
                <a:r>
                  <a:rPr lang="en-US" sz="1400" b="0" i="1" kern="1200" dirty="0">
                    <a:solidFill>
                      <a:schemeClr val="tx1"/>
                    </a:solidFill>
                    <a:effectLst/>
                    <a:latin typeface="+mn-lt"/>
                    <a:ea typeface="+mn-ea"/>
                    <a:cs typeface="+mn-cs"/>
                    <a:sym typeface="Helvetica Neue"/>
                  </a:rPr>
                  <a:t>k</a:t>
                </a:r>
                <a:r>
                  <a:rPr lang="en-US" sz="1400" b="0" i="0" kern="1200" dirty="0">
                    <a:solidFill>
                      <a:schemeClr val="tx1"/>
                    </a:solidFill>
                    <a:effectLst/>
                    <a:latin typeface="+mn-lt"/>
                    <a:ea typeface="+mn-ea"/>
                    <a:cs typeface="+mn-cs"/>
                    <a:sym typeface="Helvetica Neue"/>
                  </a:rPr>
                  <a:t> space. The VHS signatures originating from several mini-gaps in the quasiperiodic structure were observed that can be explained using a coupled K-valley model with up to third-order Umklapp scattering suggesting strong interlayer coupling. For the commensurate 21.8° (38.2°) structure, two points in the</a:t>
                </a:r>
                <a:r>
                  <a:rPr lang="en-US" sz="1400" b="0" i="0" kern="1200" baseline="0" dirty="0">
                    <a:solidFill>
                      <a:schemeClr val="tx1"/>
                    </a:solidFill>
                    <a:effectLst/>
                    <a:latin typeface="+mn-lt"/>
                    <a:ea typeface="+mn-ea"/>
                    <a:cs typeface="+mn-cs"/>
                    <a:sym typeface="Helvetica Neue"/>
                  </a:rPr>
                  <a:t> moiré Brillion zone</a:t>
                </a:r>
                <a:r>
                  <a:rPr lang="en-US" sz="1400" b="0" i="0" kern="1200" dirty="0">
                    <a:solidFill>
                      <a:schemeClr val="tx1"/>
                    </a:solidFill>
                    <a:effectLst/>
                    <a:latin typeface="+mn-lt"/>
                    <a:ea typeface="+mn-ea"/>
                    <a:cs typeface="+mn-cs"/>
                    <a:sym typeface="Helvetica Neue"/>
                  </a:rPr>
                  <a:t> of interest</a:t>
                </a:r>
                <a:r>
                  <a:rPr lang="en-US" sz="1400" b="0" i="0" kern="1200" baseline="0" dirty="0">
                    <a:solidFill>
                      <a:schemeClr val="tx1"/>
                    </a:solidFill>
                    <a:effectLst/>
                    <a:latin typeface="+mn-lt"/>
                    <a:ea typeface="+mn-ea"/>
                    <a:cs typeface="+mn-cs"/>
                    <a:sym typeface="Helvetica Neue"/>
                  </a:rPr>
                  <a:t> were the</a:t>
                </a:r>
                <a:r>
                  <a:rPr lang="en-US" sz="1400" b="0" i="0" kern="1200" dirty="0">
                    <a:solidFill>
                      <a:schemeClr val="tx1"/>
                    </a:solidFill>
                    <a:effectLst/>
                    <a:latin typeface="+mn-lt"/>
                    <a:ea typeface="+mn-ea"/>
                    <a:cs typeface="+mn-cs"/>
                    <a:sym typeface="Helvetica Neue"/>
                  </a:rPr>
                  <a:t> anti-crossing at the </a:t>
                </a:r>
                <a:r>
                  <a:rPr lang="el-GR" sz="1400" b="0" i="0" kern="1200" dirty="0">
                    <a:solidFill>
                      <a:schemeClr val="tx1"/>
                    </a:solidFill>
                    <a:effectLst/>
                    <a:latin typeface="+mn-lt"/>
                    <a:ea typeface="+mn-ea"/>
                    <a:cs typeface="+mn-cs"/>
                    <a:sym typeface="Helvetica Neue"/>
                  </a:rPr>
                  <a:t>μ </a:t>
                </a:r>
                <a:r>
                  <a:rPr lang="en-US" sz="1400" b="0" i="0" kern="1200" dirty="0">
                    <a:solidFill>
                      <a:schemeClr val="tx1"/>
                    </a:solidFill>
                    <a:effectLst/>
                    <a:latin typeface="+mn-lt"/>
                    <a:ea typeface="+mn-ea"/>
                    <a:cs typeface="+mn-cs"/>
                    <a:sym typeface="Helvetica Neue"/>
                  </a:rPr>
                  <a:t>point and the coherent coupling at </a:t>
                </a:r>
                <a:r>
                  <a:rPr lang="el-GR" sz="1400" b="0" i="0" kern="1200" dirty="0">
                    <a:solidFill>
                      <a:schemeClr val="tx1"/>
                    </a:solidFill>
                    <a:effectLst/>
                    <a:latin typeface="+mn-lt"/>
                    <a:ea typeface="+mn-ea"/>
                    <a:cs typeface="+mn-cs"/>
                    <a:sym typeface="Helvetica Neue"/>
                  </a:rPr>
                  <a:t>κ </a:t>
                </a:r>
                <a:r>
                  <a:rPr lang="en-US" sz="1400" b="0" i="0" kern="1200" dirty="0">
                    <a:solidFill>
                      <a:schemeClr val="tx1"/>
                    </a:solidFill>
                    <a:effectLst/>
                    <a:latin typeface="+mn-lt"/>
                    <a:ea typeface="+mn-ea"/>
                    <a:cs typeface="+mn-cs"/>
                    <a:sym typeface="Helvetica Neue"/>
                  </a:rPr>
                  <a:t>point,</a:t>
                </a:r>
                <a:r>
                  <a:rPr lang="en-US" sz="1400" b="0" i="0" kern="1200" baseline="0" dirty="0">
                    <a:solidFill>
                      <a:schemeClr val="tx1"/>
                    </a:solidFill>
                    <a:effectLst/>
                    <a:latin typeface="+mn-lt"/>
                    <a:ea typeface="+mn-ea"/>
                    <a:cs typeface="+mn-cs"/>
                    <a:sym typeface="Helvetica Neue"/>
                  </a:rPr>
                  <a:t> which were also probed by the unique technique: constant current STS. </a:t>
                </a:r>
                <a:r>
                  <a:rPr lang="en-US" sz="1400" b="0" i="0" kern="1200" dirty="0">
                    <a:solidFill>
                      <a:schemeClr val="tx1"/>
                    </a:solidFill>
                    <a:effectLst/>
                    <a:latin typeface="+mn-lt"/>
                    <a:ea typeface="+mn-ea"/>
                    <a:cs typeface="+mn-cs"/>
                    <a:sym typeface="Helvetica Neue"/>
                  </a:rPr>
                  <a:t>In contrast to the previously studied 30° twisted</a:t>
                </a:r>
                <a:r>
                  <a:rPr lang="en-US" sz="1400" b="0" i="0" kern="1200" baseline="0" dirty="0">
                    <a:solidFill>
                      <a:schemeClr val="tx1"/>
                    </a:solidFill>
                    <a:effectLst/>
                    <a:latin typeface="+mn-lt"/>
                    <a:ea typeface="+mn-ea"/>
                    <a:cs typeface="+mn-cs"/>
                    <a:sym typeface="Helvetica Neue"/>
                  </a:rPr>
                  <a:t> bilayer graphene</a:t>
                </a:r>
                <a:r>
                  <a:rPr lang="en-US" sz="1400" b="0" i="0" kern="1200" dirty="0">
                    <a:solidFill>
                      <a:schemeClr val="tx1"/>
                    </a:solidFill>
                    <a:effectLst/>
                    <a:latin typeface="+mn-lt"/>
                    <a:ea typeface="+mn-ea"/>
                    <a:cs typeface="+mn-cs"/>
                    <a:sym typeface="Helvetica Neue"/>
                  </a:rPr>
                  <a:t>, the flatter dispersion of our system leads to stronger interlayer coupling at a smaller bias voltage making it a very promising platform to study the physics of moiré quasicrystals at finite doping</a:t>
                </a:r>
                <a:r>
                  <a:rPr lang="en-US" sz="1400" b="0" i="0" kern="1200" baseline="0" dirty="0">
                    <a:solidFill>
                      <a:schemeClr val="tx1"/>
                    </a:solidFill>
                    <a:effectLst/>
                    <a:latin typeface="+mn-lt"/>
                    <a:ea typeface="+mn-ea"/>
                    <a:cs typeface="+mn-cs"/>
                    <a:sym typeface="Helvetica Neue"/>
                  </a:rPr>
                  <a:t> and gating.</a:t>
                </a:r>
                <a:endParaRPr lang="en-US" sz="1600" b="0" i="0" dirty="0">
                  <a:solidFill>
                    <a:srgbClr val="0D0D0D"/>
                  </a:solidFill>
                  <a:effectLst/>
                  <a:latin typeface="Söhne"/>
                </a:endParaRPr>
              </a:p>
              <a:p>
                <a:pPr algn="just" defTabSz="914400">
                  <a:defRPr sz="1400">
                    <a:latin typeface="Helvetica Neue"/>
                    <a:ea typeface="Helvetica Neue"/>
                    <a:cs typeface="Helvetica Neue"/>
                    <a:sym typeface="Helvetica Neue"/>
                  </a:defRPr>
                </a:pPr>
                <a:endParaRPr lang="en-US" sz="1200" b="1" dirty="0">
                  <a:solidFill>
                    <a:schemeClr val="tx1"/>
                  </a:solidFill>
                  <a:latin typeface="+mn-lt"/>
                </a:endParaRPr>
              </a:p>
              <a:p>
                <a:pPr algn="just" defTabSz="914400">
                  <a:defRPr sz="1400">
                    <a:latin typeface="Helvetica Neue"/>
                    <a:ea typeface="Helvetica Neue"/>
                    <a:cs typeface="Helvetica Neue"/>
                    <a:sym typeface="Helvetica Neue"/>
                  </a:defRPr>
                </a:pPr>
                <a:r>
                  <a:rPr lang="en-US" sz="1200" b="1" dirty="0">
                    <a:solidFill>
                      <a:schemeClr val="tx1"/>
                    </a:solidFill>
                    <a:latin typeface="+mn-lt"/>
                  </a:rPr>
                  <a:t>Importance of the Achievement: </a:t>
                </a:r>
                <a:r>
                  <a:rPr lang="en-US" sz="1200" dirty="0">
                    <a:solidFill>
                      <a:schemeClr val="tx1"/>
                    </a:solidFill>
                    <a:latin typeface="+mn-lt"/>
                  </a:rPr>
                  <a:t>TMD-based moiré quasicrystals is a semiconductor system with strong spin–orbit coupling that endows a rich interplay of valley and spin degrees of freedom that affect both optical and transport properties. The theoretical analysis further shows that such moiré quasicrystals can be generalized to multilayer structures with higher rotational symmetry in which the quasiperiodic interlayer coupling can be brought down in energy even further. For example, using </a:t>
                </a:r>
                <a:r>
                  <a:rPr lang="en-US" sz="1200" dirty="0" err="1">
                    <a:solidFill>
                      <a:schemeClr val="tx1"/>
                    </a:solidFill>
                    <a:latin typeface="+mn-lt"/>
                  </a:rPr>
                  <a:t>trilayers</a:t>
                </a:r>
                <a:r>
                  <a:rPr lang="en-US" sz="1200" dirty="0">
                    <a:solidFill>
                      <a:schemeClr val="tx1"/>
                    </a:solidFill>
                    <a:latin typeface="+mn-lt"/>
                  </a:rPr>
                  <a:t> with two consecutive 20° twists, a previously unknown type of quasicrystal with 18-fold rotational symmetry and with an even denser set of diffraction patterns in which the mini-gaps are expected to occur at smaller doping. This work provides a proof of concept for using large-twist-angle </a:t>
                </a:r>
                <a:r>
                  <a:rPr lang="en-US" sz="1200" dirty="0" err="1">
                    <a:solidFill>
                      <a:schemeClr val="tx1"/>
                    </a:solidFill>
                    <a:latin typeface="+mn-lt"/>
                  </a:rPr>
                  <a:t>vdW</a:t>
                </a:r>
                <a:r>
                  <a:rPr lang="en-US" sz="1200" dirty="0">
                    <a:solidFill>
                      <a:schemeClr val="tx1"/>
                    </a:solidFill>
                    <a:latin typeface="+mn-lt"/>
                  </a:rPr>
                  <a:t> structures as a design platform to explore moiré physics beyond those formed at small twist angles.</a:t>
                </a:r>
              </a:p>
              <a:p>
                <a:pPr algn="just" defTabSz="914400">
                  <a:defRPr sz="1400">
                    <a:latin typeface="Helvetica Neue"/>
                    <a:ea typeface="Helvetica Neue"/>
                    <a:cs typeface="Helvetica Neue"/>
                    <a:sym typeface="Helvetica Neue"/>
                  </a:defRPr>
                </a:pPr>
                <a:endParaRPr lang="en-US" sz="1200" b="1" dirty="0">
                  <a:solidFill>
                    <a:schemeClr val="tx1"/>
                  </a:solidFill>
                  <a:latin typeface="+mn-lt"/>
                </a:endParaRPr>
              </a:p>
              <a:p>
                <a:pPr algn="just" defTabSz="914400">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200" dirty="0"/>
                  <a:t>This study demonstrate the rich electronic structures in large angle twisted bilayer WSe</a:t>
                </a:r>
                <a:r>
                  <a:rPr lang="en-US" sz="1200" baseline="-25000" dirty="0"/>
                  <a:t>2</a:t>
                </a:r>
                <a:r>
                  <a:rPr lang="en-US" sz="1200" dirty="0"/>
                  <a:t> exemplified by the formation of multiple mini-gaps near the valence band maximum. By tuning the commensurability, </a:t>
                </a:r>
                <a:r>
                  <a:rPr lang="en-US" sz="1200" b="0" dirty="0"/>
                  <a:t>the moiré material properties and functionalities can be precisely engineered. Moreover, by tailoring the band dispersion of the moiré crystals and quasicrystals at large twist angles, it paves the road for the further study of gate tunable electron correlation and photonic structures that harness the unique properties of moiré materials. This exactly matches the goal of IRG2. After this work, more related collaborations in optical and transport studies of the same systems are on going at UT Austin.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1200" b="1" dirty="0">
                  <a:solidFill>
                    <a:schemeClr val="tx1"/>
                  </a:solidFill>
                  <a:latin typeface="+mn-lt"/>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rPr>
                  <a:t>Where the findings are published: </a:t>
                </a:r>
                <a:r>
                  <a:rPr lang="en-US" sz="1200" b="0" dirty="0">
                    <a:solidFill>
                      <a:schemeClr val="tx1"/>
                    </a:solidFill>
                    <a:latin typeface="+mn-lt"/>
                  </a:rPr>
                  <a:t>Nature volume 625, pages494–499 (2024) DOI: 10.1038/s41586-023-06904-w</a:t>
                </a:r>
                <a:endParaRPr lang="en-US" b="0" dirty="0"/>
              </a:p>
            </p:txBody>
          </p:sp>
        </mc:Fallback>
      </mc:AlternateContent>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277708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5/3/2024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5/3/2024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818375" y="151087"/>
            <a:ext cx="7759108" cy="566719"/>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b="1" dirty="0">
                <a:solidFill>
                  <a:srgbClr val="C00000"/>
                </a:solidFill>
                <a:latin typeface="Arial" panose="020B0604020202020204" pitchFamily="34" charset="0"/>
                <a:cs typeface="Arial" panose="020B0604020202020204" pitchFamily="34" charset="0"/>
              </a:rPr>
              <a:t>Harnessing moiré ferroelectricity to modulate light emission from a semiconductor monolayer</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53998"/>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UT-Austin MRSEC </a:t>
            </a:r>
          </a:p>
          <a:p>
            <a:r>
              <a:rPr lang="en-US" sz="1400" b="1" dirty="0">
                <a:latin typeface="Arial" panose="020B0604020202020204" pitchFamily="34" charset="0"/>
                <a:cs typeface="Arial" panose="020B0604020202020204" pitchFamily="34" charset="0"/>
              </a:rPr>
              <a:t>DMR- 2308817</a:t>
            </a:r>
            <a:r>
              <a:rPr lang="en-US" sz="1600" b="1" dirty="0">
                <a:latin typeface="Arial" panose="020B0604020202020204" pitchFamily="34" charset="0"/>
                <a:cs typeface="Arial" panose="020B0604020202020204" pitchFamily="34" charset="0"/>
              </a:rPr>
              <a:t>	</a:t>
            </a:r>
          </a:p>
        </p:txBody>
      </p:sp>
      <p:sp>
        <p:nvSpPr>
          <p:cNvPr id="10" name="TextBox 9">
            <a:extLst>
              <a:ext uri="{FF2B5EF4-FFF2-40B4-BE49-F238E27FC236}">
                <a16:creationId xmlns:a16="http://schemas.microsoft.com/office/drawing/2014/main" id="{A3FA201F-7E38-222E-3666-0F5295187A8C}"/>
              </a:ext>
            </a:extLst>
          </p:cNvPr>
          <p:cNvSpPr txBox="1"/>
          <p:nvPr/>
        </p:nvSpPr>
        <p:spPr>
          <a:xfrm>
            <a:off x="5046454" y="858304"/>
            <a:ext cx="6393738" cy="338554"/>
          </a:xfrm>
          <a:prstGeom prst="rect">
            <a:avLst/>
          </a:prstGeom>
          <a:noFill/>
        </p:spPr>
        <p:txBody>
          <a:bodyPr wrap="none" rtlCol="0">
            <a:spAutoFit/>
          </a:bodyPr>
          <a:lstStyle/>
          <a:p>
            <a:r>
              <a:rPr lang="en-US" sz="1600" b="1" dirty="0">
                <a:latin typeface="Arial" panose="020B0604020202020204" pitchFamily="34" charset="0"/>
                <a:cs typeface="Arial" panose="020B0604020202020204" pitchFamily="34" charset="0"/>
              </a:rPr>
              <a:t>Li and Shih at UT-Austin + Miyahara at Texas State Univ (PREM)</a:t>
            </a: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77887" y="1086060"/>
            <a:ext cx="4630415"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sz="1400" dirty="0"/>
          </a:p>
          <a:p>
            <a:pPr marL="285750" indent="-285750" algn="just" eaLnBrk="1" hangingPunct="1">
              <a:buClr>
                <a:srgbClr val="C00000"/>
              </a:buClr>
              <a:buFont typeface="Arial" panose="020B0604020202020204" pitchFamily="34" charset="0"/>
              <a:buChar char="•"/>
            </a:pPr>
            <a:r>
              <a:rPr lang="en-US" sz="1400" dirty="0">
                <a:latin typeface="Arial" panose="020B0604020202020204" pitchFamily="34" charset="0"/>
                <a:cs typeface="Arial" panose="020B0604020202020204" pitchFamily="34" charset="0"/>
              </a:rPr>
              <a:t>A heterostructure consisting of a twisted hBN substrate and a semiconductor functional layer has been built, combining the properties of the two components </a:t>
            </a:r>
          </a:p>
          <a:p>
            <a:pPr algn="just" eaLnBrk="1" hangingPunct="1">
              <a:buClr>
                <a:srgbClr val="C00000"/>
              </a:buClr>
            </a:pPr>
            <a:endParaRPr lang="en-US" sz="1400" dirty="0">
              <a:latin typeface="Arial" panose="020B0604020202020204" pitchFamily="34" charset="0"/>
              <a:cs typeface="Arial" panose="020B0604020202020204" pitchFamily="34" charset="0"/>
            </a:endParaRPr>
          </a:p>
          <a:p>
            <a:pPr marL="285750" indent="-285750" algn="just" eaLnBrk="1" hangingPunct="1">
              <a:buClr>
                <a:srgbClr val="C00000"/>
              </a:buClr>
              <a:buFont typeface="Arial" panose="020B0604020202020204" pitchFamily="34" charset="0"/>
              <a:buChar char="•"/>
            </a:pPr>
            <a:r>
              <a:rPr lang="en-US" sz="1400" dirty="0">
                <a:latin typeface="Arial" panose="020B0604020202020204" pitchFamily="34" charset="0"/>
                <a:cs typeface="Arial" panose="020B0604020202020204" pitchFamily="34" charset="0"/>
              </a:rPr>
              <a:t>Twisted hBN substrates leads to ferroelectric domains due to inversion symmetry breaking at the interface; the electrostatic potential on the top surface may be used to modify properties of an adjacent layer </a:t>
            </a:r>
          </a:p>
          <a:p>
            <a:pPr marL="285750" indent="-285750" algn="just" eaLnBrk="1" hangingPunct="1">
              <a:buClr>
                <a:srgbClr val="C00000"/>
              </a:buClr>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285750" indent="-285750" algn="just" eaLnBrk="1" hangingPunct="1">
              <a:buClr>
                <a:srgbClr val="C00000"/>
              </a:buClr>
              <a:buFont typeface="Arial" panose="020B0604020202020204" pitchFamily="34" charset="0"/>
              <a:buChar char="•"/>
            </a:pPr>
            <a:r>
              <a:rPr lang="en-US" sz="1400" dirty="0">
                <a:latin typeface="Arial" panose="020B0604020202020204" pitchFamily="34" charset="0"/>
                <a:cs typeface="Arial" panose="020B0604020202020204" pitchFamily="34" charset="0"/>
              </a:rPr>
              <a:t>In the plane electric field at the domain walls separate the electron-hole pair and induces Stark shifted excitons</a:t>
            </a:r>
          </a:p>
          <a:p>
            <a:pPr marL="285750" indent="-285750" algn="just" eaLnBrk="1" hangingPunct="1">
              <a:buClr>
                <a:srgbClr val="C00000"/>
              </a:buClr>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285750" indent="-285750" algn="just" eaLnBrk="1" hangingPunct="1">
              <a:buClr>
                <a:srgbClr val="C00000"/>
              </a:buClr>
              <a:buFont typeface="Arial" panose="020B0604020202020204" pitchFamily="34" charset="0"/>
              <a:buChar char="•"/>
            </a:pPr>
            <a:r>
              <a:rPr lang="en-US" sz="1400" dirty="0">
                <a:latin typeface="Arial" panose="020B0604020202020204" pitchFamily="34" charset="0"/>
                <a:cs typeface="Arial" panose="020B0604020202020204" pitchFamily="34" charset="0"/>
              </a:rPr>
              <a:t>A global gate can erase and restore ferroelectric domains, leading to hysteresis and switching in light emission.</a:t>
            </a:r>
          </a:p>
          <a:p>
            <a:pPr marL="285750" indent="-285750" algn="just" eaLnBrk="1" hangingPunct="1">
              <a:buClr>
                <a:srgbClr val="C00000"/>
              </a:buClr>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285750" indent="-285750" algn="just" eaLnBrk="1" hangingPunct="1">
              <a:buClr>
                <a:srgbClr val="C00000"/>
              </a:buClr>
              <a:buFont typeface="Arial" panose="020B0604020202020204" pitchFamily="34" charset="0"/>
              <a:buChar char="•"/>
            </a:pPr>
            <a:r>
              <a:rPr lang="en-US" sz="1400" dirty="0">
                <a:latin typeface="Arial" panose="020B0604020202020204" pitchFamily="34" charset="0"/>
                <a:cs typeface="Arial" panose="020B0604020202020204" pitchFamily="34" charset="0"/>
              </a:rPr>
              <a:t>A demonstration of using remote moiré potential to modulate a functional layer, a key goal of the IRG 2</a:t>
            </a:r>
          </a:p>
          <a:p>
            <a:pPr eaLnBrk="1" hangingPunct="1"/>
            <a:endParaRPr lang="en-US" sz="1400" dirty="0"/>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sp>
        <p:nvSpPr>
          <p:cNvPr id="28" name="TextBox 27">
            <a:extLst>
              <a:ext uri="{FF2B5EF4-FFF2-40B4-BE49-F238E27FC236}">
                <a16:creationId xmlns:a16="http://schemas.microsoft.com/office/drawing/2014/main" id="{1FE78371-F2B0-E280-04EE-3F81DFDF619F}"/>
              </a:ext>
            </a:extLst>
          </p:cNvPr>
          <p:cNvSpPr txBox="1"/>
          <p:nvPr/>
        </p:nvSpPr>
        <p:spPr>
          <a:xfrm>
            <a:off x="4791009" y="5098511"/>
            <a:ext cx="6897179" cy="938719"/>
          </a:xfrm>
          <a:prstGeom prst="rect">
            <a:avLst/>
          </a:prstGeom>
          <a:noFill/>
        </p:spPr>
        <p:txBody>
          <a:bodyPr wrap="square" rtlCol="0">
            <a:spAutoFit/>
          </a:bodyPr>
          <a:lstStyle/>
          <a:p>
            <a:pPr algn="just"/>
            <a:r>
              <a:rPr lang="en-US" sz="1100" dirty="0">
                <a:latin typeface="Arial" panose="020B0604020202020204" pitchFamily="34" charset="0"/>
                <a:cs typeface="Arial" panose="020B0604020202020204" pitchFamily="34" charset="0"/>
              </a:rPr>
              <a:t>(a) Illustration of how the remote potential from twisted hBN modulates a functional layer. (b) optical image of heterostructure and Kelvin probe force microscopy image of twisted hBN, (c) optical spectra taken from three locations, the middle one is taken at a domain wall; (d) in-plane E-field induces Stark shift; (e) electric gate erases and restores ferroelectric domains. (f) electric field switching of light emission; (g) illustration of spectral and spatial modulation of light emission in vdW heterostructure</a:t>
            </a:r>
          </a:p>
        </p:txBody>
      </p:sp>
      <p:sp>
        <p:nvSpPr>
          <p:cNvPr id="2" name="TextBox 1">
            <a:extLst>
              <a:ext uri="{FF2B5EF4-FFF2-40B4-BE49-F238E27FC236}">
                <a16:creationId xmlns:a16="http://schemas.microsoft.com/office/drawing/2014/main" id="{67AA0950-1E8B-461F-DB0F-7D9C34870F22}"/>
              </a:ext>
            </a:extLst>
          </p:cNvPr>
          <p:cNvSpPr txBox="1"/>
          <p:nvPr/>
        </p:nvSpPr>
        <p:spPr>
          <a:xfrm>
            <a:off x="2136115" y="5852564"/>
            <a:ext cx="2572187" cy="369332"/>
          </a:xfrm>
          <a:prstGeom prst="rect">
            <a:avLst/>
          </a:prstGeom>
          <a:noFill/>
        </p:spPr>
        <p:txBody>
          <a:bodyPr wrap="square" rtlCol="0">
            <a:spAutoFit/>
          </a:bodyPr>
          <a:lstStyle/>
          <a:p>
            <a:r>
              <a:rPr lang="en-US" dirty="0"/>
              <a:t>Kim et.al Under review</a:t>
            </a:r>
          </a:p>
        </p:txBody>
      </p:sp>
      <p:grpSp>
        <p:nvGrpSpPr>
          <p:cNvPr id="38" name="Group 37" descr="Multipart figure showing control MoSe2 light emission via an underlying hBN twisted bilayer. (a) Schematic illustration of MoSe2 atop twisted hBN. (b) optical micrograph and scanned probe image of sample structure. (c) Photoluminescence spectra (d) Schematic illustration of electric fields enabling modulation. (e) Cartoon of excitons in MoSe2. (f) Plot of energy shifts in optical spectra. (g) Cartoon of carriers in MoSe2.">
            <a:extLst>
              <a:ext uri="{FF2B5EF4-FFF2-40B4-BE49-F238E27FC236}">
                <a16:creationId xmlns:a16="http://schemas.microsoft.com/office/drawing/2014/main" id="{50CA8459-36EA-4D8A-6F51-B52C7FAA7352}"/>
              </a:ext>
            </a:extLst>
          </p:cNvPr>
          <p:cNvGrpSpPr/>
          <p:nvPr/>
        </p:nvGrpSpPr>
        <p:grpSpPr>
          <a:xfrm>
            <a:off x="4920429" y="1527779"/>
            <a:ext cx="6777350" cy="3441785"/>
            <a:chOff x="4920429" y="1527779"/>
            <a:chExt cx="6777350" cy="3441785"/>
          </a:xfrm>
        </p:grpSpPr>
        <p:pic>
          <p:nvPicPr>
            <p:cNvPr id="14" name="Picture 13">
              <a:extLst>
                <a:ext uri="{FF2B5EF4-FFF2-40B4-BE49-F238E27FC236}">
                  <a16:creationId xmlns:a16="http://schemas.microsoft.com/office/drawing/2014/main" id="{2983764D-2F94-55B0-46FD-800A077E480C}"/>
                </a:ext>
              </a:extLst>
            </p:cNvPr>
            <p:cNvPicPr>
              <a:picLocks noChangeAspect="1"/>
            </p:cNvPicPr>
            <p:nvPr/>
          </p:nvPicPr>
          <p:blipFill rotWithShape="1">
            <a:blip r:embed="rId4"/>
            <a:srcRect l="8144"/>
            <a:stretch/>
          </p:blipFill>
          <p:spPr>
            <a:xfrm>
              <a:off x="7151203" y="1598263"/>
              <a:ext cx="2176793" cy="3351552"/>
            </a:xfrm>
            <a:prstGeom prst="rect">
              <a:avLst/>
            </a:prstGeom>
          </p:spPr>
        </p:pic>
        <p:pic>
          <p:nvPicPr>
            <p:cNvPr id="4" name="Picture 3">
              <a:extLst>
                <a:ext uri="{FF2B5EF4-FFF2-40B4-BE49-F238E27FC236}">
                  <a16:creationId xmlns:a16="http://schemas.microsoft.com/office/drawing/2014/main" id="{F75B2567-3027-FE4A-54EE-A77AD359E26D}"/>
                </a:ext>
              </a:extLst>
            </p:cNvPr>
            <p:cNvPicPr>
              <a:picLocks noChangeAspect="1"/>
            </p:cNvPicPr>
            <p:nvPr/>
          </p:nvPicPr>
          <p:blipFill>
            <a:blip r:embed="rId5"/>
            <a:stretch>
              <a:fillRect/>
            </a:stretch>
          </p:blipFill>
          <p:spPr>
            <a:xfrm>
              <a:off x="5106538" y="1814914"/>
              <a:ext cx="1913509" cy="884670"/>
            </a:xfrm>
            <a:prstGeom prst="rect">
              <a:avLst/>
            </a:prstGeom>
          </p:spPr>
        </p:pic>
        <p:pic>
          <p:nvPicPr>
            <p:cNvPr id="7" name="Picture 6">
              <a:extLst>
                <a:ext uri="{FF2B5EF4-FFF2-40B4-BE49-F238E27FC236}">
                  <a16:creationId xmlns:a16="http://schemas.microsoft.com/office/drawing/2014/main" id="{00081F98-9492-CA53-8262-42C35BB8445A}"/>
                </a:ext>
              </a:extLst>
            </p:cNvPr>
            <p:cNvPicPr>
              <a:picLocks noChangeAspect="1"/>
            </p:cNvPicPr>
            <p:nvPr/>
          </p:nvPicPr>
          <p:blipFill>
            <a:blip r:embed="rId6"/>
            <a:stretch>
              <a:fillRect/>
            </a:stretch>
          </p:blipFill>
          <p:spPr>
            <a:xfrm>
              <a:off x="5040798" y="2754162"/>
              <a:ext cx="2010916" cy="2030891"/>
            </a:xfrm>
            <a:prstGeom prst="rect">
              <a:avLst/>
            </a:prstGeom>
          </p:spPr>
        </p:pic>
        <p:pic>
          <p:nvPicPr>
            <p:cNvPr id="16" name="Picture 15">
              <a:extLst>
                <a:ext uri="{FF2B5EF4-FFF2-40B4-BE49-F238E27FC236}">
                  <a16:creationId xmlns:a16="http://schemas.microsoft.com/office/drawing/2014/main" id="{99A65BA3-BC51-F523-21C0-13BE8945B0A7}"/>
                </a:ext>
              </a:extLst>
            </p:cNvPr>
            <p:cNvPicPr>
              <a:picLocks noChangeAspect="1"/>
            </p:cNvPicPr>
            <p:nvPr/>
          </p:nvPicPr>
          <p:blipFill>
            <a:blip r:embed="rId7"/>
            <a:stretch>
              <a:fillRect/>
            </a:stretch>
          </p:blipFill>
          <p:spPr>
            <a:xfrm>
              <a:off x="9649133" y="3769608"/>
              <a:ext cx="1694562" cy="1199956"/>
            </a:xfrm>
            <a:prstGeom prst="rect">
              <a:avLst/>
            </a:prstGeom>
          </p:spPr>
        </p:pic>
        <p:sp>
          <p:nvSpPr>
            <p:cNvPr id="22" name="TextBox 21">
              <a:extLst>
                <a:ext uri="{FF2B5EF4-FFF2-40B4-BE49-F238E27FC236}">
                  <a16:creationId xmlns:a16="http://schemas.microsoft.com/office/drawing/2014/main" id="{326365CC-871D-3FA4-A573-E0A078FB733E}"/>
                </a:ext>
              </a:extLst>
            </p:cNvPr>
            <p:cNvSpPr txBox="1"/>
            <p:nvPr/>
          </p:nvSpPr>
          <p:spPr>
            <a:xfrm>
              <a:off x="5920843" y="2465711"/>
              <a:ext cx="909223" cy="246221"/>
            </a:xfrm>
            <a:prstGeom prst="rect">
              <a:avLst/>
            </a:prstGeom>
            <a:noFill/>
          </p:spPr>
          <p:txBody>
            <a:bodyPr wrap="none" rtlCol="0">
              <a:spAutoFit/>
            </a:bodyPr>
            <a:lstStyle/>
            <a:p>
              <a:r>
                <a:rPr lang="en-US" sz="1000" dirty="0">
                  <a:latin typeface="Arial" panose="020B0604020202020204" pitchFamily="34" charset="0"/>
                  <a:cs typeface="Arial" panose="020B0604020202020204" pitchFamily="34" charset="0"/>
                </a:rPr>
                <a:t>Twisted hBN</a:t>
              </a:r>
            </a:p>
          </p:txBody>
        </p:sp>
        <p:sp>
          <p:nvSpPr>
            <p:cNvPr id="23" name="TextBox 22">
              <a:extLst>
                <a:ext uri="{FF2B5EF4-FFF2-40B4-BE49-F238E27FC236}">
                  <a16:creationId xmlns:a16="http://schemas.microsoft.com/office/drawing/2014/main" id="{1A4E4B55-F0E2-316F-B3E7-F3C5231A21A8}"/>
                </a:ext>
              </a:extLst>
            </p:cNvPr>
            <p:cNvSpPr txBox="1"/>
            <p:nvPr/>
          </p:nvSpPr>
          <p:spPr>
            <a:xfrm>
              <a:off x="5926796" y="1656555"/>
              <a:ext cx="1085554" cy="246221"/>
            </a:xfrm>
            <a:prstGeom prst="rect">
              <a:avLst/>
            </a:prstGeom>
            <a:noFill/>
          </p:spPr>
          <p:txBody>
            <a:bodyPr wrap="none" rtlCol="0">
              <a:spAutoFit/>
            </a:bodyPr>
            <a:lstStyle/>
            <a:p>
              <a:r>
                <a:rPr lang="en-US" sz="1000" dirty="0">
                  <a:latin typeface="Arial" panose="020B0604020202020204" pitchFamily="34" charset="0"/>
                  <a:cs typeface="Arial" panose="020B0604020202020204" pitchFamily="34" charset="0"/>
                </a:rPr>
                <a:t>Functional layer</a:t>
              </a:r>
            </a:p>
          </p:txBody>
        </p:sp>
        <p:sp>
          <p:nvSpPr>
            <p:cNvPr id="26" name="TextBox 25">
              <a:extLst>
                <a:ext uri="{FF2B5EF4-FFF2-40B4-BE49-F238E27FC236}">
                  <a16:creationId xmlns:a16="http://schemas.microsoft.com/office/drawing/2014/main" id="{5BB7D54E-0EDE-DE76-F3C6-ED14BF239258}"/>
                </a:ext>
              </a:extLst>
            </p:cNvPr>
            <p:cNvSpPr txBox="1"/>
            <p:nvPr/>
          </p:nvSpPr>
          <p:spPr>
            <a:xfrm>
              <a:off x="4953553" y="1560011"/>
              <a:ext cx="372218" cy="276999"/>
            </a:xfrm>
            <a:prstGeom prst="rect">
              <a:avLst/>
            </a:prstGeom>
            <a:noFill/>
          </p:spPr>
          <p:txBody>
            <a:bodyPr wrap="none" rtlCol="0">
              <a:spAutoFit/>
            </a:bodyPr>
            <a:lstStyle/>
            <a:p>
              <a:r>
                <a:rPr lang="en-US" sz="1200" dirty="0">
                  <a:latin typeface="Arial" panose="020B0604020202020204" pitchFamily="34" charset="0"/>
                  <a:cs typeface="Arial" panose="020B0604020202020204" pitchFamily="34" charset="0"/>
                </a:rPr>
                <a:t>(a)</a:t>
              </a:r>
            </a:p>
          </p:txBody>
        </p:sp>
        <p:sp>
          <p:nvSpPr>
            <p:cNvPr id="29" name="TextBox 28">
              <a:extLst>
                <a:ext uri="{FF2B5EF4-FFF2-40B4-BE49-F238E27FC236}">
                  <a16:creationId xmlns:a16="http://schemas.microsoft.com/office/drawing/2014/main" id="{4255FD00-FD16-B78B-7B16-2D4570C475F0}"/>
                </a:ext>
              </a:extLst>
            </p:cNvPr>
            <p:cNvSpPr txBox="1"/>
            <p:nvPr/>
          </p:nvSpPr>
          <p:spPr>
            <a:xfrm>
              <a:off x="4920429" y="2567259"/>
              <a:ext cx="372218" cy="276999"/>
            </a:xfrm>
            <a:prstGeom prst="rect">
              <a:avLst/>
            </a:prstGeom>
            <a:noFill/>
          </p:spPr>
          <p:txBody>
            <a:bodyPr wrap="none" rtlCol="0">
              <a:spAutoFit/>
            </a:bodyPr>
            <a:lstStyle/>
            <a:p>
              <a:r>
                <a:rPr lang="en-US" sz="1200" dirty="0">
                  <a:latin typeface="Arial" panose="020B0604020202020204" pitchFamily="34" charset="0"/>
                  <a:cs typeface="Arial" panose="020B0604020202020204" pitchFamily="34" charset="0"/>
                </a:rPr>
                <a:t>(b)</a:t>
              </a:r>
            </a:p>
          </p:txBody>
        </p:sp>
        <p:sp>
          <p:nvSpPr>
            <p:cNvPr id="30" name="TextBox 29">
              <a:extLst>
                <a:ext uri="{FF2B5EF4-FFF2-40B4-BE49-F238E27FC236}">
                  <a16:creationId xmlns:a16="http://schemas.microsoft.com/office/drawing/2014/main" id="{93D45D27-8529-887C-1DDC-8D047CD9B391}"/>
                </a:ext>
              </a:extLst>
            </p:cNvPr>
            <p:cNvSpPr txBox="1"/>
            <p:nvPr/>
          </p:nvSpPr>
          <p:spPr>
            <a:xfrm>
              <a:off x="7020604" y="1560011"/>
              <a:ext cx="364202" cy="276999"/>
            </a:xfrm>
            <a:prstGeom prst="rect">
              <a:avLst/>
            </a:prstGeom>
            <a:noFill/>
          </p:spPr>
          <p:txBody>
            <a:bodyPr wrap="none" rtlCol="0">
              <a:spAutoFit/>
            </a:bodyPr>
            <a:lstStyle/>
            <a:p>
              <a:r>
                <a:rPr lang="en-US" sz="1200" dirty="0">
                  <a:latin typeface="Arial" panose="020B0604020202020204" pitchFamily="34" charset="0"/>
                  <a:cs typeface="Arial" panose="020B0604020202020204" pitchFamily="34" charset="0"/>
                </a:rPr>
                <a:t>(c)</a:t>
              </a:r>
            </a:p>
          </p:txBody>
        </p:sp>
        <p:sp>
          <p:nvSpPr>
            <p:cNvPr id="31" name="TextBox 30">
              <a:extLst>
                <a:ext uri="{FF2B5EF4-FFF2-40B4-BE49-F238E27FC236}">
                  <a16:creationId xmlns:a16="http://schemas.microsoft.com/office/drawing/2014/main" id="{55BA9F8A-98E9-6197-81A1-E275DF6A37D7}"/>
                </a:ext>
              </a:extLst>
            </p:cNvPr>
            <p:cNvSpPr txBox="1"/>
            <p:nvPr/>
          </p:nvSpPr>
          <p:spPr>
            <a:xfrm>
              <a:off x="7025939" y="3782183"/>
              <a:ext cx="372218" cy="276999"/>
            </a:xfrm>
            <a:prstGeom prst="rect">
              <a:avLst/>
            </a:prstGeom>
            <a:noFill/>
          </p:spPr>
          <p:txBody>
            <a:bodyPr wrap="none" rtlCol="0">
              <a:spAutoFit/>
            </a:bodyPr>
            <a:lstStyle/>
            <a:p>
              <a:r>
                <a:rPr lang="en-US" sz="1200" dirty="0">
                  <a:latin typeface="Arial" panose="020B0604020202020204" pitchFamily="34" charset="0"/>
                  <a:cs typeface="Arial" panose="020B0604020202020204" pitchFamily="34" charset="0"/>
                </a:rPr>
                <a:t>(d)</a:t>
              </a:r>
            </a:p>
          </p:txBody>
        </p:sp>
        <p:grpSp>
          <p:nvGrpSpPr>
            <p:cNvPr id="34" name="Group 33">
              <a:extLst>
                <a:ext uri="{FF2B5EF4-FFF2-40B4-BE49-F238E27FC236}">
                  <a16:creationId xmlns:a16="http://schemas.microsoft.com/office/drawing/2014/main" id="{B4D98ED7-43E6-3B82-858C-DDE560DA7A7B}"/>
                </a:ext>
              </a:extLst>
            </p:cNvPr>
            <p:cNvGrpSpPr/>
            <p:nvPr/>
          </p:nvGrpSpPr>
          <p:grpSpPr>
            <a:xfrm>
              <a:off x="9306520" y="1527779"/>
              <a:ext cx="2391259" cy="2241829"/>
              <a:chOff x="9306520" y="1527779"/>
              <a:chExt cx="2391259" cy="2241829"/>
            </a:xfrm>
          </p:grpSpPr>
          <p:pic>
            <p:nvPicPr>
              <p:cNvPr id="18" name="Picture 17">
                <a:extLst>
                  <a:ext uri="{FF2B5EF4-FFF2-40B4-BE49-F238E27FC236}">
                    <a16:creationId xmlns:a16="http://schemas.microsoft.com/office/drawing/2014/main" id="{9F7C7A75-D5CA-AA7F-8A9E-A22D24EC2BFB}"/>
                  </a:ext>
                </a:extLst>
              </p:cNvPr>
              <p:cNvPicPr>
                <a:picLocks noChangeAspect="1"/>
              </p:cNvPicPr>
              <p:nvPr/>
            </p:nvPicPr>
            <p:blipFill>
              <a:blip r:embed="rId8"/>
              <a:stretch>
                <a:fillRect/>
              </a:stretch>
            </p:blipFill>
            <p:spPr>
              <a:xfrm>
                <a:off x="9454078" y="2582425"/>
                <a:ext cx="2084671" cy="1187183"/>
              </a:xfrm>
              <a:prstGeom prst="rect">
                <a:avLst/>
              </a:prstGeom>
            </p:spPr>
          </p:pic>
          <p:pic>
            <p:nvPicPr>
              <p:cNvPr id="21" name="Picture 20">
                <a:extLst>
                  <a:ext uri="{FF2B5EF4-FFF2-40B4-BE49-F238E27FC236}">
                    <a16:creationId xmlns:a16="http://schemas.microsoft.com/office/drawing/2014/main" id="{C5222E68-9DFF-4A96-ABA4-B9FD488634D9}"/>
                  </a:ext>
                </a:extLst>
              </p:cNvPr>
              <p:cNvPicPr>
                <a:picLocks noChangeAspect="1"/>
              </p:cNvPicPr>
              <p:nvPr/>
            </p:nvPicPr>
            <p:blipFill>
              <a:blip r:embed="rId9"/>
              <a:stretch>
                <a:fillRect/>
              </a:stretch>
            </p:blipFill>
            <p:spPr>
              <a:xfrm>
                <a:off x="9327996" y="1527779"/>
                <a:ext cx="2369783" cy="1023746"/>
              </a:xfrm>
              <a:prstGeom prst="rect">
                <a:avLst/>
              </a:prstGeom>
            </p:spPr>
          </p:pic>
          <p:sp>
            <p:nvSpPr>
              <p:cNvPr id="32" name="Rectangle 31">
                <a:extLst>
                  <a:ext uri="{FF2B5EF4-FFF2-40B4-BE49-F238E27FC236}">
                    <a16:creationId xmlns:a16="http://schemas.microsoft.com/office/drawing/2014/main" id="{618B5377-100A-4B21-4EA2-A383EF049F3B}"/>
                  </a:ext>
                </a:extLst>
              </p:cNvPr>
              <p:cNvSpPr/>
              <p:nvPr/>
            </p:nvSpPr>
            <p:spPr>
              <a:xfrm>
                <a:off x="9327996" y="1527779"/>
                <a:ext cx="233603" cy="1992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086D1940-E269-1C71-D320-AD7F99DA9B75}"/>
                  </a:ext>
                </a:extLst>
              </p:cNvPr>
              <p:cNvSpPr/>
              <p:nvPr/>
            </p:nvSpPr>
            <p:spPr>
              <a:xfrm>
                <a:off x="9306520" y="2546044"/>
                <a:ext cx="233603" cy="1992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xtBox 34">
              <a:extLst>
                <a:ext uri="{FF2B5EF4-FFF2-40B4-BE49-F238E27FC236}">
                  <a16:creationId xmlns:a16="http://schemas.microsoft.com/office/drawing/2014/main" id="{E644575D-D18C-D957-47C1-A9A937F80E86}"/>
                </a:ext>
              </a:extLst>
            </p:cNvPr>
            <p:cNvSpPr txBox="1"/>
            <p:nvPr/>
          </p:nvSpPr>
          <p:spPr>
            <a:xfrm>
              <a:off x="9258688" y="1534264"/>
              <a:ext cx="372218" cy="276999"/>
            </a:xfrm>
            <a:prstGeom prst="rect">
              <a:avLst/>
            </a:prstGeom>
            <a:noFill/>
          </p:spPr>
          <p:txBody>
            <a:bodyPr wrap="none" rtlCol="0">
              <a:spAutoFit/>
            </a:bodyPr>
            <a:lstStyle/>
            <a:p>
              <a:r>
                <a:rPr lang="en-US" sz="1200" dirty="0">
                  <a:latin typeface="Arial" panose="020B0604020202020204" pitchFamily="34" charset="0"/>
                  <a:cs typeface="Arial" panose="020B0604020202020204" pitchFamily="34" charset="0"/>
                </a:rPr>
                <a:t>(e)</a:t>
              </a:r>
            </a:p>
          </p:txBody>
        </p:sp>
        <p:sp>
          <p:nvSpPr>
            <p:cNvPr id="36" name="TextBox 35">
              <a:extLst>
                <a:ext uri="{FF2B5EF4-FFF2-40B4-BE49-F238E27FC236}">
                  <a16:creationId xmlns:a16="http://schemas.microsoft.com/office/drawing/2014/main" id="{06BEF15F-88E7-4B92-F5D4-ECAA56FF0BB5}"/>
                </a:ext>
              </a:extLst>
            </p:cNvPr>
            <p:cNvSpPr txBox="1"/>
            <p:nvPr/>
          </p:nvSpPr>
          <p:spPr>
            <a:xfrm>
              <a:off x="9258688" y="2483929"/>
              <a:ext cx="330540" cy="276999"/>
            </a:xfrm>
            <a:prstGeom prst="rect">
              <a:avLst/>
            </a:prstGeom>
            <a:noFill/>
          </p:spPr>
          <p:txBody>
            <a:bodyPr wrap="none" rtlCol="0">
              <a:spAutoFit/>
            </a:bodyPr>
            <a:lstStyle/>
            <a:p>
              <a:r>
                <a:rPr lang="en-US" sz="1200" dirty="0">
                  <a:latin typeface="Arial" panose="020B0604020202020204" pitchFamily="34" charset="0"/>
                  <a:cs typeface="Arial" panose="020B0604020202020204" pitchFamily="34" charset="0"/>
                </a:rPr>
                <a:t>(f)</a:t>
              </a:r>
            </a:p>
          </p:txBody>
        </p:sp>
        <p:sp>
          <p:nvSpPr>
            <p:cNvPr id="37" name="TextBox 36">
              <a:extLst>
                <a:ext uri="{FF2B5EF4-FFF2-40B4-BE49-F238E27FC236}">
                  <a16:creationId xmlns:a16="http://schemas.microsoft.com/office/drawing/2014/main" id="{10215111-3A4C-11AF-B61B-7E39B00F27F1}"/>
                </a:ext>
              </a:extLst>
            </p:cNvPr>
            <p:cNvSpPr txBox="1"/>
            <p:nvPr/>
          </p:nvSpPr>
          <p:spPr>
            <a:xfrm>
              <a:off x="9258688" y="3843527"/>
              <a:ext cx="372218" cy="276999"/>
            </a:xfrm>
            <a:prstGeom prst="rect">
              <a:avLst/>
            </a:prstGeom>
            <a:noFill/>
          </p:spPr>
          <p:txBody>
            <a:bodyPr wrap="none" rtlCol="0">
              <a:spAutoFit/>
            </a:bodyPr>
            <a:lstStyle/>
            <a:p>
              <a:r>
                <a:rPr lang="en-US" sz="1200" dirty="0">
                  <a:latin typeface="Arial" panose="020B0604020202020204" pitchFamily="34" charset="0"/>
                  <a:cs typeface="Arial" panose="020B0604020202020204" pitchFamily="34" charset="0"/>
                </a:rPr>
                <a:t>(g)</a:t>
              </a:r>
            </a:p>
          </p:txBody>
        </p:sp>
      </p:grpSp>
    </p:spTree>
    <p:extLst>
      <p:ext uri="{BB962C8B-B14F-4D97-AF65-F5344CB8AC3E}">
        <p14:creationId xmlns:p14="http://schemas.microsoft.com/office/powerpoint/2010/main" val="112742714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4006</TotalTime>
  <Words>540</Words>
  <Application>Microsoft Office PowerPoint</Application>
  <PresentationFormat>Widescreen</PresentationFormat>
  <Paragraphs>31</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Microsoft Sans Serif</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Yu, Edward T</cp:lastModifiedBy>
  <cp:revision>283</cp:revision>
  <cp:lastPrinted>2018-03-20T12:31:18Z</cp:lastPrinted>
  <dcterms:created xsi:type="dcterms:W3CDTF">2017-10-05T17:34:54Z</dcterms:created>
  <dcterms:modified xsi:type="dcterms:W3CDTF">2024-05-03T22:47:51Z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