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8" autoAdjust="0"/>
    <p:restoredTop sz="75548" autoAdjust="0"/>
  </p:normalViewPr>
  <p:slideViewPr>
    <p:cSldViewPr snapToGrid="0" snapToObjects="1">
      <p:cViewPr varScale="1">
        <p:scale>
          <a:sx n="123" d="100"/>
          <a:sy n="123" d="100"/>
        </p:scale>
        <p:origin x="384" y="90"/>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4/4/2025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4/4/2025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Discovered that super-moiré structure in a large-angle single twisted WSe2 bilayer, which hosts narrow electronic bands. </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While moiré superlattices in graphene and transition metal dichalcogenide (TMD) bilayers with small twist angles are known to exhibit flat bands and host exotic correlated phases, strong lattice reconstruction in these systems poses challenges. In contrast, large-angle bilayers are structurally robust but typically considered electronically decoupled. Here, we discover robust super-moiré patterns emerging near a large commensurate angle, combining the advantages of both regimes—structural stability with flat electronic bands. This work expands moiré </a:t>
            </a:r>
            <a:r>
              <a:rPr lang="en-US" sz="1200" dirty="0" err="1">
                <a:solidFill>
                  <a:schemeClr val="tx1"/>
                </a:solidFill>
                <a:latin typeface="+mn-lt"/>
              </a:rPr>
              <a:t>twistronics</a:t>
            </a:r>
            <a:r>
              <a:rPr lang="en-US" sz="1200" dirty="0">
                <a:solidFill>
                  <a:schemeClr val="tx1"/>
                </a:solidFill>
                <a:latin typeface="+mn-lt"/>
              </a:rPr>
              <a:t> and flat-band quantum physics into the large twist-angle regime.</a:t>
            </a:r>
          </a:p>
          <a:p>
            <a:pPr defTabSz="914400">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p>
          <a:p>
            <a:pPr defTabSz="914400">
              <a:defRPr sz="1400">
                <a:latin typeface="Helvetica Neue"/>
                <a:ea typeface="Helvetica Neue"/>
                <a:cs typeface="Helvetica Neue"/>
                <a:sym typeface="Helvetica Neue"/>
              </a:defRPr>
            </a:pPr>
            <a:r>
              <a:rPr lang="en-US" sz="1200" dirty="0">
                <a:solidFill>
                  <a:schemeClr val="tx1"/>
                </a:solidFill>
                <a:latin typeface="+mn-lt"/>
              </a:rPr>
              <a:t>Our discovery of robust super-moiré patterns at large commensurate angles directly aligns with IRG 2's goal of exploring engineered symmetries and patterns in atomically thin heterostructures. By demonstrating a structurally stable moiré system that retains flat electronic bands, our work expands the moiré </a:t>
            </a:r>
            <a:r>
              <a:rPr lang="en-US" sz="1200" dirty="0" err="1">
                <a:solidFill>
                  <a:schemeClr val="tx1"/>
                </a:solidFill>
                <a:latin typeface="+mn-lt"/>
              </a:rPr>
              <a:t>twistronics</a:t>
            </a:r>
            <a:r>
              <a:rPr lang="en-US" sz="1200" dirty="0">
                <a:solidFill>
                  <a:schemeClr val="tx1"/>
                </a:solidFill>
                <a:latin typeface="+mn-lt"/>
              </a:rPr>
              <a:t> platform to previously overlooked large-angle regimes and extends the scope of engineered functionality in atomically thin heterostructures, reinforcing IRG 2’s mission to explore emergent quantum phenomena in moiré systems.</a:t>
            </a:r>
          </a:p>
          <a:p>
            <a:pPr defTabSz="914400">
              <a:defRPr sz="1400">
                <a:latin typeface="Helvetica Neue"/>
                <a:ea typeface="Helvetica Neue"/>
                <a:cs typeface="Helvetica Neue"/>
                <a:sym typeface="Helvetica Neue"/>
              </a:defRPr>
            </a:pPr>
            <a:r>
              <a:rPr lang="en-US" sz="1200" b="1" dirty="0">
                <a:solidFill>
                  <a:schemeClr val="tx1"/>
                </a:solidFill>
                <a:latin typeface="+mn-lt"/>
              </a:rPr>
              <a:t>Where the findings are published: 	</a:t>
            </a:r>
            <a:r>
              <a:rPr lang="en-US" sz="1200" b="0" dirty="0">
                <a:solidFill>
                  <a:schemeClr val="tx1"/>
                </a:solidFill>
                <a:latin typeface="+mn-lt"/>
              </a:rPr>
              <a:t>arXiv:2502.12335, Nature Physics (in press)</a:t>
            </a:r>
            <a:endParaRPr lang="en-US" b="0"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4/4/2025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4/4/2025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Novel Electronic Bands in a </a:t>
            </a:r>
            <a:r>
              <a:rPr lang="en-US" sz="2000" b="1" dirty="0" err="1">
                <a:solidFill>
                  <a:srgbClr val="C00000"/>
                </a:solidFill>
                <a:latin typeface="Arial" panose="020B0604020202020204" pitchFamily="34" charset="0"/>
                <a:cs typeface="Arial" panose="020B0604020202020204" pitchFamily="34" charset="0"/>
              </a:rPr>
              <a:t>Supermoiré</a:t>
            </a:r>
            <a:r>
              <a:rPr lang="en-US" sz="2000" b="1" dirty="0">
                <a:solidFill>
                  <a:srgbClr val="C00000"/>
                </a:solidFill>
                <a:latin typeface="Arial" panose="020B0604020202020204" pitchFamily="34" charset="0"/>
                <a:cs typeface="Arial" panose="020B0604020202020204" pitchFamily="34" charset="0"/>
              </a:rPr>
              <a:t> Lattice</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a:t>
            </a:r>
            <a:r>
              <a:rPr lang="en-US" sz="1400" b="1" i="1" dirty="0">
                <a:latin typeface="Arial" panose="020B0604020202020204" pitchFamily="34" charset="0"/>
                <a:cs typeface="Arial" panose="020B0604020202020204" pitchFamily="34" charset="0"/>
              </a:rPr>
              <a:t>UT-Austin</a:t>
            </a:r>
            <a:r>
              <a:rPr lang="en-US" sz="1400" b="1" dirty="0">
                <a:latin typeface="Arial" panose="020B0604020202020204" pitchFamily="34" charset="0"/>
                <a:cs typeface="Arial" panose="020B0604020202020204" pitchFamily="34" charset="0"/>
              </a:rPr>
              <a:t>) MRSEC </a:t>
            </a:r>
          </a:p>
          <a:p>
            <a:r>
              <a:rPr lang="en-US" sz="1400" b="1" dirty="0">
                <a:latin typeface="Arial" panose="020B0604020202020204" pitchFamily="34" charset="0"/>
                <a:cs typeface="Arial" panose="020B0604020202020204" pitchFamily="34" charset="0"/>
              </a:rPr>
              <a:t>DMR-2308817</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159306" y="868893"/>
            <a:ext cx="7032694" cy="338554"/>
          </a:xfrm>
          <a:prstGeom prst="rect">
            <a:avLst/>
          </a:prstGeom>
          <a:noFill/>
        </p:spPr>
        <p:txBody>
          <a:bodyPr wrap="none" rtlCol="0">
            <a:spAutoFit/>
          </a:bodyPr>
          <a:lstStyle/>
          <a:p>
            <a:r>
              <a:rPr kumimoji="0" lang="en-US" sz="1600" b="1" i="0" u="sng" strike="noStrike" kern="1200" cap="none" spc="0" normalizeH="0" baseline="0" noProof="0" dirty="0">
                <a:ln>
                  <a:noFill/>
                </a:ln>
                <a:solidFill>
                  <a:srgbClr val="333F48"/>
                </a:solidFill>
                <a:effectLst/>
                <a:uLnTx/>
                <a:uFillTx/>
                <a:latin typeface="Arial" panose="020B0604020202020204" pitchFamily="34" charset="0"/>
                <a:cs typeface="Arial" panose="020B0604020202020204" pitchFamily="34" charset="0"/>
              </a:rPr>
              <a:t>Shih</a:t>
            </a:r>
            <a:r>
              <a:rPr kumimoji="0" lang="en-US" sz="1600" b="1" i="0" u="none" strike="noStrike" kern="1200" cap="none" spc="0" normalizeH="0" baseline="0" noProof="0" dirty="0">
                <a:ln>
                  <a:noFill/>
                </a:ln>
                <a:solidFill>
                  <a:srgbClr val="333F48"/>
                </a:solidFill>
                <a:effectLst/>
                <a:uLnTx/>
                <a:uFillTx/>
                <a:latin typeface="Arial" panose="020B0604020202020204" pitchFamily="34" charset="0"/>
                <a:cs typeface="Arial" panose="020B0604020202020204" pitchFamily="34" charset="0"/>
              </a:rPr>
              <a:t>, Han (Rice), </a:t>
            </a:r>
            <a:r>
              <a:rPr lang="fr-FR" sz="1600" b="1" u="sng" dirty="0" err="1">
                <a:latin typeface="Arial" panose="020B0604020202020204" pitchFamily="34" charset="0"/>
                <a:cs typeface="Arial" panose="020B0604020202020204" pitchFamily="34" charset="0"/>
              </a:rPr>
              <a:t>Khalaf</a:t>
            </a:r>
            <a:r>
              <a:rPr lang="fr-FR" sz="1600" b="1" dirty="0">
                <a:latin typeface="Arial" panose="020B0604020202020204" pitchFamily="34" charset="0"/>
                <a:cs typeface="Arial" panose="020B0604020202020204" pitchFamily="34" charset="0"/>
              </a:rPr>
              <a:t> (Harvard), Giustino, Robinson (Penn State), </a:t>
            </a:r>
            <a:r>
              <a:rPr lang="fr-FR" sz="1600" b="1" u="sng" dirty="0">
                <a:latin typeface="Arial" panose="020B0604020202020204" pitchFamily="34" charset="0"/>
                <a:cs typeface="Arial" panose="020B0604020202020204" pitchFamily="34" charset="0"/>
              </a:rPr>
              <a:t>Li</a:t>
            </a:r>
            <a:endParaRPr lang="en-US" sz="1600" b="1" u="sng" dirty="0">
              <a:latin typeface="Arial" panose="020B0604020202020204" pitchFamily="34" charset="0"/>
              <a:cs typeface="Arial" panose="020B0604020202020204" pitchFamily="34" charset="0"/>
            </a:endParaRP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290125" y="900889"/>
            <a:ext cx="468004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a:latin typeface="Arial" panose="020B0604020202020204" pitchFamily="34" charset="0"/>
                <a:cs typeface="Arial" panose="020B0604020202020204" pitchFamily="34" charset="0"/>
              </a:rPr>
              <a:t>Super-moiré patterns identified in WSe2 bilayer with large twist angles</a:t>
            </a:r>
          </a:p>
          <a:p>
            <a:pPr eaLnBrk="1" hangingPunct="1"/>
            <a:endParaRPr lang="en-US" sz="1400" dirty="0">
              <a:latin typeface="Arial" panose="020B0604020202020204" pitchFamily="34" charset="0"/>
              <a:cs typeface="Arial" panose="020B0604020202020204" pitchFamily="34" charset="0"/>
            </a:endParaRPr>
          </a:p>
          <a:p>
            <a:pPr marL="285750" indent="-285750" eaLnBrk="1" hangingPunct="1">
              <a:buFont typeface="Arial" panose="020B0604020202020204" pitchFamily="34" charset="0"/>
              <a:buChar char="•"/>
            </a:pPr>
            <a:r>
              <a:rPr lang="en-US" sz="1400" dirty="0">
                <a:latin typeface="Arial" panose="020B0604020202020204" pitchFamily="34" charset="0"/>
                <a:cs typeface="Arial" panose="020B0604020202020204" pitchFamily="34" charset="0"/>
              </a:rPr>
              <a:t>Graphene and transition metal dichalcogenide (TMD) bilayers with a small twist angle are known to host flat bands and novel electronic states, correlated insulators, topological insulators, or superconductivity</a:t>
            </a:r>
          </a:p>
          <a:p>
            <a:pPr marL="285750" indent="-285750" eaLnBrk="1" hangingPunct="1">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400" i="0" u="none" strike="noStrike" kern="1200" cap="none" spc="0" normalizeH="0" baseline="0" noProof="0" dirty="0">
                <a:ln>
                  <a:noFill/>
                </a:ln>
                <a:effectLst/>
                <a:uLnTx/>
                <a:uFillTx/>
                <a:latin typeface="Arial" panose="020B0604020202020204" pitchFamily="34" charset="0"/>
                <a:cs typeface="Arial" panose="020B0604020202020204" pitchFamily="34" charset="0"/>
              </a:rPr>
              <a:t>Angle deviation near large commensurate angles (32.2) spontaneously form super-moiré;</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en-US" sz="1400" dirty="0">
              <a:latin typeface="Arial" panose="020B0604020202020204" pitchFamily="34" charset="0"/>
              <a:cs typeface="Arial" panose="020B0604020202020204" pitchFamily="34" charset="0"/>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400" dirty="0">
                <a:latin typeface="Arial" panose="020B0604020202020204" pitchFamily="34" charset="0"/>
                <a:cs typeface="Arial" panose="020B0604020202020204" pitchFamily="34" charset="0"/>
              </a:rPr>
              <a:t>Deviation from the commensurate angle determines the second period, directly identified from the TEM spatial images (</a:t>
            </a:r>
            <a:r>
              <a:rPr lang="en-US" sz="1400" dirty="0" err="1">
                <a:latin typeface="Arial" panose="020B0604020202020204" pitchFamily="34" charset="0"/>
                <a:cs typeface="Arial" panose="020B0604020202020204" pitchFamily="34" charset="0"/>
              </a:rPr>
              <a:t>a,c</a:t>
            </a:r>
            <a:r>
              <a:rPr lang="en-US" sz="1400" dirty="0">
                <a:latin typeface="Arial" panose="020B0604020202020204" pitchFamily="34" charset="0"/>
                <a:cs typeface="Arial" panose="020B0604020202020204" pitchFamily="34" charset="0"/>
              </a:rPr>
              <a:t>) and their Fourier transform (b). </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en-US" sz="1400" dirty="0">
              <a:latin typeface="Arial" panose="020B0604020202020204" pitchFamily="34" charset="0"/>
              <a:cs typeface="Arial" panose="020B0604020202020204" pitchFamily="34" charset="0"/>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400" dirty="0">
                <a:latin typeface="Arial" panose="020B0604020202020204" pitchFamily="34" charset="0"/>
                <a:cs typeface="Arial" panose="020B0604020202020204" pitchFamily="34" charset="0"/>
              </a:rPr>
              <a:t>Electronic bands from (d) a 32.2º commensurate bilayer and (e) a 31.1º bilayer.</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40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400" i="0" u="none" strike="noStrike" kern="1200" cap="none" spc="0" normalizeH="0" baseline="0" noProof="0" dirty="0">
                <a:ln>
                  <a:noFill/>
                </a:ln>
                <a:effectLst/>
                <a:uLnTx/>
                <a:uFillTx/>
                <a:latin typeface="Arial" panose="020B0604020202020204" pitchFamily="34" charset="0"/>
                <a:cs typeface="Arial" panose="020B0604020202020204" pitchFamily="34" charset="0"/>
              </a:rPr>
              <a:t>A </a:t>
            </a:r>
            <a:r>
              <a:rPr lang="en-US" sz="1400" dirty="0">
                <a:latin typeface="Arial" panose="020B0604020202020204" pitchFamily="34" charset="0"/>
                <a:cs typeface="Arial" panose="020B0604020202020204" pitchFamily="34" charset="0"/>
              </a:rPr>
              <a:t>Super-moiré</a:t>
            </a:r>
            <a:r>
              <a:rPr kumimoji="0" lang="en-US" sz="1400" i="0" u="none" strike="noStrike" kern="1200" cap="none" spc="0" normalizeH="0" baseline="0" noProof="0" dirty="0">
                <a:ln>
                  <a:noFill/>
                </a:ln>
                <a:effectLst/>
                <a:uLnTx/>
                <a:uFillTx/>
                <a:latin typeface="Arial" panose="020B0604020202020204" pitchFamily="34" charset="0"/>
                <a:cs typeface="Arial" panose="020B0604020202020204" pitchFamily="34" charset="0"/>
              </a:rPr>
              <a:t> (e.g. 31.1</a:t>
            </a:r>
            <a:r>
              <a:rPr lang="en-US" sz="1400" dirty="0">
                <a:latin typeface="Arial" panose="020B0604020202020204" pitchFamily="34" charset="0"/>
                <a:cs typeface="Arial" panose="020B0604020202020204" pitchFamily="34" charset="0"/>
              </a:rPr>
              <a:t>º and </a:t>
            </a:r>
            <a:r>
              <a:rPr kumimoji="0" lang="en-US" sz="1400" i="0" u="none" strike="noStrike" kern="1200" cap="none" spc="0" normalizeH="0" baseline="0" noProof="0" dirty="0">
                <a:ln>
                  <a:noFill/>
                </a:ln>
                <a:effectLst/>
                <a:uLnTx/>
                <a:uFillTx/>
                <a:latin typeface="Arial" panose="020B0604020202020204" pitchFamily="34" charset="0"/>
                <a:cs typeface="Arial" panose="020B0604020202020204" pitchFamily="34" charset="0"/>
              </a:rPr>
              <a:t>31.5</a:t>
            </a:r>
            <a:r>
              <a:rPr lang="en-US" sz="1400" dirty="0">
                <a:latin typeface="Arial" panose="020B0604020202020204" pitchFamily="34" charset="0"/>
                <a:cs typeface="Arial" panose="020B0604020202020204" pitchFamily="34" charset="0"/>
              </a:rPr>
              <a:t>º bilayer</a:t>
            </a:r>
            <a:r>
              <a:rPr kumimoji="0" lang="en-US" sz="1400" i="0" u="none" strike="noStrike" kern="1200" cap="none" spc="0" normalizeH="0" baseline="0" noProof="0" dirty="0">
                <a:ln>
                  <a:noFill/>
                </a:ln>
                <a:effectLst/>
                <a:uLnTx/>
                <a:uFillTx/>
                <a:latin typeface="Arial" panose="020B0604020202020204" pitchFamily="34" charset="0"/>
                <a:cs typeface="Arial" panose="020B0604020202020204" pitchFamily="34" charset="0"/>
              </a:rPr>
              <a:t>) combining</a:t>
            </a:r>
            <a:r>
              <a:rPr kumimoji="0" lang="en-US" sz="1400" i="0" u="none" strike="noStrike" kern="1200" cap="none" spc="0" normalizeH="0" noProof="0" dirty="0">
                <a:ln>
                  <a:noFill/>
                </a:ln>
                <a:effectLst/>
                <a:uLnTx/>
                <a:uFillTx/>
                <a:latin typeface="Arial" panose="020B0604020202020204" pitchFamily="34" charset="0"/>
                <a:cs typeface="Arial" panose="020B0604020202020204" pitchFamily="34" charset="0"/>
              </a:rPr>
              <a:t> the benefits of the large twisted angle (smooth </a:t>
            </a:r>
            <a:r>
              <a:rPr kumimoji="0" lang="en-US" sz="1400" i="0" u="none" strike="noStrike" kern="1200" cap="none" spc="0" normalizeH="0" noProof="0" dirty="0" err="1">
                <a:ln>
                  <a:noFill/>
                </a:ln>
                <a:effectLst/>
                <a:uLnTx/>
                <a:uFillTx/>
                <a:latin typeface="Arial" panose="020B0604020202020204" pitchFamily="34" charset="0"/>
                <a:cs typeface="Arial" panose="020B0604020202020204" pitchFamily="34" charset="0"/>
              </a:rPr>
              <a:t>moire</a:t>
            </a:r>
            <a:r>
              <a:rPr kumimoji="0" lang="en-US" sz="1400" i="0" u="none" strike="noStrike" kern="1200" cap="none" spc="0" normalizeH="0" noProof="0" dirty="0">
                <a:ln>
                  <a:noFill/>
                </a:ln>
                <a:effectLst/>
                <a:uLnTx/>
                <a:uFillTx/>
                <a:latin typeface="Arial" panose="020B0604020202020204" pitchFamily="34" charset="0"/>
                <a:cs typeface="Arial" panose="020B0604020202020204" pitchFamily="34" charset="0"/>
              </a:rPr>
              <a:t> pattern without reconstructions) and small twist angle (narrow electronic bands)</a:t>
            </a:r>
            <a:endParaRPr kumimoji="0" lang="en-US" sz="140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5229432" y="1603856"/>
            <a:ext cx="6200568"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26" name="TextBox 25">
            <a:extLst>
              <a:ext uri="{FF2B5EF4-FFF2-40B4-BE49-F238E27FC236}">
                <a16:creationId xmlns:a16="http://schemas.microsoft.com/office/drawing/2014/main" id="{1FB28524-44FB-38F8-9E82-48BCC424E613}"/>
              </a:ext>
            </a:extLst>
          </p:cNvPr>
          <p:cNvSpPr txBox="1"/>
          <p:nvPr/>
        </p:nvSpPr>
        <p:spPr>
          <a:xfrm>
            <a:off x="771303" y="5803222"/>
            <a:ext cx="3717684" cy="307777"/>
          </a:xfrm>
          <a:prstGeom prst="rect">
            <a:avLst/>
          </a:prstGeom>
          <a:noFill/>
        </p:spPr>
        <p:txBody>
          <a:bodyPr wrap="none" rtlCol="0">
            <a:spAutoFit/>
          </a:bodyPr>
          <a:lstStyle/>
          <a:p>
            <a:r>
              <a:rPr lang="en-US" sz="1400" b="0" dirty="0">
                <a:solidFill>
                  <a:schemeClr val="tx1"/>
                </a:solidFill>
                <a:latin typeface="Arial" panose="020B0604020202020204" pitchFamily="34" charset="0"/>
                <a:cs typeface="Arial" panose="020B0604020202020204" pitchFamily="34" charset="0"/>
              </a:rPr>
              <a:t>arXiv:2502.12335, </a:t>
            </a:r>
            <a:r>
              <a:rPr lang="en-US" sz="1400" dirty="0">
                <a:latin typeface="Arial" panose="020B0604020202020204" pitchFamily="34" charset="0"/>
                <a:cs typeface="Arial" panose="020B0604020202020204" pitchFamily="34" charset="0"/>
              </a:rPr>
              <a:t>Nature Physics, in press </a:t>
            </a:r>
          </a:p>
        </p:txBody>
      </p:sp>
      <p:grpSp>
        <p:nvGrpSpPr>
          <p:cNvPr id="4" name="Group 3" descr="Scanning tunneling microscope images of a supermoire heterostructure consisting of a WSe2 bilayer with large twist angles, a Fourier transform of one image showing periodicity created by the moire pattern, and scanning tunneling spectroscopy data for this structure.&#10;">
            <a:extLst>
              <a:ext uri="{FF2B5EF4-FFF2-40B4-BE49-F238E27FC236}">
                <a16:creationId xmlns:a16="http://schemas.microsoft.com/office/drawing/2014/main" id="{E8EE0774-2680-B17D-A107-1EC3CCD6D780}"/>
              </a:ext>
            </a:extLst>
          </p:cNvPr>
          <p:cNvGrpSpPr/>
          <p:nvPr/>
        </p:nvGrpSpPr>
        <p:grpSpPr>
          <a:xfrm>
            <a:off x="5287245" y="1674738"/>
            <a:ext cx="5771001" cy="3999006"/>
            <a:chOff x="5287245" y="1674738"/>
            <a:chExt cx="5771001" cy="3999006"/>
          </a:xfrm>
        </p:grpSpPr>
        <p:pic>
          <p:nvPicPr>
            <p:cNvPr id="3" name="Picture 2">
              <a:extLst>
                <a:ext uri="{FF2B5EF4-FFF2-40B4-BE49-F238E27FC236}">
                  <a16:creationId xmlns:a16="http://schemas.microsoft.com/office/drawing/2014/main" id="{6A92D0DF-B12E-B9EB-7E8D-5C5231421DD1}"/>
                </a:ext>
              </a:extLst>
            </p:cNvPr>
            <p:cNvPicPr>
              <a:picLocks noChangeAspect="1"/>
            </p:cNvPicPr>
            <p:nvPr/>
          </p:nvPicPr>
          <p:blipFill>
            <a:blip r:embed="rId4"/>
            <a:srcRect l="24768" b="9025"/>
            <a:stretch/>
          </p:blipFill>
          <p:spPr>
            <a:xfrm>
              <a:off x="5622122" y="1674739"/>
              <a:ext cx="5436124" cy="1754261"/>
            </a:xfrm>
            <a:prstGeom prst="rect">
              <a:avLst/>
            </a:prstGeom>
          </p:spPr>
        </p:pic>
        <p:pic>
          <p:nvPicPr>
            <p:cNvPr id="5" name="Picture 4">
              <a:extLst>
                <a:ext uri="{FF2B5EF4-FFF2-40B4-BE49-F238E27FC236}">
                  <a16:creationId xmlns:a16="http://schemas.microsoft.com/office/drawing/2014/main" id="{F25C93D4-758E-6BDB-4556-0E7D4197AD23}"/>
                </a:ext>
              </a:extLst>
            </p:cNvPr>
            <p:cNvPicPr>
              <a:picLocks noChangeAspect="1"/>
            </p:cNvPicPr>
            <p:nvPr/>
          </p:nvPicPr>
          <p:blipFill>
            <a:blip r:embed="rId5"/>
            <a:stretch>
              <a:fillRect/>
            </a:stretch>
          </p:blipFill>
          <p:spPr>
            <a:xfrm>
              <a:off x="5994400" y="3549373"/>
              <a:ext cx="4663484" cy="2124371"/>
            </a:xfrm>
            <a:prstGeom prst="rect">
              <a:avLst/>
            </a:prstGeom>
          </p:spPr>
        </p:pic>
        <p:sp>
          <p:nvSpPr>
            <p:cNvPr id="7" name="Rectangle 6">
              <a:extLst>
                <a:ext uri="{FF2B5EF4-FFF2-40B4-BE49-F238E27FC236}">
                  <a16:creationId xmlns:a16="http://schemas.microsoft.com/office/drawing/2014/main" id="{5BC5C1D1-57FA-F4C4-EB8A-88B5CD194087}"/>
                </a:ext>
              </a:extLst>
            </p:cNvPr>
            <p:cNvSpPr/>
            <p:nvPr/>
          </p:nvSpPr>
          <p:spPr>
            <a:xfrm>
              <a:off x="7325958" y="1674739"/>
              <a:ext cx="139849" cy="27239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535113-2A61-FDB1-20AC-70D2D7EA47EB}"/>
                </a:ext>
              </a:extLst>
            </p:cNvPr>
            <p:cNvSpPr/>
            <p:nvPr/>
          </p:nvSpPr>
          <p:spPr>
            <a:xfrm>
              <a:off x="9124288" y="1674738"/>
              <a:ext cx="139849" cy="27239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CB90DB-15CC-5177-328D-ECD6DFFF959D}"/>
                </a:ext>
              </a:extLst>
            </p:cNvPr>
            <p:cNvSpPr/>
            <p:nvPr/>
          </p:nvSpPr>
          <p:spPr>
            <a:xfrm>
              <a:off x="6048143" y="3457417"/>
              <a:ext cx="139849" cy="27239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4AA2A8E-3C02-7188-3F7F-465DBD1D9D2B}"/>
                </a:ext>
              </a:extLst>
            </p:cNvPr>
            <p:cNvSpPr/>
            <p:nvPr/>
          </p:nvSpPr>
          <p:spPr>
            <a:xfrm>
              <a:off x="8329716" y="3454923"/>
              <a:ext cx="139849" cy="27239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51ACADD-1B3D-3AC3-80E6-CC74484853BF}"/>
                </a:ext>
              </a:extLst>
            </p:cNvPr>
            <p:cNvSpPr/>
            <p:nvPr/>
          </p:nvSpPr>
          <p:spPr>
            <a:xfrm>
              <a:off x="10518035" y="3475427"/>
              <a:ext cx="139849" cy="27239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E204BD4-8A97-24A6-45C5-4A36FA3AE604}"/>
                </a:ext>
              </a:extLst>
            </p:cNvPr>
            <p:cNvSpPr txBox="1"/>
            <p:nvPr/>
          </p:nvSpPr>
          <p:spPr>
            <a:xfrm>
              <a:off x="5287245" y="1727212"/>
              <a:ext cx="380232" cy="307777"/>
            </a:xfrm>
            <a:prstGeom prst="rect">
              <a:avLst/>
            </a:prstGeom>
            <a:noFill/>
          </p:spPr>
          <p:txBody>
            <a:bodyPr wrap="none" rtlCol="0">
              <a:spAutoFit/>
            </a:bodyPr>
            <a:lstStyle/>
            <a:p>
              <a:r>
                <a:rPr lang="en-US" sz="1400" dirty="0"/>
                <a:t>(a)</a:t>
              </a:r>
            </a:p>
          </p:txBody>
        </p:sp>
        <p:sp>
          <p:nvSpPr>
            <p:cNvPr id="20" name="TextBox 19">
              <a:extLst>
                <a:ext uri="{FF2B5EF4-FFF2-40B4-BE49-F238E27FC236}">
                  <a16:creationId xmlns:a16="http://schemas.microsoft.com/office/drawing/2014/main" id="{16A26C5B-D73D-C625-5C52-685CABD89DC8}"/>
                </a:ext>
              </a:extLst>
            </p:cNvPr>
            <p:cNvSpPr txBox="1"/>
            <p:nvPr/>
          </p:nvSpPr>
          <p:spPr>
            <a:xfrm>
              <a:off x="7183089" y="1699543"/>
              <a:ext cx="388248" cy="307777"/>
            </a:xfrm>
            <a:prstGeom prst="rect">
              <a:avLst/>
            </a:prstGeom>
            <a:noFill/>
          </p:spPr>
          <p:txBody>
            <a:bodyPr wrap="none" rtlCol="0">
              <a:spAutoFit/>
            </a:bodyPr>
            <a:lstStyle/>
            <a:p>
              <a:r>
                <a:rPr lang="en-US" sz="1400" dirty="0"/>
                <a:t>(b)</a:t>
              </a:r>
            </a:p>
          </p:txBody>
        </p:sp>
        <p:sp>
          <p:nvSpPr>
            <p:cNvPr id="21" name="TextBox 20">
              <a:extLst>
                <a:ext uri="{FF2B5EF4-FFF2-40B4-BE49-F238E27FC236}">
                  <a16:creationId xmlns:a16="http://schemas.microsoft.com/office/drawing/2014/main" id="{00392549-6F58-AD70-F2D3-F07F7144FA20}"/>
                </a:ext>
              </a:extLst>
            </p:cNvPr>
            <p:cNvSpPr txBox="1"/>
            <p:nvPr/>
          </p:nvSpPr>
          <p:spPr>
            <a:xfrm>
              <a:off x="9048123" y="1685822"/>
              <a:ext cx="369012" cy="307777"/>
            </a:xfrm>
            <a:prstGeom prst="rect">
              <a:avLst/>
            </a:prstGeom>
            <a:noFill/>
          </p:spPr>
          <p:txBody>
            <a:bodyPr wrap="none" rtlCol="0">
              <a:spAutoFit/>
            </a:bodyPr>
            <a:lstStyle/>
            <a:p>
              <a:r>
                <a:rPr lang="en-US" sz="1400" dirty="0"/>
                <a:t>(c)</a:t>
              </a:r>
            </a:p>
          </p:txBody>
        </p:sp>
        <p:sp>
          <p:nvSpPr>
            <p:cNvPr id="22" name="TextBox 21">
              <a:extLst>
                <a:ext uri="{FF2B5EF4-FFF2-40B4-BE49-F238E27FC236}">
                  <a16:creationId xmlns:a16="http://schemas.microsoft.com/office/drawing/2014/main" id="{4483F751-0F29-CE97-F22E-EC0F8B92974A}"/>
                </a:ext>
              </a:extLst>
            </p:cNvPr>
            <p:cNvSpPr txBox="1"/>
            <p:nvPr/>
          </p:nvSpPr>
          <p:spPr>
            <a:xfrm>
              <a:off x="5737835" y="3465904"/>
              <a:ext cx="388248" cy="307777"/>
            </a:xfrm>
            <a:prstGeom prst="rect">
              <a:avLst/>
            </a:prstGeom>
            <a:noFill/>
          </p:spPr>
          <p:txBody>
            <a:bodyPr wrap="none" rtlCol="0">
              <a:spAutoFit/>
            </a:bodyPr>
            <a:lstStyle/>
            <a:p>
              <a:r>
                <a:rPr lang="en-US" sz="1400" dirty="0"/>
                <a:t>(d)</a:t>
              </a:r>
            </a:p>
          </p:txBody>
        </p:sp>
        <p:sp>
          <p:nvSpPr>
            <p:cNvPr id="23" name="TextBox 22">
              <a:extLst>
                <a:ext uri="{FF2B5EF4-FFF2-40B4-BE49-F238E27FC236}">
                  <a16:creationId xmlns:a16="http://schemas.microsoft.com/office/drawing/2014/main" id="{36CC318B-5349-19FE-E21F-40B61A7F7EC5}"/>
                </a:ext>
              </a:extLst>
            </p:cNvPr>
            <p:cNvSpPr txBox="1"/>
            <p:nvPr/>
          </p:nvSpPr>
          <p:spPr>
            <a:xfrm>
              <a:off x="8236462" y="3437231"/>
              <a:ext cx="383438" cy="307777"/>
            </a:xfrm>
            <a:prstGeom prst="rect">
              <a:avLst/>
            </a:prstGeom>
            <a:noFill/>
          </p:spPr>
          <p:txBody>
            <a:bodyPr wrap="none" rtlCol="0">
              <a:spAutoFit/>
            </a:bodyPr>
            <a:lstStyle/>
            <a:p>
              <a:r>
                <a:rPr lang="en-US" sz="1400" dirty="0"/>
                <a:t>(e)</a:t>
              </a:r>
            </a:p>
          </p:txBody>
        </p:sp>
        <p:sp>
          <p:nvSpPr>
            <p:cNvPr id="2" name="Rectangle 1">
              <a:extLst>
                <a:ext uri="{FF2B5EF4-FFF2-40B4-BE49-F238E27FC236}">
                  <a16:creationId xmlns:a16="http://schemas.microsoft.com/office/drawing/2014/main" id="{45838856-B9FD-6808-4029-A1938DF0F2CD}"/>
                </a:ext>
              </a:extLst>
            </p:cNvPr>
            <p:cNvSpPr/>
            <p:nvPr/>
          </p:nvSpPr>
          <p:spPr>
            <a:xfrm>
              <a:off x="10587959" y="4207007"/>
              <a:ext cx="139849" cy="81022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4594</TotalTime>
  <Words>432</Words>
  <Application>Microsoft Office PowerPoint</Application>
  <PresentationFormat>Widescreen</PresentationFormat>
  <Paragraphs>28</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Yu, Edward T</cp:lastModifiedBy>
  <cp:revision>278</cp:revision>
  <cp:lastPrinted>2018-03-20T12:31:18Z</cp:lastPrinted>
  <dcterms:created xsi:type="dcterms:W3CDTF">2017-10-05T17:34:54Z</dcterms:created>
  <dcterms:modified xsi:type="dcterms:W3CDTF">2025-04-04T22:54:55Z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