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handoutMasterIdLst>
    <p:handoutMasterId r:id="rId4"/>
  </p:handoutMasterIdLst>
  <p:sldIdLst>
    <p:sldId id="387" r:id="rId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00"/>
    <a:srgbClr val="CFAE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16" autoAdjust="0"/>
    <p:restoredTop sz="70146" autoAdjust="0"/>
  </p:normalViewPr>
  <p:slideViewPr>
    <p:cSldViewPr snapToGrid="0" snapToObjects="1">
      <p:cViewPr varScale="1">
        <p:scale>
          <a:sx n="96" d="100"/>
          <a:sy n="96" d="100"/>
        </p:scale>
        <p:origin x="1644" y="72"/>
      </p:cViewPr>
      <p:guideLst/>
    </p:cSldViewPr>
  </p:slideViewPr>
  <p:notesTextViewPr>
    <p:cViewPr>
      <p:scale>
        <a:sx n="110" d="100"/>
        <a:sy n="110" d="100"/>
      </p:scale>
      <p:origin x="0" y="0"/>
    </p:cViewPr>
  </p:notesTextViewPr>
  <p:sorterViewPr>
    <p:cViewPr>
      <p:scale>
        <a:sx n="70" d="100"/>
        <a:sy n="70" d="100"/>
      </p:scale>
      <p:origin x="0" y="-40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0CAD82-A0C8-4D0A-ABD4-C7506DA867C4}"/>
              </a:ext>
            </a:extLst>
          </p:cNvPr>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30B8966-CA86-4F8B-A1DC-E4B27EA05F1C}"/>
              </a:ext>
            </a:extLst>
          </p:cNvPr>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0C772AFE-C766-4234-802D-4743A0E558C8}" type="datetimeFigureOut">
              <a:rPr lang="en-US" smtClean="0"/>
              <a:t>5/3/2024</a:t>
            </a:fld>
            <a:endParaRPr lang="en-US"/>
          </a:p>
        </p:txBody>
      </p:sp>
      <p:sp>
        <p:nvSpPr>
          <p:cNvPr id="4" name="Footer Placeholder 3">
            <a:extLst>
              <a:ext uri="{FF2B5EF4-FFF2-40B4-BE49-F238E27FC236}">
                <a16:creationId xmlns:a16="http://schemas.microsoft.com/office/drawing/2014/main" id="{2CF46503-97A3-4D9E-9B73-906CF497EAD5}"/>
              </a:ext>
            </a:extLst>
          </p:cNvPr>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6424FD7-5E8B-4800-B492-5643BF03B6C9}"/>
              </a:ext>
            </a:extLst>
          </p:cNvPr>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C91CB36C-FB73-4403-8335-B2E006F35C81}" type="slidenum">
              <a:rPr lang="en-US" smtClean="0"/>
              <a:t>‹#›</a:t>
            </a:fld>
            <a:endParaRPr lang="en-US"/>
          </a:p>
        </p:txBody>
      </p:sp>
    </p:spTree>
    <p:extLst>
      <p:ext uri="{BB962C8B-B14F-4D97-AF65-F5344CB8AC3E}">
        <p14:creationId xmlns:p14="http://schemas.microsoft.com/office/powerpoint/2010/main" val="2958927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18FB3966-F140-43F2-BB90-69495BF7B5CD}" type="datetimeFigureOut">
              <a:rPr lang="en-US" smtClean="0"/>
              <a:t>5/3/2024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17D0DCA-A90A-4D9A-9651-03AC7085FB63}" type="slidenum">
              <a:rPr lang="en-US" smtClean="0"/>
              <a:t>‹#›</a:t>
            </a:fld>
            <a:endParaRPr lang="en-US"/>
          </a:p>
        </p:txBody>
      </p:sp>
    </p:spTree>
    <p:extLst>
      <p:ext uri="{BB962C8B-B14F-4D97-AF65-F5344CB8AC3E}">
        <p14:creationId xmlns:p14="http://schemas.microsoft.com/office/powerpoint/2010/main" val="405482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lgn="just" defTabSz="914400">
                  <a:defRPr sz="1400">
                    <a:latin typeface="Helvetica Neue"/>
                    <a:ea typeface="Helvetica Neue"/>
                    <a:cs typeface="Helvetica Neue"/>
                    <a:sym typeface="Helvetica Neue"/>
                  </a:defRPr>
                </a:pPr>
                <a:r>
                  <a:rPr lang="en-US" sz="1200" b="1" dirty="0">
                    <a:solidFill>
                      <a:schemeClr val="tx1"/>
                    </a:solidFill>
                    <a:latin typeface="+mn-lt"/>
                  </a:rPr>
                  <a:t>What Has Been Achieved: </a:t>
                </a:r>
                <a:r>
                  <a:rPr lang="en-US" sz="1200" b="0" dirty="0">
                    <a:solidFill>
                      <a:schemeClr val="tx1"/>
                    </a:solidFill>
                    <a:latin typeface="+mn-lt"/>
                  </a:rPr>
                  <a:t>The researchers used </a:t>
                </a:r>
                <a:r>
                  <a:rPr lang="en-US" sz="1600" dirty="0"/>
                  <a:t>scanning tunneling microscopy spectroscopy (STM/S) and nano-ARPES </a:t>
                </a:r>
                <a:r>
                  <a:rPr lang="en-US" sz="1600" b="0" i="0" dirty="0">
                    <a:solidFill>
                      <a:srgbClr val="0D0D0D"/>
                    </a:solidFill>
                    <a:effectLst/>
                    <a:latin typeface="Söhne"/>
                  </a:rPr>
                  <a:t>to investigate electronic structures of </a:t>
                </a:r>
                <a:r>
                  <a:rPr lang="en-US" sz="2000" dirty="0"/>
                  <a:t>30</a:t>
                </a:r>
                <a14:m>
                  <m:oMath xmlns:m="http://schemas.openxmlformats.org/officeDocument/2006/math">
                    <m:r>
                      <a:rPr lang="en-US" sz="2000" i="1" smtClean="0">
                        <a:latin typeface="Cambria Math" panose="02040503050406030204" pitchFamily="18" charset="0"/>
                        <a:ea typeface="Cambria Math" panose="02040503050406030204" pitchFamily="18" charset="0"/>
                      </a:rPr>
                      <m:t>°</m:t>
                    </m:r>
                  </m:oMath>
                </a14:m>
                <a:r>
                  <a:rPr lang="en-US" sz="2000" dirty="0"/>
                  <a:t> twisted bilayer WSe2 moiré quasicrystals and 21.8</a:t>
                </a:r>
                <a14:m>
                  <m:oMath xmlns:m="http://schemas.openxmlformats.org/officeDocument/2006/math">
                    <m:r>
                      <a:rPr lang="en-US" sz="2000" i="1">
                        <a:latin typeface="Cambria Math" panose="02040503050406030204" pitchFamily="18" charset="0"/>
                        <a:ea typeface="Cambria Math" panose="02040503050406030204" pitchFamily="18" charset="0"/>
                      </a:rPr>
                      <m:t>°</m:t>
                    </m:r>
                  </m:oMath>
                </a14:m>
                <a:r>
                  <a:rPr lang="en-US" sz="2000" dirty="0"/>
                  <a:t> twisted bilayer WSe2 moiré crystals.</a:t>
                </a:r>
                <a:r>
                  <a:rPr lang="en-US" sz="2000" baseline="0" dirty="0"/>
                  <a:t> </a:t>
                </a:r>
                <a:r>
                  <a:rPr lang="en-US" sz="1400" b="0" i="0" kern="1200" dirty="0">
                    <a:solidFill>
                      <a:schemeClr val="tx1"/>
                    </a:solidFill>
                    <a:effectLst/>
                    <a:latin typeface="+mn-lt"/>
                    <a:ea typeface="+mn-ea"/>
                    <a:cs typeface="+mn-cs"/>
                    <a:sym typeface="Helvetica Neue"/>
                  </a:rPr>
                  <a:t>The former featured an aperiodic long-range order that yield a dense set of diffraction spots in the </a:t>
                </a:r>
                <a:r>
                  <a:rPr lang="en-US" sz="1400" b="0" i="1" kern="1200" dirty="0">
                    <a:solidFill>
                      <a:schemeClr val="tx1"/>
                    </a:solidFill>
                    <a:effectLst/>
                    <a:latin typeface="+mn-lt"/>
                    <a:ea typeface="+mn-ea"/>
                    <a:cs typeface="+mn-cs"/>
                    <a:sym typeface="Helvetica Neue"/>
                  </a:rPr>
                  <a:t>k</a:t>
                </a:r>
                <a:r>
                  <a:rPr lang="en-US" sz="1400" b="0" i="0" kern="1200" dirty="0">
                    <a:solidFill>
                      <a:schemeClr val="tx1"/>
                    </a:solidFill>
                    <a:effectLst/>
                    <a:latin typeface="+mn-lt"/>
                    <a:ea typeface="+mn-ea"/>
                    <a:cs typeface="+mn-cs"/>
                    <a:sym typeface="Helvetica Neue"/>
                  </a:rPr>
                  <a:t> space. The VHS signatures originating from several mini-gaps in the quasiperiodic structure were observed that can be explained using a coupled K-valley model with up to third-order Umklapp scattering suggesting strong interlayer coupling. For the commensurate 21.8° (38.2°) structure, two points in the</a:t>
                </a:r>
                <a:r>
                  <a:rPr lang="en-US" sz="1400" b="0" i="0" kern="1200" baseline="0" dirty="0">
                    <a:solidFill>
                      <a:schemeClr val="tx1"/>
                    </a:solidFill>
                    <a:effectLst/>
                    <a:latin typeface="+mn-lt"/>
                    <a:ea typeface="+mn-ea"/>
                    <a:cs typeface="+mn-cs"/>
                    <a:sym typeface="Helvetica Neue"/>
                  </a:rPr>
                  <a:t> moiré Brillion zone</a:t>
                </a:r>
                <a:r>
                  <a:rPr lang="en-US" sz="1400" b="0" i="0" kern="1200" dirty="0">
                    <a:solidFill>
                      <a:schemeClr val="tx1"/>
                    </a:solidFill>
                    <a:effectLst/>
                    <a:latin typeface="+mn-lt"/>
                    <a:ea typeface="+mn-ea"/>
                    <a:cs typeface="+mn-cs"/>
                    <a:sym typeface="Helvetica Neue"/>
                  </a:rPr>
                  <a:t> of interest</a:t>
                </a:r>
                <a:r>
                  <a:rPr lang="en-US" sz="1400" b="0" i="0" kern="1200" baseline="0" dirty="0">
                    <a:solidFill>
                      <a:schemeClr val="tx1"/>
                    </a:solidFill>
                    <a:effectLst/>
                    <a:latin typeface="+mn-lt"/>
                    <a:ea typeface="+mn-ea"/>
                    <a:cs typeface="+mn-cs"/>
                    <a:sym typeface="Helvetica Neue"/>
                  </a:rPr>
                  <a:t> were the</a:t>
                </a:r>
                <a:r>
                  <a:rPr lang="en-US" sz="1400" b="0" i="0" kern="1200" dirty="0">
                    <a:solidFill>
                      <a:schemeClr val="tx1"/>
                    </a:solidFill>
                    <a:effectLst/>
                    <a:latin typeface="+mn-lt"/>
                    <a:ea typeface="+mn-ea"/>
                    <a:cs typeface="+mn-cs"/>
                    <a:sym typeface="Helvetica Neue"/>
                  </a:rPr>
                  <a:t> anti-crossing at the </a:t>
                </a:r>
                <a:r>
                  <a:rPr lang="el-GR" sz="1400" b="0" i="0" kern="1200" dirty="0">
                    <a:solidFill>
                      <a:schemeClr val="tx1"/>
                    </a:solidFill>
                    <a:effectLst/>
                    <a:latin typeface="+mn-lt"/>
                    <a:ea typeface="+mn-ea"/>
                    <a:cs typeface="+mn-cs"/>
                    <a:sym typeface="Helvetica Neue"/>
                  </a:rPr>
                  <a:t>μ </a:t>
                </a:r>
                <a:r>
                  <a:rPr lang="en-US" sz="1400" b="0" i="0" kern="1200" dirty="0">
                    <a:solidFill>
                      <a:schemeClr val="tx1"/>
                    </a:solidFill>
                    <a:effectLst/>
                    <a:latin typeface="+mn-lt"/>
                    <a:ea typeface="+mn-ea"/>
                    <a:cs typeface="+mn-cs"/>
                    <a:sym typeface="Helvetica Neue"/>
                  </a:rPr>
                  <a:t>point and the coherent coupling at </a:t>
                </a:r>
                <a:r>
                  <a:rPr lang="el-GR" sz="1400" b="0" i="0" kern="1200" dirty="0">
                    <a:solidFill>
                      <a:schemeClr val="tx1"/>
                    </a:solidFill>
                    <a:effectLst/>
                    <a:latin typeface="+mn-lt"/>
                    <a:ea typeface="+mn-ea"/>
                    <a:cs typeface="+mn-cs"/>
                    <a:sym typeface="Helvetica Neue"/>
                  </a:rPr>
                  <a:t>κ </a:t>
                </a:r>
                <a:r>
                  <a:rPr lang="en-US" sz="1400" b="0" i="0" kern="1200" dirty="0">
                    <a:solidFill>
                      <a:schemeClr val="tx1"/>
                    </a:solidFill>
                    <a:effectLst/>
                    <a:latin typeface="+mn-lt"/>
                    <a:ea typeface="+mn-ea"/>
                    <a:cs typeface="+mn-cs"/>
                    <a:sym typeface="Helvetica Neue"/>
                  </a:rPr>
                  <a:t>point,</a:t>
                </a:r>
                <a:r>
                  <a:rPr lang="en-US" sz="1400" b="0" i="0" kern="1200" baseline="0" dirty="0">
                    <a:solidFill>
                      <a:schemeClr val="tx1"/>
                    </a:solidFill>
                    <a:effectLst/>
                    <a:latin typeface="+mn-lt"/>
                    <a:ea typeface="+mn-ea"/>
                    <a:cs typeface="+mn-cs"/>
                    <a:sym typeface="Helvetica Neue"/>
                  </a:rPr>
                  <a:t> which were also probed by the unique technique: constant current STS. </a:t>
                </a:r>
                <a:r>
                  <a:rPr lang="en-US" sz="1400" b="0" i="0" kern="1200" dirty="0">
                    <a:solidFill>
                      <a:schemeClr val="tx1"/>
                    </a:solidFill>
                    <a:effectLst/>
                    <a:latin typeface="+mn-lt"/>
                    <a:ea typeface="+mn-ea"/>
                    <a:cs typeface="+mn-cs"/>
                    <a:sym typeface="Helvetica Neue"/>
                  </a:rPr>
                  <a:t>In contrast to the previously studied 30° twisted</a:t>
                </a:r>
                <a:r>
                  <a:rPr lang="en-US" sz="1400" b="0" i="0" kern="1200" baseline="0" dirty="0">
                    <a:solidFill>
                      <a:schemeClr val="tx1"/>
                    </a:solidFill>
                    <a:effectLst/>
                    <a:latin typeface="+mn-lt"/>
                    <a:ea typeface="+mn-ea"/>
                    <a:cs typeface="+mn-cs"/>
                    <a:sym typeface="Helvetica Neue"/>
                  </a:rPr>
                  <a:t> bilayer graphene</a:t>
                </a:r>
                <a:r>
                  <a:rPr lang="en-US" sz="1400" b="0" i="0" kern="1200" dirty="0">
                    <a:solidFill>
                      <a:schemeClr val="tx1"/>
                    </a:solidFill>
                    <a:effectLst/>
                    <a:latin typeface="+mn-lt"/>
                    <a:ea typeface="+mn-ea"/>
                    <a:cs typeface="+mn-cs"/>
                    <a:sym typeface="Helvetica Neue"/>
                  </a:rPr>
                  <a:t>, the flatter dispersion of our system leads to stronger interlayer coupling at a smaller bias voltage making it a very promising platform to study the physics of moiré quasicrystals at finite doping</a:t>
                </a:r>
                <a:r>
                  <a:rPr lang="en-US" sz="1400" b="0" i="0" kern="1200" baseline="0" dirty="0">
                    <a:solidFill>
                      <a:schemeClr val="tx1"/>
                    </a:solidFill>
                    <a:effectLst/>
                    <a:latin typeface="+mn-lt"/>
                    <a:ea typeface="+mn-ea"/>
                    <a:cs typeface="+mn-cs"/>
                    <a:sym typeface="Helvetica Neue"/>
                  </a:rPr>
                  <a:t> and gating.</a:t>
                </a:r>
                <a:endParaRPr lang="en-US" sz="1600" b="0" i="0" dirty="0">
                  <a:solidFill>
                    <a:srgbClr val="0D0D0D"/>
                  </a:solidFill>
                  <a:effectLst/>
                  <a:latin typeface="Söhne"/>
                </a:endParaRPr>
              </a:p>
              <a:p>
                <a:pPr algn="just" defTabSz="914400">
                  <a:defRPr sz="1400">
                    <a:latin typeface="Helvetica Neue"/>
                    <a:ea typeface="Helvetica Neue"/>
                    <a:cs typeface="Helvetica Neue"/>
                    <a:sym typeface="Helvetica Neue"/>
                  </a:defRPr>
                </a:pPr>
                <a:endParaRPr lang="en-US" sz="1200" b="1" dirty="0">
                  <a:solidFill>
                    <a:schemeClr val="tx1"/>
                  </a:solidFill>
                  <a:latin typeface="+mn-lt"/>
                </a:endParaRPr>
              </a:p>
              <a:p>
                <a:pPr algn="just" defTabSz="914400">
                  <a:defRPr sz="1400">
                    <a:latin typeface="Helvetica Neue"/>
                    <a:ea typeface="Helvetica Neue"/>
                    <a:cs typeface="Helvetica Neue"/>
                    <a:sym typeface="Helvetica Neue"/>
                  </a:defRPr>
                </a:pPr>
                <a:r>
                  <a:rPr lang="en-US" sz="1200" b="1" dirty="0">
                    <a:solidFill>
                      <a:schemeClr val="tx1"/>
                    </a:solidFill>
                    <a:latin typeface="+mn-lt"/>
                  </a:rPr>
                  <a:t>Importance of the Achievement: </a:t>
                </a:r>
                <a:r>
                  <a:rPr lang="en-US" sz="1200" dirty="0">
                    <a:solidFill>
                      <a:schemeClr val="tx1"/>
                    </a:solidFill>
                    <a:latin typeface="+mn-lt"/>
                  </a:rPr>
                  <a:t>TMD-based moiré quasicrystals is a semiconductor system with strong spin–orbit coupling that endows a rich interplay of valley and spin degrees of freedom that affect both optical and transport properties. The theoretical analysis further shows that such moiré quasicrystals can be generalized to multilayer structures with higher rotational symmetry in which the quasiperiodic interlayer coupling can be brought down in energy even further. For example, using </a:t>
                </a:r>
                <a:r>
                  <a:rPr lang="en-US" sz="1200" dirty="0" err="1">
                    <a:solidFill>
                      <a:schemeClr val="tx1"/>
                    </a:solidFill>
                    <a:latin typeface="+mn-lt"/>
                  </a:rPr>
                  <a:t>trilayers</a:t>
                </a:r>
                <a:r>
                  <a:rPr lang="en-US" sz="1200" dirty="0">
                    <a:solidFill>
                      <a:schemeClr val="tx1"/>
                    </a:solidFill>
                    <a:latin typeface="+mn-lt"/>
                  </a:rPr>
                  <a:t> with two consecutive 20° twists, a previously unknown type of quasicrystal with 18-fold rotational symmetry and with an even denser set of diffraction patterns in which the mini-gaps are expected to occur at smaller doping. This work provides a proof of concept for using large-twist-angle </a:t>
                </a:r>
                <a:r>
                  <a:rPr lang="en-US" sz="1200" dirty="0" err="1">
                    <a:solidFill>
                      <a:schemeClr val="tx1"/>
                    </a:solidFill>
                    <a:latin typeface="+mn-lt"/>
                  </a:rPr>
                  <a:t>vdW</a:t>
                </a:r>
                <a:r>
                  <a:rPr lang="en-US" sz="1200" dirty="0">
                    <a:solidFill>
                      <a:schemeClr val="tx1"/>
                    </a:solidFill>
                    <a:latin typeface="+mn-lt"/>
                  </a:rPr>
                  <a:t> structures as a design platform to explore moiré physics beyond those formed at small twist angles.</a:t>
                </a:r>
              </a:p>
              <a:p>
                <a:pPr algn="just" defTabSz="914400">
                  <a:defRPr sz="1400">
                    <a:latin typeface="Helvetica Neue"/>
                    <a:ea typeface="Helvetica Neue"/>
                    <a:cs typeface="Helvetica Neue"/>
                    <a:sym typeface="Helvetica Neue"/>
                  </a:defRPr>
                </a:pPr>
                <a:endParaRPr lang="en-US" sz="1200" b="1" dirty="0">
                  <a:solidFill>
                    <a:schemeClr val="tx1"/>
                  </a:solidFill>
                  <a:latin typeface="+mn-lt"/>
                </a:endParaRPr>
              </a:p>
              <a:p>
                <a:pPr algn="just" defTabSz="914400">
                  <a:defRPr sz="1400">
                    <a:latin typeface="Helvetica Neue"/>
                    <a:ea typeface="Helvetica Neue"/>
                    <a:cs typeface="Helvetica Neue"/>
                    <a:sym typeface="Helvetica Neue"/>
                  </a:defRPr>
                </a:pPr>
                <a:r>
                  <a:rPr lang="en-US" sz="1200" b="1" dirty="0">
                    <a:solidFill>
                      <a:schemeClr val="tx1"/>
                    </a:solidFill>
                    <a:latin typeface="+mn-lt"/>
                  </a:rPr>
                  <a:t>How is the achievement related to the IRG, and how does it help it achieve its goals? </a:t>
                </a:r>
                <a:r>
                  <a:rPr lang="en-US" sz="1200" dirty="0"/>
                  <a:t>This study demonstrate the rich electronic structures in large angle twisted bilayer WSe</a:t>
                </a:r>
                <a:r>
                  <a:rPr lang="en-US" sz="1200" baseline="-25000" dirty="0"/>
                  <a:t>2</a:t>
                </a:r>
                <a:r>
                  <a:rPr lang="en-US" sz="1200" dirty="0"/>
                  <a:t> exemplified by the formation of multiple mini-gaps near the valence band maximum. By tuning the commensurability, </a:t>
                </a:r>
                <a:r>
                  <a:rPr lang="en-US" sz="1200" b="0" dirty="0"/>
                  <a:t>the moiré material properties and functionalities can be precisely engineered. Moreover, by tailoring the band dispersion of the moiré crystals and quasicrystals at large twist angles, it paves the road for the further study of gate tunable electron correlation and photonic structures that harness the unique properties of moiré materials. This exactly matches the goal of IRG2. After this work, more related collaborations in optical and transport studies of the same systems are on going at UT Austin.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latin typeface="+mn-lt"/>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mn-lt"/>
                  </a:rPr>
                  <a:t>Where the findings are published: </a:t>
                </a:r>
                <a:r>
                  <a:rPr lang="en-US" sz="1200" b="0" dirty="0">
                    <a:solidFill>
                      <a:schemeClr val="tx1"/>
                    </a:solidFill>
                    <a:latin typeface="+mn-lt"/>
                  </a:rPr>
                  <a:t>Nature volume 625, pages494–499 (2024) DOI: 10.1038/s41586-023-06904-w</a:t>
                </a:r>
                <a:endParaRPr lang="en-US" b="0" dirty="0"/>
              </a:p>
            </p:txBody>
          </p:sp>
        </mc:Choice>
        <mc:Fallback xmlns="">
          <p:sp>
            <p:nvSpPr>
              <p:cNvPr id="3" name="Notes Placeholder 2"/>
              <p:cNvSpPr>
                <a:spLocks noGrp="1"/>
              </p:cNvSpPr>
              <p:nvPr>
                <p:ph type="body" idx="1"/>
              </p:nvPr>
            </p:nvSpPr>
            <p:spPr/>
            <p:txBody>
              <a:bodyPr/>
              <a:lstStyle/>
              <a:p>
                <a:pPr algn="just" defTabSz="914400">
                  <a:defRPr sz="1400">
                    <a:latin typeface="Helvetica Neue"/>
                    <a:ea typeface="Helvetica Neue"/>
                    <a:cs typeface="Helvetica Neue"/>
                    <a:sym typeface="Helvetica Neue"/>
                  </a:defRPr>
                </a:pPr>
                <a:r>
                  <a:rPr lang="en-US" sz="1200" b="1" dirty="0">
                    <a:solidFill>
                      <a:schemeClr val="tx1"/>
                    </a:solidFill>
                    <a:latin typeface="+mn-lt"/>
                  </a:rPr>
                  <a:t>What Has Been Achieved: </a:t>
                </a:r>
                <a:r>
                  <a:rPr lang="en-US" sz="1200" b="0" dirty="0">
                    <a:solidFill>
                      <a:schemeClr val="tx1"/>
                    </a:solidFill>
                    <a:latin typeface="+mn-lt"/>
                  </a:rPr>
                  <a:t>The researchers used </a:t>
                </a:r>
                <a:r>
                  <a:rPr lang="en-US" sz="1600" dirty="0"/>
                  <a:t>scanning tunneling microscopy spectroscopy (STM/S) and nano-ARPES </a:t>
                </a:r>
                <a:r>
                  <a:rPr lang="en-US" sz="1600" b="0" i="0" dirty="0">
                    <a:solidFill>
                      <a:srgbClr val="0D0D0D"/>
                    </a:solidFill>
                    <a:effectLst/>
                    <a:latin typeface="Söhne"/>
                  </a:rPr>
                  <a:t>to investigate electronic structures of </a:t>
                </a:r>
                <a:r>
                  <a:rPr lang="en-US" sz="2000" dirty="0"/>
                  <a:t>30</a:t>
                </a:r>
                <a:r>
                  <a:rPr lang="en-US" sz="2000" i="0">
                    <a:latin typeface="Cambria Math" panose="02040503050406030204" pitchFamily="18" charset="0"/>
                    <a:ea typeface="Cambria Math" panose="02040503050406030204" pitchFamily="18" charset="0"/>
                  </a:rPr>
                  <a:t>°</a:t>
                </a:r>
                <a:r>
                  <a:rPr lang="en-US" sz="2000" dirty="0"/>
                  <a:t> twisted bilayer WSe2 moiré quasicrystals and 21.8</a:t>
                </a:r>
                <a:r>
                  <a:rPr lang="en-US" sz="2000" i="0">
                    <a:latin typeface="Cambria Math" panose="02040503050406030204" pitchFamily="18" charset="0"/>
                    <a:ea typeface="Cambria Math" panose="02040503050406030204" pitchFamily="18" charset="0"/>
                  </a:rPr>
                  <a:t>°</a:t>
                </a:r>
                <a:r>
                  <a:rPr lang="en-US" sz="2000" dirty="0"/>
                  <a:t> twisted bilayer WSe2 moiré crystals.</a:t>
                </a:r>
                <a:r>
                  <a:rPr lang="en-US" sz="2000" baseline="0" dirty="0"/>
                  <a:t> </a:t>
                </a:r>
                <a:r>
                  <a:rPr lang="en-US" sz="1400" b="0" i="0" kern="1200" dirty="0">
                    <a:solidFill>
                      <a:schemeClr val="tx1"/>
                    </a:solidFill>
                    <a:effectLst/>
                    <a:latin typeface="+mn-lt"/>
                    <a:ea typeface="+mn-ea"/>
                    <a:cs typeface="+mn-cs"/>
                    <a:sym typeface="Helvetica Neue"/>
                  </a:rPr>
                  <a:t>The former featured an aperiodic long-range order that yield a dense set of diffraction spots in the </a:t>
                </a:r>
                <a:r>
                  <a:rPr lang="en-US" sz="1400" b="0" i="1" kern="1200" dirty="0">
                    <a:solidFill>
                      <a:schemeClr val="tx1"/>
                    </a:solidFill>
                    <a:effectLst/>
                    <a:latin typeface="+mn-lt"/>
                    <a:ea typeface="+mn-ea"/>
                    <a:cs typeface="+mn-cs"/>
                    <a:sym typeface="Helvetica Neue"/>
                  </a:rPr>
                  <a:t>k</a:t>
                </a:r>
                <a:r>
                  <a:rPr lang="en-US" sz="1400" b="0" i="0" kern="1200" dirty="0">
                    <a:solidFill>
                      <a:schemeClr val="tx1"/>
                    </a:solidFill>
                    <a:effectLst/>
                    <a:latin typeface="+mn-lt"/>
                    <a:ea typeface="+mn-ea"/>
                    <a:cs typeface="+mn-cs"/>
                    <a:sym typeface="Helvetica Neue"/>
                  </a:rPr>
                  <a:t> space. The VHS signatures originating from several mini-gaps in the quasiperiodic structure were observed that can be explained using a coupled K-valley model with up to third-order Umklapp scattering suggesting strong interlayer coupling. For the commensurate 21.8° (38.2°) structure, two points in the</a:t>
                </a:r>
                <a:r>
                  <a:rPr lang="en-US" sz="1400" b="0" i="0" kern="1200" baseline="0" dirty="0">
                    <a:solidFill>
                      <a:schemeClr val="tx1"/>
                    </a:solidFill>
                    <a:effectLst/>
                    <a:latin typeface="+mn-lt"/>
                    <a:ea typeface="+mn-ea"/>
                    <a:cs typeface="+mn-cs"/>
                    <a:sym typeface="Helvetica Neue"/>
                  </a:rPr>
                  <a:t> moiré Brillion zone</a:t>
                </a:r>
                <a:r>
                  <a:rPr lang="en-US" sz="1400" b="0" i="0" kern="1200" dirty="0">
                    <a:solidFill>
                      <a:schemeClr val="tx1"/>
                    </a:solidFill>
                    <a:effectLst/>
                    <a:latin typeface="+mn-lt"/>
                    <a:ea typeface="+mn-ea"/>
                    <a:cs typeface="+mn-cs"/>
                    <a:sym typeface="Helvetica Neue"/>
                  </a:rPr>
                  <a:t> of interest</a:t>
                </a:r>
                <a:r>
                  <a:rPr lang="en-US" sz="1400" b="0" i="0" kern="1200" baseline="0" dirty="0">
                    <a:solidFill>
                      <a:schemeClr val="tx1"/>
                    </a:solidFill>
                    <a:effectLst/>
                    <a:latin typeface="+mn-lt"/>
                    <a:ea typeface="+mn-ea"/>
                    <a:cs typeface="+mn-cs"/>
                    <a:sym typeface="Helvetica Neue"/>
                  </a:rPr>
                  <a:t> were the</a:t>
                </a:r>
                <a:r>
                  <a:rPr lang="en-US" sz="1400" b="0" i="0" kern="1200" dirty="0">
                    <a:solidFill>
                      <a:schemeClr val="tx1"/>
                    </a:solidFill>
                    <a:effectLst/>
                    <a:latin typeface="+mn-lt"/>
                    <a:ea typeface="+mn-ea"/>
                    <a:cs typeface="+mn-cs"/>
                    <a:sym typeface="Helvetica Neue"/>
                  </a:rPr>
                  <a:t> anti-crossing at the </a:t>
                </a:r>
                <a:r>
                  <a:rPr lang="el-GR" sz="1400" b="0" i="0" kern="1200" dirty="0">
                    <a:solidFill>
                      <a:schemeClr val="tx1"/>
                    </a:solidFill>
                    <a:effectLst/>
                    <a:latin typeface="+mn-lt"/>
                    <a:ea typeface="+mn-ea"/>
                    <a:cs typeface="+mn-cs"/>
                    <a:sym typeface="Helvetica Neue"/>
                  </a:rPr>
                  <a:t>μ </a:t>
                </a:r>
                <a:r>
                  <a:rPr lang="en-US" sz="1400" b="0" i="0" kern="1200" dirty="0">
                    <a:solidFill>
                      <a:schemeClr val="tx1"/>
                    </a:solidFill>
                    <a:effectLst/>
                    <a:latin typeface="+mn-lt"/>
                    <a:ea typeface="+mn-ea"/>
                    <a:cs typeface="+mn-cs"/>
                    <a:sym typeface="Helvetica Neue"/>
                  </a:rPr>
                  <a:t>point and the coherent coupling at </a:t>
                </a:r>
                <a:r>
                  <a:rPr lang="el-GR" sz="1400" b="0" i="0" kern="1200" dirty="0">
                    <a:solidFill>
                      <a:schemeClr val="tx1"/>
                    </a:solidFill>
                    <a:effectLst/>
                    <a:latin typeface="+mn-lt"/>
                    <a:ea typeface="+mn-ea"/>
                    <a:cs typeface="+mn-cs"/>
                    <a:sym typeface="Helvetica Neue"/>
                  </a:rPr>
                  <a:t>κ </a:t>
                </a:r>
                <a:r>
                  <a:rPr lang="en-US" sz="1400" b="0" i="0" kern="1200" dirty="0">
                    <a:solidFill>
                      <a:schemeClr val="tx1"/>
                    </a:solidFill>
                    <a:effectLst/>
                    <a:latin typeface="+mn-lt"/>
                    <a:ea typeface="+mn-ea"/>
                    <a:cs typeface="+mn-cs"/>
                    <a:sym typeface="Helvetica Neue"/>
                  </a:rPr>
                  <a:t>point,</a:t>
                </a:r>
                <a:r>
                  <a:rPr lang="en-US" sz="1400" b="0" i="0" kern="1200" baseline="0" dirty="0">
                    <a:solidFill>
                      <a:schemeClr val="tx1"/>
                    </a:solidFill>
                    <a:effectLst/>
                    <a:latin typeface="+mn-lt"/>
                    <a:ea typeface="+mn-ea"/>
                    <a:cs typeface="+mn-cs"/>
                    <a:sym typeface="Helvetica Neue"/>
                  </a:rPr>
                  <a:t> which were also probed by the unique technique: constant current STS. </a:t>
                </a:r>
                <a:r>
                  <a:rPr lang="en-US" sz="1400" b="0" i="0" kern="1200" dirty="0">
                    <a:solidFill>
                      <a:schemeClr val="tx1"/>
                    </a:solidFill>
                    <a:effectLst/>
                    <a:latin typeface="+mn-lt"/>
                    <a:ea typeface="+mn-ea"/>
                    <a:cs typeface="+mn-cs"/>
                    <a:sym typeface="Helvetica Neue"/>
                  </a:rPr>
                  <a:t>In contrast to the previously studied 30° twisted</a:t>
                </a:r>
                <a:r>
                  <a:rPr lang="en-US" sz="1400" b="0" i="0" kern="1200" baseline="0" dirty="0">
                    <a:solidFill>
                      <a:schemeClr val="tx1"/>
                    </a:solidFill>
                    <a:effectLst/>
                    <a:latin typeface="+mn-lt"/>
                    <a:ea typeface="+mn-ea"/>
                    <a:cs typeface="+mn-cs"/>
                    <a:sym typeface="Helvetica Neue"/>
                  </a:rPr>
                  <a:t> bilayer graphene</a:t>
                </a:r>
                <a:r>
                  <a:rPr lang="en-US" sz="1400" b="0" i="0" kern="1200" dirty="0">
                    <a:solidFill>
                      <a:schemeClr val="tx1"/>
                    </a:solidFill>
                    <a:effectLst/>
                    <a:latin typeface="+mn-lt"/>
                    <a:ea typeface="+mn-ea"/>
                    <a:cs typeface="+mn-cs"/>
                    <a:sym typeface="Helvetica Neue"/>
                  </a:rPr>
                  <a:t>, the flatter dispersion of our system leads to stronger interlayer coupling at a smaller bias voltage making it a very promising platform to study the physics of moiré quasicrystals at finite doping</a:t>
                </a:r>
                <a:r>
                  <a:rPr lang="en-US" sz="1400" b="0" i="0" kern="1200" baseline="0" dirty="0">
                    <a:solidFill>
                      <a:schemeClr val="tx1"/>
                    </a:solidFill>
                    <a:effectLst/>
                    <a:latin typeface="+mn-lt"/>
                    <a:ea typeface="+mn-ea"/>
                    <a:cs typeface="+mn-cs"/>
                    <a:sym typeface="Helvetica Neue"/>
                  </a:rPr>
                  <a:t> and gating.</a:t>
                </a:r>
                <a:endParaRPr lang="en-US" sz="1600" b="0" i="0" dirty="0">
                  <a:solidFill>
                    <a:srgbClr val="0D0D0D"/>
                  </a:solidFill>
                  <a:effectLst/>
                  <a:latin typeface="Söhne"/>
                </a:endParaRPr>
              </a:p>
              <a:p>
                <a:pPr algn="just" defTabSz="914400">
                  <a:defRPr sz="1400">
                    <a:latin typeface="Helvetica Neue"/>
                    <a:ea typeface="Helvetica Neue"/>
                    <a:cs typeface="Helvetica Neue"/>
                    <a:sym typeface="Helvetica Neue"/>
                  </a:defRPr>
                </a:pPr>
                <a:endParaRPr lang="en-US" sz="1200" b="1" dirty="0">
                  <a:solidFill>
                    <a:schemeClr val="tx1"/>
                  </a:solidFill>
                  <a:latin typeface="+mn-lt"/>
                </a:endParaRPr>
              </a:p>
              <a:p>
                <a:pPr algn="just" defTabSz="914400">
                  <a:defRPr sz="1400">
                    <a:latin typeface="Helvetica Neue"/>
                    <a:ea typeface="Helvetica Neue"/>
                    <a:cs typeface="Helvetica Neue"/>
                    <a:sym typeface="Helvetica Neue"/>
                  </a:defRPr>
                </a:pPr>
                <a:r>
                  <a:rPr lang="en-US" sz="1200" b="1" dirty="0">
                    <a:solidFill>
                      <a:schemeClr val="tx1"/>
                    </a:solidFill>
                    <a:latin typeface="+mn-lt"/>
                  </a:rPr>
                  <a:t>Importance of the Achievement: </a:t>
                </a:r>
                <a:r>
                  <a:rPr lang="en-US" sz="1200" dirty="0">
                    <a:solidFill>
                      <a:schemeClr val="tx1"/>
                    </a:solidFill>
                    <a:latin typeface="+mn-lt"/>
                  </a:rPr>
                  <a:t>TMD-based moiré quasicrystals is a semiconductor system with strong spin–orbit coupling that endows a rich interplay of valley and spin degrees of freedom that affect both optical and transport properties. The theoretical analysis further shows that such moiré quasicrystals can be generalized to multilayer structures with higher rotational symmetry in which the quasiperiodic interlayer coupling can be brought down in energy even further. For example, using </a:t>
                </a:r>
                <a:r>
                  <a:rPr lang="en-US" sz="1200" dirty="0" err="1">
                    <a:solidFill>
                      <a:schemeClr val="tx1"/>
                    </a:solidFill>
                    <a:latin typeface="+mn-lt"/>
                  </a:rPr>
                  <a:t>trilayers</a:t>
                </a:r>
                <a:r>
                  <a:rPr lang="en-US" sz="1200" dirty="0">
                    <a:solidFill>
                      <a:schemeClr val="tx1"/>
                    </a:solidFill>
                    <a:latin typeface="+mn-lt"/>
                  </a:rPr>
                  <a:t> with two consecutive 20° twists, a previously unknown type of quasicrystal with 18-fold rotational symmetry and with an even denser set of diffraction patterns in which the mini-gaps are expected to occur at smaller doping. This work provides a proof of concept for using large-twist-angle </a:t>
                </a:r>
                <a:r>
                  <a:rPr lang="en-US" sz="1200" dirty="0" err="1">
                    <a:solidFill>
                      <a:schemeClr val="tx1"/>
                    </a:solidFill>
                    <a:latin typeface="+mn-lt"/>
                  </a:rPr>
                  <a:t>vdW</a:t>
                </a:r>
                <a:r>
                  <a:rPr lang="en-US" sz="1200" dirty="0">
                    <a:solidFill>
                      <a:schemeClr val="tx1"/>
                    </a:solidFill>
                    <a:latin typeface="+mn-lt"/>
                  </a:rPr>
                  <a:t> structures as a design platform to explore moiré physics beyond those formed at small twist angles.</a:t>
                </a:r>
              </a:p>
              <a:p>
                <a:pPr algn="just" defTabSz="914400">
                  <a:defRPr sz="1400">
                    <a:latin typeface="Helvetica Neue"/>
                    <a:ea typeface="Helvetica Neue"/>
                    <a:cs typeface="Helvetica Neue"/>
                    <a:sym typeface="Helvetica Neue"/>
                  </a:defRPr>
                </a:pPr>
                <a:endParaRPr lang="en-US" sz="1200" b="1" dirty="0">
                  <a:solidFill>
                    <a:schemeClr val="tx1"/>
                  </a:solidFill>
                  <a:latin typeface="+mn-lt"/>
                </a:endParaRPr>
              </a:p>
              <a:p>
                <a:pPr algn="just" defTabSz="914400">
                  <a:defRPr sz="1400">
                    <a:latin typeface="Helvetica Neue"/>
                    <a:ea typeface="Helvetica Neue"/>
                    <a:cs typeface="Helvetica Neue"/>
                    <a:sym typeface="Helvetica Neue"/>
                  </a:defRPr>
                </a:pPr>
                <a:r>
                  <a:rPr lang="en-US" sz="1200" b="1" dirty="0">
                    <a:solidFill>
                      <a:schemeClr val="tx1"/>
                    </a:solidFill>
                    <a:latin typeface="+mn-lt"/>
                  </a:rPr>
                  <a:t>How is the achievement related to the IRG, and how does it help it achieve its goals? </a:t>
                </a:r>
                <a:r>
                  <a:rPr lang="en-US" sz="1200" dirty="0"/>
                  <a:t>This study demonstrate the rich electronic structures in large angle twisted bilayer WSe</a:t>
                </a:r>
                <a:r>
                  <a:rPr lang="en-US" sz="1200" baseline="-25000" dirty="0"/>
                  <a:t>2</a:t>
                </a:r>
                <a:r>
                  <a:rPr lang="en-US" sz="1200" dirty="0"/>
                  <a:t> exemplified by the formation of multiple mini-gaps near the valence band maximum. By tuning the commensurability, </a:t>
                </a:r>
                <a:r>
                  <a:rPr lang="en-US" sz="1200" b="0" dirty="0"/>
                  <a:t>the moiré material properties and functionalities can be precisely engineered. Moreover, by tailoring the band dispersion of the moiré crystals and quasicrystals at large twist angles, it paves the road for the further study of gate tunable electron correlation and photonic structures that harness the unique properties of moiré materials. This exactly matches the goal of IRG2. After this work, more related collaborations in optical and transport studies of the same systems are on going at UT Austin.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latin typeface="+mn-lt"/>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mn-lt"/>
                  </a:rPr>
                  <a:t>Where the findings are published: </a:t>
                </a:r>
                <a:r>
                  <a:rPr lang="en-US" sz="1200" b="0" dirty="0">
                    <a:solidFill>
                      <a:schemeClr val="tx1"/>
                    </a:solidFill>
                    <a:latin typeface="+mn-lt"/>
                  </a:rPr>
                  <a:t>Nature volume 625, pages494–499 (2024) DOI: 10.1038/s41586-023-06904-w</a:t>
                </a:r>
                <a:endParaRPr lang="en-US" b="0" dirty="0"/>
              </a:p>
            </p:txBody>
          </p:sp>
        </mc:Fallback>
      </mc:AlternateContent>
      <p:sp>
        <p:nvSpPr>
          <p:cNvPr id="4" name="Slide Number Placeholder 3"/>
          <p:cNvSpPr>
            <a:spLocks noGrp="1"/>
          </p:cNvSpPr>
          <p:nvPr>
            <p:ph type="sldNum" sz="quarter" idx="5"/>
          </p:nvPr>
        </p:nvSpPr>
        <p:spPr/>
        <p:txBody>
          <a:bodyPr/>
          <a:lstStyle/>
          <a:p>
            <a:fld id="{B17D0DCA-A90A-4D9A-9651-03AC7085FB63}" type="slidenum">
              <a:rPr lang="en-US" smtClean="0"/>
              <a:t>1</a:t>
            </a:fld>
            <a:endParaRPr lang="en-US"/>
          </a:p>
        </p:txBody>
      </p:sp>
    </p:spTree>
    <p:extLst>
      <p:ext uri="{BB962C8B-B14F-4D97-AF65-F5344CB8AC3E}">
        <p14:creationId xmlns:p14="http://schemas.microsoft.com/office/powerpoint/2010/main" val="2487004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1FBA00-CEC0-FF45-A57B-8470651015F1}"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2000"/>
            </a:lvl1pPr>
          </a:lstStyle>
          <a:p>
            <a:fld id="{A3C91C77-9858-7D47-A426-16DA4062646D}" type="slidenum">
              <a:rPr lang="en-US" smtClean="0"/>
              <a:pPr/>
              <a:t>‹#›</a:t>
            </a:fld>
            <a:endParaRPr lang="en-US" dirty="0"/>
          </a:p>
        </p:txBody>
      </p:sp>
      <p:sp>
        <p:nvSpPr>
          <p:cNvPr id="7" name="hcSlideMaster.Title SlideHeader">
            <a:extLst>
              <a:ext uri="{FF2B5EF4-FFF2-40B4-BE49-F238E27FC236}">
                <a16:creationId xmlns:a16="http://schemas.microsoft.com/office/drawing/2014/main" id="{D55EAFC1-6677-C402-F523-AA055515E857}"/>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8" name="hcTitle SlideHeader">
            <a:extLst>
              <a:ext uri="{FF2B5EF4-FFF2-40B4-BE49-F238E27FC236}">
                <a16:creationId xmlns:a16="http://schemas.microsoft.com/office/drawing/2014/main" id="{9B41BAF7-2C55-9AAA-EA0B-CFCEEDA335E1}"/>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044680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hcSlideMaster.Title and ContentHeader">
            <a:extLst>
              <a:ext uri="{FF2B5EF4-FFF2-40B4-BE49-F238E27FC236}">
                <a16:creationId xmlns:a16="http://schemas.microsoft.com/office/drawing/2014/main" id="{935B9966-9F10-34D3-B98C-E010585E9047}"/>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607707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TITUS">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83907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4515" y="152008"/>
            <a:ext cx="10962967" cy="566719"/>
          </a:xfrm>
        </p:spPr>
        <p:txBody>
          <a:bodyPr>
            <a:normAutofit/>
          </a:bodyPr>
          <a:lstStyle>
            <a:lvl1pPr algn="ctr">
              <a:defRPr sz="2800" b="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14514" y="1211301"/>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163799"/>
            <a:ext cx="12192000" cy="733878"/>
            <a:chOff x="0" y="6163799"/>
            <a:chExt cx="12192000" cy="733878"/>
          </a:xfrm>
        </p:grpSpPr>
        <p:sp>
          <p:nvSpPr>
            <p:cNvPr id="9" name="Rectangle 8">
              <a:extLst>
                <a:ext uri="{FF2B5EF4-FFF2-40B4-BE49-F238E27FC236}">
                  <a16:creationId xmlns:a16="http://schemas.microsoft.com/office/drawing/2014/main" id="{CB81B90C-32BC-4424-9FC3-8820F4F831FD}"/>
                </a:ext>
              </a:extLst>
            </p:cNvPr>
            <p:cNvSpPr/>
            <p:nvPr/>
          </p:nvSpPr>
          <p:spPr>
            <a:xfrm>
              <a:off x="0" y="6163799"/>
              <a:ext cx="12192000" cy="733878"/>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694" y="6201502"/>
              <a:ext cx="2445810" cy="608531"/>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921219" y="6374350"/>
              <a:ext cx="4693357" cy="369332"/>
            </a:xfrm>
            <a:prstGeom prst="rect">
              <a:avLst/>
            </a:prstGeom>
            <a:noFill/>
          </p:spPr>
          <p:txBody>
            <a:bodyPr wrap="square" lIns="91440" tIns="45720" rIns="91440" bIns="45720">
              <a:spAutoFit/>
            </a:bodyPr>
            <a:lstStyle/>
            <a:p>
              <a:pPr algn="ctr"/>
              <a:r>
                <a:rPr lang="en-US"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Where Materials Begin &amp;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50381" y="6201502"/>
              <a:ext cx="647112" cy="65072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52E7C3-15CD-4B7F-B5C0-8618139B0E1C}" type="slidenum">
              <a:rPr lang="en-US" sz="2000" smtClean="0">
                <a:solidFill>
                  <a:schemeClr val="tx1"/>
                </a:solidFill>
              </a:rPr>
              <a:t>‹#›</a:t>
            </a:fld>
            <a:endParaRPr lang="en-US" sz="2000" dirty="0">
              <a:solidFill>
                <a:schemeClr val="tx1"/>
              </a:solidFill>
            </a:endParaRPr>
          </a:p>
        </p:txBody>
      </p:sp>
      <p:sp>
        <p:nvSpPr>
          <p:cNvPr id="15" name="TextBox 14">
            <a:extLst>
              <a:ext uri="{FF2B5EF4-FFF2-40B4-BE49-F238E27FC236}">
                <a16:creationId xmlns:a16="http://schemas.microsoft.com/office/drawing/2014/main" id="{DC6F2311-A370-47F6-8671-AADFADC6F053}"/>
              </a:ext>
            </a:extLst>
          </p:cNvPr>
          <p:cNvSpPr txBox="1"/>
          <p:nvPr userDrawn="1"/>
        </p:nvSpPr>
        <p:spPr>
          <a:xfrm>
            <a:off x="25052" y="-3562"/>
            <a:ext cx="12192000" cy="131031"/>
          </a:xfrm>
          <a:prstGeom prst="rect">
            <a:avLst/>
          </a:prstGeom>
          <a:gradFill>
            <a:gsLst>
              <a:gs pos="0">
                <a:schemeClr val="accent6"/>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00" dirty="0"/>
          </a:p>
        </p:txBody>
      </p:sp>
      <p:sp>
        <p:nvSpPr>
          <p:cNvPr id="7" name="hcSlideMaster.1_Title and ContentHeader">
            <a:extLst>
              <a:ext uri="{FF2B5EF4-FFF2-40B4-BE49-F238E27FC236}">
                <a16:creationId xmlns:a16="http://schemas.microsoft.com/office/drawing/2014/main" id="{0F10F7D9-9545-70EC-36A7-C1567C3AB29E}"/>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430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FBA00-CEC0-FF45-A57B-8470651015F1}" type="datetimeFigureOut">
              <a:rPr lang="en-US" smtClean="0"/>
              <a:t>5/3/2024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C91C77-9858-7D47-A426-16DA4062646D}" type="slidenum">
              <a:rPr lang="en-US" smtClean="0"/>
              <a:t>‹#›</a:t>
            </a:fld>
            <a:endParaRPr lang="en-US"/>
          </a:p>
        </p:txBody>
      </p:sp>
      <p:sp>
        <p:nvSpPr>
          <p:cNvPr id="5" name="hcSlideMaster.BlankHeader">
            <a:extLst>
              <a:ext uri="{FF2B5EF4-FFF2-40B4-BE49-F238E27FC236}">
                <a16:creationId xmlns:a16="http://schemas.microsoft.com/office/drawing/2014/main" id="{F41EB265-4203-FF1B-9937-8E54D3A8607C}"/>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31807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1FBA00-CEC0-FF45-A57B-8470651015F1}" type="datetimeFigureOut">
              <a:rPr lang="en-US" smtClean="0"/>
              <a:t>5/3/2024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91C77-9858-7D47-A426-16DA4062646D}" type="slidenum">
              <a:rPr lang="en-US" smtClean="0"/>
              <a:t>‹#›</a:t>
            </a:fld>
            <a:endParaRPr lang="en-US"/>
          </a:p>
        </p:txBody>
      </p:sp>
    </p:spTree>
    <p:extLst>
      <p:ext uri="{BB962C8B-B14F-4D97-AF65-F5344CB8AC3E}">
        <p14:creationId xmlns:p14="http://schemas.microsoft.com/office/powerpoint/2010/main" val="15846327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5" r:id="rId3"/>
    <p:sldLayoutId id="2147483684" r:id="rId4"/>
    <p:sldLayoutId id="214748367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5.emf"/><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F59F56C-CEF7-F252-EC1B-9B65C3815178}"/>
              </a:ext>
            </a:extLst>
          </p:cNvPr>
          <p:cNvSpPr txBox="1">
            <a:spLocks/>
          </p:cNvSpPr>
          <p:nvPr/>
        </p:nvSpPr>
        <p:spPr>
          <a:xfrm>
            <a:off x="3818375" y="151087"/>
            <a:ext cx="7759108" cy="566719"/>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rgbClr val="C00000"/>
                </a:solidFill>
                <a:latin typeface="Arial" panose="020B0604020202020204" pitchFamily="34" charset="0"/>
                <a:cs typeface="Arial" panose="020B0604020202020204" pitchFamily="34" charset="0"/>
              </a:rPr>
              <a:t>Tuning commensurability in twisted van Der Waals (vdW) bilayers</a:t>
            </a:r>
          </a:p>
        </p:txBody>
      </p:sp>
      <p:sp>
        <p:nvSpPr>
          <p:cNvPr id="9" name="TextBox 8">
            <a:extLst>
              <a:ext uri="{FF2B5EF4-FFF2-40B4-BE49-F238E27FC236}">
                <a16:creationId xmlns:a16="http://schemas.microsoft.com/office/drawing/2014/main" id="{7AC7D99B-1EFC-61F2-9703-F085A3591D9E}"/>
              </a:ext>
            </a:extLst>
          </p:cNvPr>
          <p:cNvSpPr txBox="1"/>
          <p:nvPr/>
        </p:nvSpPr>
        <p:spPr>
          <a:xfrm>
            <a:off x="147781" y="200554"/>
            <a:ext cx="2666780" cy="553998"/>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UT-Austin MRSEC </a:t>
            </a:r>
          </a:p>
          <a:p>
            <a:r>
              <a:rPr lang="en-US" sz="1400" b="1" dirty="0">
                <a:latin typeface="Arial" panose="020B0604020202020204" pitchFamily="34" charset="0"/>
                <a:cs typeface="Arial" panose="020B0604020202020204" pitchFamily="34" charset="0"/>
              </a:rPr>
              <a:t>DMR- 2308817</a:t>
            </a:r>
            <a:r>
              <a:rPr lang="en-US" sz="1600" b="1" dirty="0">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A3FA201F-7E38-222E-3666-0F5295187A8C}"/>
              </a:ext>
            </a:extLst>
          </p:cNvPr>
          <p:cNvSpPr txBox="1"/>
          <p:nvPr/>
        </p:nvSpPr>
        <p:spPr>
          <a:xfrm>
            <a:off x="5622122" y="845156"/>
            <a:ext cx="4686283"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Shih, Khalaf, </a:t>
            </a:r>
            <a:r>
              <a:rPr lang="en-US" sz="1600" b="1" dirty="0" err="1">
                <a:latin typeface="Arial" panose="020B0604020202020204" pitchFamily="34" charset="0"/>
                <a:cs typeface="Arial" panose="020B0604020202020204" pitchFamily="34" charset="0"/>
              </a:rPr>
              <a:t>Giustino</a:t>
            </a:r>
            <a:r>
              <a:rPr lang="en-US" sz="1600" b="1" dirty="0">
                <a:latin typeface="Arial" panose="020B0604020202020204" pitchFamily="34" charset="0"/>
                <a:cs typeface="Arial" panose="020B0604020202020204" pitchFamily="34" charset="0"/>
              </a:rPr>
              <a:t>, Li  groups at UT-Austin</a:t>
            </a:r>
          </a:p>
        </p:txBody>
      </p:sp>
      <mc:AlternateContent xmlns:mc="http://schemas.openxmlformats.org/markup-compatibility/2006" xmlns:a14="http://schemas.microsoft.com/office/drawing/2010/main">
        <mc:Choice Requires="a14">
          <p:sp>
            <p:nvSpPr>
              <p:cNvPr id="11" name="Text Box 28">
                <a:extLst>
                  <a:ext uri="{FF2B5EF4-FFF2-40B4-BE49-F238E27FC236}">
                    <a16:creationId xmlns:a16="http://schemas.microsoft.com/office/drawing/2014/main" id="{497B452A-7E74-750D-1BF9-14450F9B5C39}"/>
                  </a:ext>
                </a:extLst>
              </p:cNvPr>
              <p:cNvSpPr txBox="1">
                <a:spLocks noChangeArrowheads="1"/>
              </p:cNvSpPr>
              <p:nvPr/>
            </p:nvSpPr>
            <p:spPr bwMode="auto">
              <a:xfrm>
                <a:off x="242374" y="1232488"/>
                <a:ext cx="4630415" cy="46166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400" dirty="0"/>
              </a:p>
              <a:p>
                <a:pPr marL="285750" indent="-285750" algn="just" eaLnBrk="1" hangingPunct="1">
                  <a:buClr>
                    <a:srgbClr val="C00000"/>
                  </a:buClr>
                  <a:buFont typeface="Arial" panose="020B0604020202020204" pitchFamily="34" charset="0"/>
                  <a:buChar char="•"/>
                </a:pPr>
                <a:r>
                  <a:rPr lang="en-US" sz="1400" dirty="0">
                    <a:latin typeface="Arial" panose="020B0604020202020204" pitchFamily="34" charset="0"/>
                    <a:cs typeface="Arial" panose="020B0604020202020204" pitchFamily="34" charset="0"/>
                  </a:rPr>
                  <a:t>Using scanning tunneling microscopy spectroscopy (STM/S), the 30</a:t>
                </a:r>
                <a14:m>
                  <m:oMath xmlns:m="http://schemas.openxmlformats.org/officeDocument/2006/math">
                    <m:r>
                      <a:rPr lang="en-US" sz="1400" i="1" smtClean="0">
                        <a:latin typeface="Cambria Math" panose="02040503050406030204" pitchFamily="18" charset="0"/>
                        <a:ea typeface="Cambria Math" panose="02040503050406030204" pitchFamily="18" charset="0"/>
                      </a:rPr>
                      <m:t>°</m:t>
                    </m:r>
                  </m:oMath>
                </a14:m>
                <a:r>
                  <a:rPr lang="en-US" sz="1400" dirty="0">
                    <a:latin typeface="Arial" panose="020B0604020202020204" pitchFamily="34" charset="0"/>
                    <a:cs typeface="Arial" panose="020B0604020202020204" pitchFamily="34" charset="0"/>
                  </a:rPr>
                  <a:t> twisted bilayer WSe2 moiré quasicrystals and 21.8</a:t>
                </a:r>
                <a14:m>
                  <m:oMath xmlns:m="http://schemas.openxmlformats.org/officeDocument/2006/math">
                    <m:r>
                      <a:rPr lang="en-US" sz="1400" i="1">
                        <a:latin typeface="Cambria Math" panose="02040503050406030204" pitchFamily="18" charset="0"/>
                        <a:ea typeface="Cambria Math" panose="02040503050406030204" pitchFamily="18" charset="0"/>
                      </a:rPr>
                      <m:t>°</m:t>
                    </m:r>
                  </m:oMath>
                </a14:m>
                <a:r>
                  <a:rPr lang="en-US" sz="1400" dirty="0">
                    <a:latin typeface="Arial" panose="020B0604020202020204" pitchFamily="34" charset="0"/>
                    <a:cs typeface="Arial" panose="020B0604020202020204" pitchFamily="34" charset="0"/>
                  </a:rPr>
                  <a:t> twisted bilayer WSe2 moiré crystals are studied. </a:t>
                </a:r>
              </a:p>
              <a:p>
                <a:pPr algn="just" eaLnBrk="1" hangingPunct="1">
                  <a:buClr>
                    <a:srgbClr val="C00000"/>
                  </a:buClr>
                </a:pPr>
                <a:endParaRPr lang="en-US" sz="1400" dirty="0">
                  <a:latin typeface="Arial" panose="020B0604020202020204" pitchFamily="34" charset="0"/>
                  <a:cs typeface="Arial" panose="020B0604020202020204" pitchFamily="34" charset="0"/>
                </a:endParaRPr>
              </a:p>
              <a:p>
                <a:pPr marL="285750" indent="-285750" algn="just" eaLnBrk="1" hangingPunct="1">
                  <a:buClr>
                    <a:srgbClr val="C00000"/>
                  </a:buClr>
                  <a:buFont typeface="Arial" panose="020B0604020202020204" pitchFamily="34" charset="0"/>
                  <a:buChar char="•"/>
                </a:pPr>
                <a:r>
                  <a:rPr lang="en-US" sz="1400" dirty="0">
                    <a:latin typeface="Arial" panose="020B0604020202020204" pitchFamily="34" charset="0"/>
                    <a:cs typeface="Arial" panose="020B0604020202020204" pitchFamily="34" charset="0"/>
                  </a:rPr>
                  <a:t>This study reveals the rich electronic structures in large angle twisted bilayer WSe</a:t>
                </a:r>
                <a:r>
                  <a:rPr lang="en-US" sz="1400" baseline="-25000" dirty="0">
                    <a:latin typeface="Arial" panose="020B0604020202020204" pitchFamily="34" charset="0"/>
                    <a:cs typeface="Arial" panose="020B0604020202020204" pitchFamily="34" charset="0"/>
                  </a:rPr>
                  <a:t>2</a:t>
                </a:r>
                <a:r>
                  <a:rPr lang="en-US" sz="1400" dirty="0">
                    <a:latin typeface="Arial" panose="020B0604020202020204" pitchFamily="34" charset="0"/>
                    <a:cs typeface="Arial" panose="020B0604020202020204" pitchFamily="34" charset="0"/>
                  </a:rPr>
                  <a:t> exemplified by the formation of multiple mini-gaps near the valence band maximum. </a:t>
                </a:r>
              </a:p>
              <a:p>
                <a:pPr marL="285750" indent="-285750" algn="just" eaLnBrk="1" hangingPunct="1">
                  <a:buClr>
                    <a:srgbClr val="C00000"/>
                  </a:buClr>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lgn="just" eaLnBrk="1" hangingPunct="1">
                  <a:buClr>
                    <a:srgbClr val="C00000"/>
                  </a:buClr>
                  <a:buFont typeface="Arial" panose="020B0604020202020204" pitchFamily="34" charset="0"/>
                  <a:buChar char="•"/>
                </a:pPr>
                <a:r>
                  <a:rPr lang="en-US" sz="1400" dirty="0">
                    <a:latin typeface="Arial" panose="020B0604020202020204" pitchFamily="34" charset="0"/>
                    <a:cs typeface="Arial" panose="020B0604020202020204" pitchFamily="34" charset="0"/>
                  </a:rPr>
                  <a:t>This work provides a proof of concept for using large-twist-angle vdW structures as a design platform to study quasicrystals with tunable commensurability, a feature unavailable in traditional quasicrystals. </a:t>
                </a:r>
              </a:p>
              <a:p>
                <a:pPr marL="285750" indent="-285750" algn="just" eaLnBrk="1" hangingPunct="1">
                  <a:buClr>
                    <a:srgbClr val="C00000"/>
                  </a:buClr>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lgn="just" eaLnBrk="1" hangingPunct="1">
                  <a:buClr>
                    <a:srgbClr val="C00000"/>
                  </a:buClr>
                  <a:buFont typeface="Arial" panose="020B0604020202020204" pitchFamily="34" charset="0"/>
                  <a:buChar char="•"/>
                </a:pPr>
                <a:r>
                  <a:rPr lang="en-US" sz="1400" dirty="0">
                    <a:latin typeface="Arial" panose="020B0604020202020204" pitchFamily="34" charset="0"/>
                    <a:cs typeface="Arial" panose="020B0604020202020204" pitchFamily="34" charset="0"/>
                  </a:rPr>
                  <a:t>Understanding quasicrystal properties allow the team to explore complex vdW heterostructures beyond a single moiré, a key goal of the IRG 2</a:t>
                </a:r>
              </a:p>
              <a:p>
                <a:pPr eaLnBrk="1" hangingPunct="1"/>
                <a:endParaRPr lang="en-US" sz="1400" dirty="0"/>
              </a:p>
            </p:txBody>
          </p:sp>
        </mc:Choice>
        <mc:Fallback xmlns="">
          <p:sp>
            <p:nvSpPr>
              <p:cNvPr id="11" name="Text Box 28">
                <a:extLst>
                  <a:ext uri="{FF2B5EF4-FFF2-40B4-BE49-F238E27FC236}">
                    <a16:creationId xmlns:a16="http://schemas.microsoft.com/office/drawing/2014/main" id="{497B452A-7E74-750D-1BF9-14450F9B5C39}"/>
                  </a:ext>
                </a:extLst>
              </p:cNvPr>
              <p:cNvSpPr txBox="1">
                <a:spLocks noRot="1" noChangeAspect="1" noMove="1" noResize="1" noEditPoints="1" noAdjustHandles="1" noChangeArrowheads="1" noChangeShapeType="1" noTextEdit="1"/>
              </p:cNvSpPr>
              <p:nvPr/>
            </p:nvSpPr>
            <p:spPr bwMode="auto">
              <a:xfrm>
                <a:off x="242374" y="1232488"/>
                <a:ext cx="4630415" cy="4616648"/>
              </a:xfrm>
              <a:prstGeom prst="rect">
                <a:avLst/>
              </a:prstGeom>
              <a:blipFill>
                <a:blip r:embed="rId3"/>
                <a:stretch>
                  <a:fillRect l="-264" r="-39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pic>
        <p:nvPicPr>
          <p:cNvPr id="19" name="Picture 18">
            <a:extLst>
              <a:ext uri="{FF2B5EF4-FFF2-40B4-BE49-F238E27FC236}">
                <a16:creationId xmlns:a16="http://schemas.microsoft.com/office/drawing/2014/main" id="{3807BB26-4F6B-EEA1-E89E-33CFB931E873}"/>
              </a:ext>
            </a:extLst>
          </p:cNvPr>
          <p:cNvPicPr>
            <a:picLocks noChangeAspect="1"/>
          </p:cNvPicPr>
          <p:nvPr/>
        </p:nvPicPr>
        <p:blipFill>
          <a:blip r:embed="rId4"/>
          <a:stretch>
            <a:fillRect/>
          </a:stretch>
        </p:blipFill>
        <p:spPr>
          <a:xfrm rot="5400000">
            <a:off x="10076981" y="5449001"/>
            <a:ext cx="811215" cy="2088783"/>
          </a:xfrm>
          <a:prstGeom prst="rect">
            <a:avLst/>
          </a:prstGeom>
        </p:spPr>
      </p:pic>
      <p:sp>
        <p:nvSpPr>
          <p:cNvPr id="24" name="flSlide132Footer" descr="  ">
            <a:extLst>
              <a:ext uri="{FF2B5EF4-FFF2-40B4-BE49-F238E27FC236}">
                <a16:creationId xmlns:a16="http://schemas.microsoft.com/office/drawing/2014/main" id="{B923A301-1B35-76BE-D5D0-B71DB711A487}"/>
              </a:ext>
            </a:extLst>
          </p:cNvPr>
          <p:cNvSpPr txBox="1"/>
          <p:nvPr/>
        </p:nvSpPr>
        <p:spPr>
          <a:xfrm>
            <a:off x="0" y="6537960"/>
            <a:ext cx="242374" cy="223138"/>
          </a:xfrm>
          <a:prstGeom prst="rect">
            <a:avLst/>
          </a:prstGeom>
          <a:noFill/>
        </p:spPr>
        <p:txBody>
          <a:bodyPr vert="horz" wrap="none" rtlCol="0">
            <a:spAutoFit/>
          </a:bodyPr>
          <a:lstStyle/>
          <a:p>
            <a:r>
              <a:rPr lang="en-US" sz="850">
                <a:solidFill>
                  <a:srgbClr val="000000"/>
                </a:solidFill>
                <a:latin typeface="Microsoft Sans Serif" panose="020B0604020202020204" pitchFamily="34" charset="0"/>
              </a:rPr>
              <a:t>  </a:t>
            </a:r>
          </a:p>
        </p:txBody>
      </p:sp>
      <p:sp>
        <p:nvSpPr>
          <p:cNvPr id="25" name="hcSlide132Header">
            <a:extLst>
              <a:ext uri="{FF2B5EF4-FFF2-40B4-BE49-F238E27FC236}">
                <a16:creationId xmlns:a16="http://schemas.microsoft.com/office/drawing/2014/main" id="{D1B9DD72-0991-8E27-8B97-CE240360EC1C}"/>
              </a:ext>
            </a:extLst>
          </p:cNvPr>
          <p:cNvSpPr txBox="1"/>
          <p:nvPr/>
        </p:nvSpPr>
        <p:spPr>
          <a:xfrm>
            <a:off x="5994400" y="0"/>
            <a:ext cx="184731" cy="369332"/>
          </a:xfrm>
          <a:prstGeom prst="rect">
            <a:avLst/>
          </a:prstGeom>
          <a:noFill/>
        </p:spPr>
        <p:txBody>
          <a:bodyPr vert="horz" wrap="none" rtlCol="0">
            <a:spAutoFit/>
          </a:bodyPr>
          <a:lstStyle/>
          <a:p>
            <a:endParaRPr lang="en-US"/>
          </a:p>
        </p:txBody>
      </p:sp>
      <p:pic>
        <p:nvPicPr>
          <p:cNvPr id="27" name="Picture 26" descr="a, an STM image of a 30° moiré quasicrystal and its diffraction pattern, showing 12-fold dodecogonal pattern. b, the schematic of first three orders of Umklapp scattered K-valleys for the quasicrystal. The mutual Umklapp scatterings spread the K-valleys all over the Brillion zones. c, an STM image of a 21.8° moiré crystal and its diffraction pattern, showing a 6-fold commensurate pattern. d, the schematic of the Brillion zones for moire crystal, showing overlapped and commensurate Umklapp scatterings.">
            <a:extLst>
              <a:ext uri="{FF2B5EF4-FFF2-40B4-BE49-F238E27FC236}">
                <a16:creationId xmlns:a16="http://schemas.microsoft.com/office/drawing/2014/main" id="{14507ACB-C385-A299-56B8-658B7437B55E}"/>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6376422" y="1210006"/>
            <a:ext cx="4887244" cy="4006990"/>
          </a:xfrm>
          <a:prstGeom prst="rect">
            <a:avLst/>
          </a:prstGeom>
        </p:spPr>
      </p:pic>
      <p:sp>
        <p:nvSpPr>
          <p:cNvPr id="28" name="TextBox 27">
            <a:extLst>
              <a:ext uri="{FF2B5EF4-FFF2-40B4-BE49-F238E27FC236}">
                <a16:creationId xmlns:a16="http://schemas.microsoft.com/office/drawing/2014/main" id="{1FE78371-F2B0-E280-04EE-3F81DFDF619F}"/>
              </a:ext>
            </a:extLst>
          </p:cNvPr>
          <p:cNvSpPr txBox="1"/>
          <p:nvPr/>
        </p:nvSpPr>
        <p:spPr>
          <a:xfrm>
            <a:off x="5851666" y="5243292"/>
            <a:ext cx="5936756" cy="938719"/>
          </a:xfrm>
          <a:prstGeom prst="rect">
            <a:avLst/>
          </a:prstGeom>
          <a:noFill/>
        </p:spPr>
        <p:txBody>
          <a:bodyPr wrap="square" rtlCol="0">
            <a:spAutoFit/>
          </a:bodyPr>
          <a:lstStyle/>
          <a:p>
            <a:pPr algn="just"/>
            <a:r>
              <a:rPr lang="en-US" sz="1100" b="1" dirty="0">
                <a:latin typeface="Arial" panose="020B0604020202020204" pitchFamily="34" charset="0"/>
                <a:cs typeface="Arial" panose="020B0604020202020204" pitchFamily="34" charset="0"/>
              </a:rPr>
              <a:t>a,</a:t>
            </a:r>
            <a:r>
              <a:rPr lang="en-US" sz="1100" dirty="0">
                <a:latin typeface="Arial" panose="020B0604020202020204" pitchFamily="34" charset="0"/>
                <a:cs typeface="Arial" panose="020B0604020202020204" pitchFamily="34" charset="0"/>
              </a:rPr>
              <a:t> STM image of a 30° moiré quasicrystal and its diffraction pattern (inset). </a:t>
            </a:r>
            <a:r>
              <a:rPr lang="en-US" sz="1100" b="1" dirty="0">
                <a:latin typeface="Arial" panose="020B0604020202020204" pitchFamily="34" charset="0"/>
                <a:cs typeface="Arial" panose="020B0604020202020204" pitchFamily="34" charset="0"/>
              </a:rPr>
              <a:t>b,</a:t>
            </a:r>
            <a:r>
              <a:rPr lang="en-US" sz="1100" dirty="0">
                <a:latin typeface="Arial" panose="020B0604020202020204" pitchFamily="34" charset="0"/>
                <a:cs typeface="Arial" panose="020B0604020202020204" pitchFamily="34" charset="0"/>
              </a:rPr>
              <a:t> Schematic of the first three orders of Umklapp scatterings near the first Brillouin zone for the 30° quasicrystal. </a:t>
            </a:r>
            <a:r>
              <a:rPr lang="en-US" sz="1100" b="1" dirty="0">
                <a:latin typeface="Arial" panose="020B0604020202020204" pitchFamily="34" charset="0"/>
                <a:cs typeface="Arial" panose="020B0604020202020204" pitchFamily="34" charset="0"/>
              </a:rPr>
              <a:t>c, </a:t>
            </a:r>
            <a:r>
              <a:rPr lang="en-US" sz="1100" dirty="0">
                <a:latin typeface="Arial" panose="020B0604020202020204" pitchFamily="34" charset="0"/>
                <a:cs typeface="Arial" panose="020B0604020202020204" pitchFamily="34" charset="0"/>
              </a:rPr>
              <a:t>STM image of a 21.8° moiré crystal and its diffraction pattern (inset). </a:t>
            </a:r>
            <a:r>
              <a:rPr lang="en-US" sz="1100" b="1" dirty="0">
                <a:latin typeface="Arial" panose="020B0604020202020204" pitchFamily="34" charset="0"/>
                <a:cs typeface="Arial" panose="020B0604020202020204" pitchFamily="34" charset="0"/>
              </a:rPr>
              <a:t>d, </a:t>
            </a:r>
            <a:r>
              <a:rPr lang="en-US" sz="1100" dirty="0">
                <a:latin typeface="Arial" panose="020B0604020202020204" pitchFamily="34" charset="0"/>
                <a:cs typeface="Arial" panose="020B0604020202020204" pitchFamily="34" charset="0"/>
              </a:rPr>
              <a:t>Left: schematic showing the first Brillouin zones for 21.8° (38.2°) twisted WSe2 bilayer. Right: schematics showing the anti-crossing coupling at </a:t>
            </a:r>
            <a:r>
              <a:rPr lang="el-GR" sz="1100" dirty="0">
                <a:latin typeface="Arial" panose="020B0604020202020204" pitchFamily="34" charset="0"/>
                <a:cs typeface="Arial" panose="020B0604020202020204" pitchFamily="34" charset="0"/>
              </a:rPr>
              <a:t>μ </a:t>
            </a:r>
            <a:r>
              <a:rPr lang="en-US" sz="1100" dirty="0">
                <a:latin typeface="Arial" panose="020B0604020202020204" pitchFamily="34" charset="0"/>
                <a:cs typeface="Arial" panose="020B0604020202020204" pitchFamily="34" charset="0"/>
              </a:rPr>
              <a:t>and the coherent coupling at </a:t>
            </a:r>
            <a:r>
              <a:rPr lang="el-GR" sz="1100" dirty="0">
                <a:latin typeface="Arial" panose="020B0604020202020204" pitchFamily="34" charset="0"/>
                <a:cs typeface="Arial" panose="020B0604020202020204" pitchFamily="34" charset="0"/>
              </a:rPr>
              <a:t>κ (κ′).</a:t>
            </a:r>
            <a:endParaRPr lang="en-US" sz="11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67AA0950-1E8B-461F-DB0F-7D9C34870F22}"/>
              </a:ext>
            </a:extLst>
          </p:cNvPr>
          <p:cNvSpPr txBox="1"/>
          <p:nvPr/>
        </p:nvSpPr>
        <p:spPr>
          <a:xfrm>
            <a:off x="506827" y="5764619"/>
            <a:ext cx="5083397" cy="369332"/>
          </a:xfrm>
          <a:prstGeom prst="rect">
            <a:avLst/>
          </a:prstGeom>
          <a:noFill/>
        </p:spPr>
        <p:txBody>
          <a:bodyPr wrap="square" rtlCol="0">
            <a:spAutoFit/>
          </a:bodyPr>
          <a:lstStyle/>
          <a:p>
            <a:r>
              <a:rPr lang="en-US" dirty="0" err="1"/>
              <a:t>Yanxing</a:t>
            </a:r>
            <a:r>
              <a:rPr lang="en-US" dirty="0"/>
              <a:t> Li, Fang Zhang, et.al. Nature,</a:t>
            </a:r>
            <a:r>
              <a:rPr lang="en-US" b="1" dirty="0"/>
              <a:t> 625</a:t>
            </a:r>
            <a:r>
              <a:rPr lang="en-US" dirty="0"/>
              <a:t>, 494, 2024</a:t>
            </a:r>
          </a:p>
        </p:txBody>
      </p:sp>
    </p:spTree>
    <p:extLst>
      <p:ext uri="{BB962C8B-B14F-4D97-AF65-F5344CB8AC3E}">
        <p14:creationId xmlns:p14="http://schemas.microsoft.com/office/powerpoint/2010/main" val="38660260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4003</TotalTime>
  <Words>731</Words>
  <Application>Microsoft Office PowerPoint</Application>
  <PresentationFormat>Widescreen</PresentationFormat>
  <Paragraphs>23</Paragraphs>
  <Slides>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vt:i4>
      </vt:variant>
    </vt:vector>
  </HeadingPairs>
  <TitlesOfParts>
    <vt:vector size="12" baseType="lpstr">
      <vt:lpstr>Arial</vt:lpstr>
      <vt:lpstr>Calibri</vt:lpstr>
      <vt:lpstr>Calibri Light</vt:lpstr>
      <vt:lpstr>Cambria Math</vt:lpstr>
      <vt:lpstr>Helvetica Neue</vt:lpstr>
      <vt:lpstr>Microsoft Sans Serif</vt:lpstr>
      <vt:lpstr>Sitka Subheading</vt:lpstr>
      <vt:lpstr>Söhne</vt:lpstr>
      <vt:lpstr>Times New Roman</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TD</dc:creator>
  <cp:lastModifiedBy>Yu, Edward T</cp:lastModifiedBy>
  <cp:revision>284</cp:revision>
  <cp:lastPrinted>2018-03-20T12:31:18Z</cp:lastPrinted>
  <dcterms:created xsi:type="dcterms:W3CDTF">2017-10-05T17:34:54Z</dcterms:created>
  <dcterms:modified xsi:type="dcterms:W3CDTF">2024-05-03T22:42:45Z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9b3d174c-23b2-471b-a915-ef0585a807c5</vt:lpwstr>
  </property>
  <property fmtid="{D5CDD505-2E9C-101B-9397-08002B2CF9AE}" pid="3" name="ContainsCUI">
    <vt:lpwstr>No</vt:lpwstr>
  </property>
</Properties>
</file>