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handoutMasterIdLst>
    <p:handoutMasterId r:id="rId4"/>
  </p:handoutMasterIdLst>
  <p:sldIdLst>
    <p:sldId id="387" r:id="rId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00"/>
    <a:srgbClr val="CFAE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08" autoAdjust="0"/>
    <p:restoredTop sz="71592" autoAdjust="0"/>
  </p:normalViewPr>
  <p:slideViewPr>
    <p:cSldViewPr snapToGrid="0" snapToObjects="1">
      <p:cViewPr varScale="1">
        <p:scale>
          <a:sx n="116" d="100"/>
          <a:sy n="116" d="100"/>
        </p:scale>
        <p:origin x="666" y="96"/>
      </p:cViewPr>
      <p:guideLst/>
    </p:cSldViewPr>
  </p:slideViewPr>
  <p:notesTextViewPr>
    <p:cViewPr>
      <p:scale>
        <a:sx n="3" d="2"/>
        <a:sy n="3" d="2"/>
      </p:scale>
      <p:origin x="0" y="0"/>
    </p:cViewPr>
  </p:notesTextViewPr>
  <p:sorterViewPr>
    <p:cViewPr>
      <p:scale>
        <a:sx n="70" d="100"/>
        <a:sy n="70" d="100"/>
      </p:scale>
      <p:origin x="0" y="-40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0CAD82-A0C8-4D0A-ABD4-C7506DA867C4}"/>
              </a:ext>
            </a:extLst>
          </p:cNvPr>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30B8966-CA86-4F8B-A1DC-E4B27EA05F1C}"/>
              </a:ext>
            </a:extLst>
          </p:cNvPr>
          <p:cNvSpPr>
            <a:spLocks noGrp="1"/>
          </p:cNvSpPr>
          <p:nvPr>
            <p:ph type="dt" sz="quarter" idx="1"/>
          </p:nvPr>
        </p:nvSpPr>
        <p:spPr>
          <a:xfrm>
            <a:off x="3970338" y="0"/>
            <a:ext cx="3038475" cy="466726"/>
          </a:xfrm>
          <a:prstGeom prst="rect">
            <a:avLst/>
          </a:prstGeom>
        </p:spPr>
        <p:txBody>
          <a:bodyPr vert="horz" lIns="91440" tIns="45720" rIns="91440" bIns="45720" rtlCol="0"/>
          <a:lstStyle>
            <a:lvl1pPr algn="r">
              <a:defRPr sz="1200"/>
            </a:lvl1pPr>
          </a:lstStyle>
          <a:p>
            <a:fld id="{0C772AFE-C766-4234-802D-4743A0E558C8}" type="datetimeFigureOut">
              <a:rPr lang="en-US" smtClean="0"/>
              <a:t>4/4/2025</a:t>
            </a:fld>
            <a:endParaRPr lang="en-US"/>
          </a:p>
        </p:txBody>
      </p:sp>
      <p:sp>
        <p:nvSpPr>
          <p:cNvPr id="4" name="Footer Placeholder 3">
            <a:extLst>
              <a:ext uri="{FF2B5EF4-FFF2-40B4-BE49-F238E27FC236}">
                <a16:creationId xmlns:a16="http://schemas.microsoft.com/office/drawing/2014/main" id="{2CF46503-97A3-4D9E-9B73-906CF497EAD5}"/>
              </a:ext>
            </a:extLst>
          </p:cNvPr>
          <p:cNvSpPr>
            <a:spLocks noGrp="1"/>
          </p:cNvSpPr>
          <p:nvPr>
            <p:ph type="ftr" sz="quarter" idx="2"/>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6424FD7-5E8B-4800-B492-5643BF03B6C9}"/>
              </a:ext>
            </a:extLst>
          </p:cNvPr>
          <p:cNvSpPr>
            <a:spLocks noGrp="1"/>
          </p:cNvSpPr>
          <p:nvPr>
            <p:ph type="sldNum" sz="quarter" idx="3"/>
          </p:nvPr>
        </p:nvSpPr>
        <p:spPr>
          <a:xfrm>
            <a:off x="3970338" y="8829676"/>
            <a:ext cx="3038475" cy="466726"/>
          </a:xfrm>
          <a:prstGeom prst="rect">
            <a:avLst/>
          </a:prstGeom>
        </p:spPr>
        <p:txBody>
          <a:bodyPr vert="horz" lIns="91440" tIns="45720" rIns="91440" bIns="45720" rtlCol="0" anchor="b"/>
          <a:lstStyle>
            <a:lvl1pPr algn="r">
              <a:defRPr sz="1200"/>
            </a:lvl1pPr>
          </a:lstStyle>
          <a:p>
            <a:fld id="{C91CB36C-FB73-4403-8335-B2E006F35C81}" type="slidenum">
              <a:rPr lang="en-US" smtClean="0"/>
              <a:t>‹#›</a:t>
            </a:fld>
            <a:endParaRPr lang="en-US"/>
          </a:p>
        </p:txBody>
      </p:sp>
    </p:spTree>
    <p:extLst>
      <p:ext uri="{BB962C8B-B14F-4D97-AF65-F5344CB8AC3E}">
        <p14:creationId xmlns:p14="http://schemas.microsoft.com/office/powerpoint/2010/main" val="2958927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18FB3966-F140-43F2-BB90-69495BF7B5CD}" type="datetimeFigureOut">
              <a:rPr lang="en-US" smtClean="0"/>
              <a:t>4/4/2025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17D0DCA-A90A-4D9A-9651-03AC7085FB63}" type="slidenum">
              <a:rPr lang="en-US" smtClean="0"/>
              <a:t>‹#›</a:t>
            </a:fld>
            <a:endParaRPr lang="en-US"/>
          </a:p>
        </p:txBody>
      </p:sp>
    </p:spTree>
    <p:extLst>
      <p:ext uri="{BB962C8B-B14F-4D97-AF65-F5344CB8AC3E}">
        <p14:creationId xmlns:p14="http://schemas.microsoft.com/office/powerpoint/2010/main" val="405482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a:defRPr sz="1400">
                <a:latin typeface="Helvetica Neue"/>
                <a:ea typeface="Helvetica Neue"/>
                <a:cs typeface="Helvetica Neue"/>
                <a:sym typeface="Helvetica Neue"/>
              </a:defRPr>
            </a:pPr>
            <a:r>
              <a:rPr lang="en-US" sz="1200" b="1" dirty="0">
                <a:solidFill>
                  <a:schemeClr val="tx1"/>
                </a:solidFill>
                <a:latin typeface="+mn-lt"/>
              </a:rPr>
              <a:t>What Has Been Achieved: </a:t>
            </a:r>
            <a:r>
              <a:rPr lang="en-US" sz="1200" dirty="0">
                <a:solidFill>
                  <a:schemeClr val="tx1"/>
                </a:solidFill>
                <a:latin typeface="+mn-lt"/>
              </a:rPr>
              <a:t>Realized a graphene double moiré structure and demonstrated independently tunable flat bands in such structure </a:t>
            </a:r>
          </a:p>
          <a:p>
            <a:pPr defTabSz="914400">
              <a:defRPr sz="1400">
                <a:latin typeface="Helvetica Neue"/>
                <a:ea typeface="Helvetica Neue"/>
                <a:cs typeface="Helvetica Neue"/>
                <a:sym typeface="Helvetica Neue"/>
              </a:defRPr>
            </a:pPr>
            <a:r>
              <a:rPr lang="en-US" sz="1200" b="1" dirty="0">
                <a:solidFill>
                  <a:schemeClr val="tx1"/>
                </a:solidFill>
                <a:latin typeface="+mn-lt"/>
              </a:rPr>
              <a:t>Importance of the Achievement:  </a:t>
            </a:r>
            <a:r>
              <a:rPr lang="en-US" sz="1200" b="0" dirty="0">
                <a:solidFill>
                  <a:schemeClr val="tx1"/>
                </a:solidFill>
                <a:latin typeface="+mn-lt"/>
              </a:rPr>
              <a:t>These double </a:t>
            </a:r>
            <a:r>
              <a:rPr lang="en-US" sz="1200" dirty="0">
                <a:solidFill>
                  <a:schemeClr val="tx1"/>
                </a:solidFill>
                <a:latin typeface="+mn-lt"/>
              </a:rPr>
              <a:t> moiré </a:t>
            </a:r>
            <a:r>
              <a:rPr lang="en-US" sz="1200" b="0" dirty="0">
                <a:solidFill>
                  <a:schemeClr val="tx1"/>
                </a:solidFill>
                <a:latin typeface="+mn-lt"/>
              </a:rPr>
              <a:t> twist-controlled structure goes beyond the single moiré structures generally investigated in twisted bilayer graphene or transition metal </a:t>
            </a:r>
            <a:r>
              <a:rPr lang="en-US" sz="1200" b="0" dirty="0" err="1">
                <a:solidFill>
                  <a:schemeClr val="tx1"/>
                </a:solidFill>
                <a:latin typeface="+mn-lt"/>
              </a:rPr>
              <a:t>dichalecogenides</a:t>
            </a:r>
            <a:r>
              <a:rPr lang="en-US" sz="1200" b="0" dirty="0">
                <a:solidFill>
                  <a:schemeClr val="tx1"/>
                </a:solidFill>
                <a:latin typeface="+mn-lt"/>
              </a:rPr>
              <a:t>.  The results show that demonstrate that electronic confinement in multilayer graphene stacks can be compactly realized by changing the twist angles, in contrast to traditional band engineering that employ dissimilar materials. Furthermore, near the magic angle the flat bands host correlated insulators, which suggests that the proximity of one flat band does not suppress the correlated insulating states in the other flat band.</a:t>
            </a:r>
          </a:p>
          <a:p>
            <a:pPr defTabSz="914400">
              <a:defRPr sz="1400">
                <a:latin typeface="Helvetica Neue"/>
                <a:ea typeface="Helvetica Neue"/>
                <a:cs typeface="Helvetica Neue"/>
                <a:sym typeface="Helvetica Neue"/>
              </a:defRPr>
            </a:pPr>
            <a:r>
              <a:rPr lang="en-US" sz="1200" b="1" dirty="0">
                <a:solidFill>
                  <a:schemeClr val="tx1"/>
                </a:solidFill>
                <a:latin typeface="+mn-lt"/>
              </a:rPr>
              <a:t>How is the achievement related to the IRG, and how does it help it achieve its goals? </a:t>
            </a:r>
          </a:p>
          <a:p>
            <a:pPr defTabSz="914400">
              <a:defRPr sz="1400">
                <a:latin typeface="Helvetica Neue"/>
                <a:ea typeface="Helvetica Neue"/>
                <a:cs typeface="Helvetica Neue"/>
                <a:sym typeface="Helvetica Neue"/>
              </a:defRPr>
            </a:pPr>
            <a:r>
              <a:rPr lang="en-US" sz="1200" dirty="0">
                <a:solidFill>
                  <a:schemeClr val="tx1"/>
                </a:solidFill>
                <a:latin typeface="+mn-lt"/>
              </a:rPr>
              <a:t>Our realization of graphene double moiré  systems aligns with IRG 2's goal of exploring engineered patterns and symmetries in atomically thin heterostructures. Our work expands </a:t>
            </a:r>
            <a:r>
              <a:rPr lang="en-US" sz="1200" dirty="0" err="1">
                <a:solidFill>
                  <a:schemeClr val="tx1"/>
                </a:solidFill>
                <a:latin typeface="+mn-lt"/>
              </a:rPr>
              <a:t>twistronics</a:t>
            </a:r>
            <a:r>
              <a:rPr lang="en-US" sz="1200" dirty="0">
                <a:solidFill>
                  <a:schemeClr val="tx1"/>
                </a:solidFill>
                <a:latin typeface="+mn-lt"/>
              </a:rPr>
              <a:t> techniques, goes beyond the single moiré, and sheds light on the role of electron-electron interaction in complex twist-controlled structures, reinforcing IRG 2’s mission to explore emergent quantum phenomena in moiré systems.</a:t>
            </a:r>
          </a:p>
          <a:p>
            <a:pPr defTabSz="914400">
              <a:defRPr sz="1400">
                <a:latin typeface="Helvetica Neue"/>
                <a:ea typeface="Helvetica Neue"/>
                <a:cs typeface="Helvetica Neue"/>
                <a:sym typeface="Helvetica Neue"/>
              </a:defRPr>
            </a:pPr>
            <a:r>
              <a:rPr lang="en-US" sz="1200" b="1" dirty="0">
                <a:solidFill>
                  <a:schemeClr val="tx1"/>
                </a:solidFill>
                <a:latin typeface="+mn-lt"/>
              </a:rPr>
              <a:t>Where the findings are published:  </a:t>
            </a:r>
            <a:r>
              <a:rPr lang="en-US" sz="1200" b="0" i="1" dirty="0">
                <a:solidFill>
                  <a:schemeClr val="tx1"/>
                </a:solidFill>
                <a:latin typeface="Arial" panose="020B0604020202020204" pitchFamily="34" charset="0"/>
                <a:cs typeface="Arial" panose="020B0604020202020204" pitchFamily="34" charset="0"/>
              </a:rPr>
              <a:t>Physical Review Letters </a:t>
            </a:r>
            <a:r>
              <a:rPr lang="en-US" sz="1200" b="1" dirty="0">
                <a:solidFill>
                  <a:schemeClr val="tx1"/>
                </a:solidFill>
                <a:latin typeface="Arial" panose="020B0604020202020204" pitchFamily="34" charset="0"/>
                <a:cs typeface="Arial" panose="020B0604020202020204" pitchFamily="34" charset="0"/>
              </a:rPr>
              <a:t>134</a:t>
            </a:r>
            <a:r>
              <a:rPr lang="en-US" sz="1200" b="0" dirty="0">
                <a:solidFill>
                  <a:schemeClr val="tx1"/>
                </a:solidFill>
                <a:latin typeface="Arial" panose="020B0604020202020204" pitchFamily="34" charset="0"/>
                <a:cs typeface="Arial" panose="020B0604020202020204" pitchFamily="34" charset="0"/>
              </a:rPr>
              <a:t>, 096204 (2025)</a:t>
            </a:r>
            <a:endParaRPr lang="en-US" b="0" dirty="0"/>
          </a:p>
        </p:txBody>
      </p:sp>
      <p:sp>
        <p:nvSpPr>
          <p:cNvPr id="4" name="Slide Number Placeholder 3"/>
          <p:cNvSpPr>
            <a:spLocks noGrp="1"/>
          </p:cNvSpPr>
          <p:nvPr>
            <p:ph type="sldNum" sz="quarter" idx="5"/>
          </p:nvPr>
        </p:nvSpPr>
        <p:spPr/>
        <p:txBody>
          <a:bodyPr/>
          <a:lstStyle/>
          <a:p>
            <a:fld id="{B17D0DCA-A90A-4D9A-9651-03AC7085FB63}" type="slidenum">
              <a:rPr lang="en-US" smtClean="0"/>
              <a:t>1</a:t>
            </a:fld>
            <a:endParaRPr lang="en-US"/>
          </a:p>
        </p:txBody>
      </p:sp>
    </p:spTree>
    <p:extLst>
      <p:ext uri="{BB962C8B-B14F-4D97-AF65-F5344CB8AC3E}">
        <p14:creationId xmlns:p14="http://schemas.microsoft.com/office/powerpoint/2010/main" val="2487004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1FBA00-CEC0-FF45-A57B-8470651015F1}"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2000"/>
            </a:lvl1pPr>
          </a:lstStyle>
          <a:p>
            <a:fld id="{A3C91C77-9858-7D47-A426-16DA4062646D}" type="slidenum">
              <a:rPr lang="en-US" smtClean="0"/>
              <a:pPr/>
              <a:t>‹#›</a:t>
            </a:fld>
            <a:endParaRPr lang="en-US" dirty="0"/>
          </a:p>
        </p:txBody>
      </p:sp>
      <p:sp>
        <p:nvSpPr>
          <p:cNvPr id="7" name="hcSlideMaster.Title SlideHeader">
            <a:extLst>
              <a:ext uri="{FF2B5EF4-FFF2-40B4-BE49-F238E27FC236}">
                <a16:creationId xmlns:a16="http://schemas.microsoft.com/office/drawing/2014/main" id="{D55EAFC1-6677-C402-F523-AA055515E857}"/>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8" name="hcTitle SlideHeader">
            <a:extLst>
              <a:ext uri="{FF2B5EF4-FFF2-40B4-BE49-F238E27FC236}">
                <a16:creationId xmlns:a16="http://schemas.microsoft.com/office/drawing/2014/main" id="{9B41BAF7-2C55-9AAA-EA0B-CFCEEDA335E1}"/>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044680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hcSlideMaster.Title and ContentHeader">
            <a:extLst>
              <a:ext uri="{FF2B5EF4-FFF2-40B4-BE49-F238E27FC236}">
                <a16:creationId xmlns:a16="http://schemas.microsoft.com/office/drawing/2014/main" id="{935B9966-9F10-34D3-B98C-E010585E9047}"/>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607707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TITUS">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83907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4515" y="152008"/>
            <a:ext cx="10962967" cy="566719"/>
          </a:xfrm>
        </p:spPr>
        <p:txBody>
          <a:bodyPr>
            <a:normAutofit/>
          </a:bodyPr>
          <a:lstStyle>
            <a:lvl1pPr algn="ctr">
              <a:defRPr sz="2800" b="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14514" y="1211301"/>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163799"/>
            <a:ext cx="12192000" cy="733878"/>
            <a:chOff x="0" y="6163799"/>
            <a:chExt cx="12192000" cy="733878"/>
          </a:xfrm>
        </p:grpSpPr>
        <p:sp>
          <p:nvSpPr>
            <p:cNvPr id="9" name="Rectangle 8">
              <a:extLst>
                <a:ext uri="{FF2B5EF4-FFF2-40B4-BE49-F238E27FC236}">
                  <a16:creationId xmlns:a16="http://schemas.microsoft.com/office/drawing/2014/main" id="{CB81B90C-32BC-4424-9FC3-8820F4F831FD}"/>
                </a:ext>
              </a:extLst>
            </p:cNvPr>
            <p:cNvSpPr/>
            <p:nvPr/>
          </p:nvSpPr>
          <p:spPr>
            <a:xfrm>
              <a:off x="0" y="6163799"/>
              <a:ext cx="12192000" cy="733878"/>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694" y="6201502"/>
              <a:ext cx="2445810" cy="608531"/>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921219" y="6374350"/>
              <a:ext cx="4693357" cy="369332"/>
            </a:xfrm>
            <a:prstGeom prst="rect">
              <a:avLst/>
            </a:prstGeom>
            <a:noFill/>
          </p:spPr>
          <p:txBody>
            <a:bodyPr wrap="square" lIns="91440" tIns="45720" rIns="91440" bIns="45720">
              <a:spAutoFit/>
            </a:bodyPr>
            <a:lstStyle/>
            <a:p>
              <a:pPr algn="ctr"/>
              <a:r>
                <a:rPr lang="en-US"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Where Materials Begin &amp;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50381" y="6201502"/>
              <a:ext cx="647112" cy="65072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52E7C3-15CD-4B7F-B5C0-8618139B0E1C}" type="slidenum">
              <a:rPr lang="en-US" sz="2000" smtClean="0">
                <a:solidFill>
                  <a:schemeClr val="tx1"/>
                </a:solidFill>
              </a:rPr>
              <a:t>‹#›</a:t>
            </a:fld>
            <a:endParaRPr lang="en-US" sz="2000" dirty="0">
              <a:solidFill>
                <a:schemeClr val="tx1"/>
              </a:solidFill>
            </a:endParaRPr>
          </a:p>
        </p:txBody>
      </p:sp>
      <p:sp>
        <p:nvSpPr>
          <p:cNvPr id="15" name="TextBox 14">
            <a:extLst>
              <a:ext uri="{FF2B5EF4-FFF2-40B4-BE49-F238E27FC236}">
                <a16:creationId xmlns:a16="http://schemas.microsoft.com/office/drawing/2014/main" id="{DC6F2311-A370-47F6-8671-AADFADC6F053}"/>
              </a:ext>
            </a:extLst>
          </p:cNvPr>
          <p:cNvSpPr txBox="1"/>
          <p:nvPr userDrawn="1"/>
        </p:nvSpPr>
        <p:spPr>
          <a:xfrm>
            <a:off x="25052" y="-3562"/>
            <a:ext cx="12192000" cy="131031"/>
          </a:xfrm>
          <a:prstGeom prst="rect">
            <a:avLst/>
          </a:prstGeom>
          <a:gradFill>
            <a:gsLst>
              <a:gs pos="0">
                <a:schemeClr val="accent6"/>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00" dirty="0"/>
          </a:p>
        </p:txBody>
      </p:sp>
      <p:sp>
        <p:nvSpPr>
          <p:cNvPr id="7" name="hcSlideMaster.1_Title and ContentHeader">
            <a:extLst>
              <a:ext uri="{FF2B5EF4-FFF2-40B4-BE49-F238E27FC236}">
                <a16:creationId xmlns:a16="http://schemas.microsoft.com/office/drawing/2014/main" id="{0F10F7D9-9545-70EC-36A7-C1567C3AB29E}"/>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430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1FBA00-CEC0-FF45-A57B-8470651015F1}" type="datetimeFigureOut">
              <a:rPr lang="en-US" smtClean="0"/>
              <a:t>4/4/2025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C91C77-9858-7D47-A426-16DA4062646D}" type="slidenum">
              <a:rPr lang="en-US" smtClean="0"/>
              <a:t>‹#›</a:t>
            </a:fld>
            <a:endParaRPr lang="en-US"/>
          </a:p>
        </p:txBody>
      </p:sp>
      <p:sp>
        <p:nvSpPr>
          <p:cNvPr id="5" name="hcSlideMaster.BlankHeader">
            <a:extLst>
              <a:ext uri="{FF2B5EF4-FFF2-40B4-BE49-F238E27FC236}">
                <a16:creationId xmlns:a16="http://schemas.microsoft.com/office/drawing/2014/main" id="{F41EB265-4203-FF1B-9937-8E54D3A8607C}"/>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31807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1FBA00-CEC0-FF45-A57B-8470651015F1}" type="datetimeFigureOut">
              <a:rPr lang="en-US" smtClean="0"/>
              <a:t>4/4/2025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C91C77-9858-7D47-A426-16DA4062646D}" type="slidenum">
              <a:rPr lang="en-US" smtClean="0"/>
              <a:t>‹#›</a:t>
            </a:fld>
            <a:endParaRPr lang="en-US"/>
          </a:p>
        </p:txBody>
      </p:sp>
    </p:spTree>
    <p:extLst>
      <p:ext uri="{BB962C8B-B14F-4D97-AF65-F5344CB8AC3E}">
        <p14:creationId xmlns:p14="http://schemas.microsoft.com/office/powerpoint/2010/main" val="15846327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5" r:id="rId3"/>
    <p:sldLayoutId id="2147483684" r:id="rId4"/>
    <p:sldLayoutId id="214748367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F59F56C-CEF7-F252-EC1B-9B65C3815178}"/>
              </a:ext>
            </a:extLst>
          </p:cNvPr>
          <p:cNvSpPr txBox="1">
            <a:spLocks/>
          </p:cNvSpPr>
          <p:nvPr/>
        </p:nvSpPr>
        <p:spPr>
          <a:xfrm>
            <a:off x="3019926" y="151087"/>
            <a:ext cx="9172073" cy="566719"/>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rgbClr val="C00000"/>
                </a:solidFill>
                <a:latin typeface="Arial" panose="020B0604020202020204" pitchFamily="34" charset="0"/>
                <a:cs typeface="Arial" panose="020B0604020202020204" pitchFamily="34" charset="0"/>
              </a:rPr>
              <a:t>Independently Tunable Flat Bands and Correlations in a Graphene Double Moiré</a:t>
            </a:r>
          </a:p>
        </p:txBody>
      </p:sp>
      <p:sp>
        <p:nvSpPr>
          <p:cNvPr id="9" name="TextBox 8">
            <a:extLst>
              <a:ext uri="{FF2B5EF4-FFF2-40B4-BE49-F238E27FC236}">
                <a16:creationId xmlns:a16="http://schemas.microsoft.com/office/drawing/2014/main" id="{7AC7D99B-1EFC-61F2-9703-F085A3591D9E}"/>
              </a:ext>
            </a:extLst>
          </p:cNvPr>
          <p:cNvSpPr txBox="1"/>
          <p:nvPr/>
        </p:nvSpPr>
        <p:spPr>
          <a:xfrm>
            <a:off x="147781" y="200554"/>
            <a:ext cx="2666780" cy="553998"/>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a:t>
            </a:r>
            <a:r>
              <a:rPr lang="en-US" sz="1400" b="1" i="1" dirty="0">
                <a:latin typeface="Arial" panose="020B0604020202020204" pitchFamily="34" charset="0"/>
                <a:cs typeface="Arial" panose="020B0604020202020204" pitchFamily="34" charset="0"/>
              </a:rPr>
              <a:t>UT-Austin</a:t>
            </a:r>
            <a:r>
              <a:rPr lang="en-US" sz="1400" b="1" dirty="0">
                <a:latin typeface="Arial" panose="020B0604020202020204" pitchFamily="34" charset="0"/>
                <a:cs typeface="Arial" panose="020B0604020202020204" pitchFamily="34" charset="0"/>
              </a:rPr>
              <a:t>) MRSEC </a:t>
            </a:r>
          </a:p>
          <a:p>
            <a:r>
              <a:rPr lang="en-US" sz="1400" b="1" dirty="0">
                <a:latin typeface="Arial" panose="020B0604020202020204" pitchFamily="34" charset="0"/>
                <a:cs typeface="Arial" panose="020B0604020202020204" pitchFamily="34" charset="0"/>
              </a:rPr>
              <a:t>DMR-2308817</a:t>
            </a:r>
            <a:r>
              <a:rPr lang="en-US" sz="1600" b="1" dirty="0">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A3FA201F-7E38-222E-3666-0F5295187A8C}"/>
              </a:ext>
            </a:extLst>
          </p:cNvPr>
          <p:cNvSpPr txBox="1"/>
          <p:nvPr/>
        </p:nvSpPr>
        <p:spPr>
          <a:xfrm>
            <a:off x="5601842" y="868893"/>
            <a:ext cx="6282810" cy="338554"/>
          </a:xfrm>
          <a:prstGeom prst="rect">
            <a:avLst/>
          </a:prstGeom>
          <a:noFill/>
        </p:spPr>
        <p:txBody>
          <a:bodyPr wrap="none" rtlCol="0">
            <a:spAutoFit/>
          </a:bodyPr>
          <a:lstStyle/>
          <a:p>
            <a:r>
              <a:rPr lang="en-US" sz="1600" b="1" u="sng" dirty="0">
                <a:solidFill>
                  <a:srgbClr val="333F48"/>
                </a:solidFill>
                <a:latin typeface="Arial" panose="020B0604020202020204" pitchFamily="34" charset="0"/>
                <a:cs typeface="Arial" panose="020B0604020202020204" pitchFamily="34" charset="0"/>
              </a:rPr>
              <a:t>Tutuc</a:t>
            </a:r>
            <a:r>
              <a:rPr kumimoji="0" lang="en-US" sz="1600" b="1" i="0" u="none" strike="noStrike" kern="1200" cap="none" spc="0" normalizeH="0" baseline="0" noProof="0" dirty="0">
                <a:ln>
                  <a:noFill/>
                </a:ln>
                <a:solidFill>
                  <a:srgbClr val="333F48"/>
                </a:solidFill>
                <a:effectLst/>
                <a:uLnTx/>
                <a:uFillTx/>
                <a:latin typeface="Arial" panose="020B0604020202020204" pitchFamily="34" charset="0"/>
                <a:cs typeface="Arial" panose="020B0604020202020204" pitchFamily="34" charset="0"/>
              </a:rPr>
              <a:t>, </a:t>
            </a:r>
            <a:r>
              <a:rPr kumimoji="0" lang="fr-FR" sz="1600" b="1" i="0" u="sng" strike="noStrike" kern="1200" cap="none" spc="0" normalizeH="0" baseline="0" noProof="0" dirty="0">
                <a:ln>
                  <a:noFill/>
                </a:ln>
                <a:solidFill>
                  <a:srgbClr val="333F48"/>
                </a:solidFill>
                <a:effectLst/>
                <a:uLnTx/>
                <a:uFillTx/>
                <a:latin typeface="Arial" panose="020B0604020202020204" pitchFamily="34" charset="0"/>
                <a:cs typeface="Arial" panose="020B0604020202020204" pitchFamily="34" charset="0"/>
              </a:rPr>
              <a:t>MacDonald</a:t>
            </a:r>
            <a:r>
              <a:rPr lang="fr-FR" sz="1600" b="1" dirty="0">
                <a:latin typeface="Arial" panose="020B0604020202020204" pitchFamily="34" charset="0"/>
                <a:cs typeface="Arial" panose="020B0604020202020204" pitchFamily="34" charset="0"/>
              </a:rPr>
              <a:t>, Zheng, </a:t>
            </a:r>
            <a:r>
              <a:rPr lang="fr-FR" sz="1600" b="1" dirty="0" err="1">
                <a:latin typeface="Arial" panose="020B0604020202020204" pitchFamily="34" charset="0"/>
                <a:cs typeface="Arial" panose="020B0604020202020204" pitchFamily="34" charset="0"/>
              </a:rPr>
              <a:t>Taniguchi</a:t>
            </a:r>
            <a:r>
              <a:rPr lang="fr-FR" sz="1600" b="1" dirty="0">
                <a:latin typeface="Arial" panose="020B0604020202020204" pitchFamily="34" charset="0"/>
                <a:cs typeface="Arial" panose="020B0604020202020204" pitchFamily="34" charset="0"/>
              </a:rPr>
              <a:t>, Watanabe (NIMS, Japan) </a:t>
            </a:r>
            <a:endParaRPr lang="en-US" sz="1600" b="1" u="sng" dirty="0">
              <a:latin typeface="Arial" panose="020B0604020202020204" pitchFamily="34" charset="0"/>
              <a:cs typeface="Arial" panose="020B0604020202020204" pitchFamily="34" charset="0"/>
            </a:endParaRPr>
          </a:p>
        </p:txBody>
      </p:sp>
      <p:sp>
        <p:nvSpPr>
          <p:cNvPr id="11" name="Text Box 28">
            <a:extLst>
              <a:ext uri="{FF2B5EF4-FFF2-40B4-BE49-F238E27FC236}">
                <a16:creationId xmlns:a16="http://schemas.microsoft.com/office/drawing/2014/main" id="{497B452A-7E74-750D-1BF9-14450F9B5C39}"/>
              </a:ext>
            </a:extLst>
          </p:cNvPr>
          <p:cNvSpPr txBox="1">
            <a:spLocks noChangeArrowheads="1"/>
          </p:cNvSpPr>
          <p:nvPr/>
        </p:nvSpPr>
        <p:spPr bwMode="auto">
          <a:xfrm>
            <a:off x="290125" y="900889"/>
            <a:ext cx="468004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a:latin typeface="Arial" panose="020B0604020202020204" pitchFamily="34" charset="0"/>
                <a:cs typeface="Arial" panose="020B0604020202020204" pitchFamily="34" charset="0"/>
              </a:rPr>
              <a:t>Novel double moiré system realized in a four-layer twist- controlled graphene structure</a:t>
            </a:r>
          </a:p>
          <a:p>
            <a:pPr eaLnBrk="1" hangingPunct="1"/>
            <a:endParaRPr lang="en-US" sz="1400" dirty="0">
              <a:latin typeface="Arial" panose="020B0604020202020204" pitchFamily="34" charset="0"/>
              <a:cs typeface="Arial" panose="020B0604020202020204" pitchFamily="34" charset="0"/>
            </a:endParaRPr>
          </a:p>
          <a:p>
            <a:pPr marL="285750" indent="-285750" eaLnBrk="1" hangingPunct="1">
              <a:buFont typeface="Arial" panose="020B0604020202020204" pitchFamily="34" charset="0"/>
              <a:buChar char="•"/>
            </a:pPr>
            <a:r>
              <a:rPr lang="en-US" sz="1400" dirty="0">
                <a:latin typeface="Arial" panose="020B0604020202020204" pitchFamily="34" charset="0"/>
                <a:cs typeface="Arial" panose="020B0604020202020204" pitchFamily="34" charset="0"/>
              </a:rPr>
              <a:t>Twisted bilayer graphene at magic angle hosts flat bands, correlated insulators and superconductivity</a:t>
            </a:r>
          </a:p>
          <a:p>
            <a:pPr marL="285750" indent="-285750" eaLnBrk="1" hangingPunct="1">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400" dirty="0">
                <a:latin typeface="Arial" panose="020B0604020202020204" pitchFamily="34" charset="0"/>
                <a:cs typeface="Arial" panose="020B0604020202020204" pitchFamily="34" charset="0"/>
              </a:rPr>
              <a:t>Spatially separated flat bands can be realized in a twist-controlled four-layer graphene structure, where the twist between layers top two and bottom two layers is small, while the twist between layers 2 and 3 is intentionally kept large  </a:t>
            </a:r>
            <a:endParaRPr kumimoji="0" lang="en-US" sz="140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sz="1400" dirty="0">
              <a:latin typeface="Arial" panose="020B0604020202020204" pitchFamily="34" charset="0"/>
              <a:cs typeface="Arial" panose="020B060402020202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400" dirty="0">
                <a:latin typeface="Arial" panose="020B0604020202020204" pitchFamily="34" charset="0"/>
                <a:cs typeface="Arial" panose="020B0604020202020204" pitchFamily="34" charset="0"/>
              </a:rPr>
              <a:t>Insulators observed when the Brillouin zones of individual top or bottom moiré are filled, provides evidence for spatially separated bands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sz="1400" dirty="0">
              <a:latin typeface="Arial" panose="020B0604020202020204" pitchFamily="34" charset="0"/>
              <a:cs typeface="Arial" panose="020B060402020202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400" dirty="0">
                <a:latin typeface="Arial" panose="020B0604020202020204" pitchFamily="34" charset="0"/>
                <a:cs typeface="Arial" panose="020B0604020202020204" pitchFamily="34" charset="0"/>
              </a:rPr>
              <a:t>Individual moiré near magic angle show correlated insulators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40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i="0" u="none" strike="noStrike" kern="1200" cap="none" spc="0" normalizeH="0" baseline="0" noProof="0" dirty="0">
                <a:ln>
                  <a:noFill/>
                </a:ln>
                <a:effectLst/>
                <a:uLnTx/>
                <a:uFillTx/>
                <a:latin typeface="Arial" panose="020B0604020202020204" pitchFamily="34" charset="0"/>
                <a:cs typeface="Arial" panose="020B0604020202020204" pitchFamily="34" charset="0"/>
              </a:rPr>
              <a:t>An electrostatic analysis of the resistance vs top and bottom gates provides the chemical potential vs filling factor of the flat bands</a:t>
            </a:r>
          </a:p>
        </p:txBody>
      </p:sp>
      <p:sp>
        <p:nvSpPr>
          <p:cNvPr id="13" name="Rectangle 37">
            <a:extLst>
              <a:ext uri="{FF2B5EF4-FFF2-40B4-BE49-F238E27FC236}">
                <a16:creationId xmlns:a16="http://schemas.microsoft.com/office/drawing/2014/main" id="{42533880-C9A3-31C5-2550-1719D9FB82EC}"/>
              </a:ext>
            </a:extLst>
          </p:cNvPr>
          <p:cNvSpPr>
            <a:spLocks noChangeArrowheads="1"/>
          </p:cNvSpPr>
          <p:nvPr/>
        </p:nvSpPr>
        <p:spPr bwMode="auto">
          <a:xfrm>
            <a:off x="5229432" y="1603856"/>
            <a:ext cx="6200568" cy="4339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19" name="Picture 18">
            <a:extLst>
              <a:ext uri="{FF2B5EF4-FFF2-40B4-BE49-F238E27FC236}">
                <a16:creationId xmlns:a16="http://schemas.microsoft.com/office/drawing/2014/main" id="{3807BB26-4F6B-EEA1-E89E-33CFB931E873}"/>
              </a:ext>
            </a:extLst>
          </p:cNvPr>
          <p:cNvPicPr>
            <a:picLocks noChangeAspect="1"/>
          </p:cNvPicPr>
          <p:nvPr/>
        </p:nvPicPr>
        <p:blipFill>
          <a:blip r:embed="rId3"/>
          <a:stretch>
            <a:fillRect/>
          </a:stretch>
        </p:blipFill>
        <p:spPr>
          <a:xfrm rot="5400000">
            <a:off x="10076981" y="5449001"/>
            <a:ext cx="811215" cy="2088783"/>
          </a:xfrm>
          <a:prstGeom prst="rect">
            <a:avLst/>
          </a:prstGeom>
        </p:spPr>
      </p:pic>
      <p:sp>
        <p:nvSpPr>
          <p:cNvPr id="24" name="flSlide132Footer" descr="  ">
            <a:extLst>
              <a:ext uri="{FF2B5EF4-FFF2-40B4-BE49-F238E27FC236}">
                <a16:creationId xmlns:a16="http://schemas.microsoft.com/office/drawing/2014/main" id="{B923A301-1B35-76BE-D5D0-B71DB711A487}"/>
              </a:ext>
            </a:extLst>
          </p:cNvPr>
          <p:cNvSpPr txBox="1"/>
          <p:nvPr/>
        </p:nvSpPr>
        <p:spPr>
          <a:xfrm>
            <a:off x="0" y="6537960"/>
            <a:ext cx="242374" cy="223138"/>
          </a:xfrm>
          <a:prstGeom prst="rect">
            <a:avLst/>
          </a:prstGeom>
          <a:noFill/>
        </p:spPr>
        <p:txBody>
          <a:bodyPr vert="horz" wrap="none" rtlCol="0">
            <a:spAutoFit/>
          </a:bodyPr>
          <a:lstStyle/>
          <a:p>
            <a:r>
              <a:rPr lang="en-US" sz="850">
                <a:solidFill>
                  <a:srgbClr val="000000"/>
                </a:solidFill>
                <a:latin typeface="Microsoft Sans Serif" panose="020B0604020202020204" pitchFamily="34" charset="0"/>
              </a:rPr>
              <a:t>  </a:t>
            </a:r>
          </a:p>
        </p:txBody>
      </p:sp>
      <p:sp>
        <p:nvSpPr>
          <p:cNvPr id="25" name="hcSlide132Header">
            <a:extLst>
              <a:ext uri="{FF2B5EF4-FFF2-40B4-BE49-F238E27FC236}">
                <a16:creationId xmlns:a16="http://schemas.microsoft.com/office/drawing/2014/main" id="{D1B9DD72-0991-8E27-8B97-CE240360EC1C}"/>
              </a:ext>
            </a:extLst>
          </p:cNvPr>
          <p:cNvSpPr txBox="1"/>
          <p:nvPr/>
        </p:nvSpPr>
        <p:spPr>
          <a:xfrm>
            <a:off x="5994400" y="0"/>
            <a:ext cx="184731" cy="369332"/>
          </a:xfrm>
          <a:prstGeom prst="rect">
            <a:avLst/>
          </a:prstGeom>
          <a:noFill/>
        </p:spPr>
        <p:txBody>
          <a:bodyPr vert="horz" wrap="none" rtlCol="0">
            <a:spAutoFit/>
          </a:bodyPr>
          <a:lstStyle/>
          <a:p>
            <a:endParaRPr lang="en-US"/>
          </a:p>
        </p:txBody>
      </p:sp>
      <p:sp>
        <p:nvSpPr>
          <p:cNvPr id="26" name="TextBox 25">
            <a:extLst>
              <a:ext uri="{FF2B5EF4-FFF2-40B4-BE49-F238E27FC236}">
                <a16:creationId xmlns:a16="http://schemas.microsoft.com/office/drawing/2014/main" id="{1FB28524-44FB-38F8-9E82-48BCC424E613}"/>
              </a:ext>
            </a:extLst>
          </p:cNvPr>
          <p:cNvSpPr txBox="1"/>
          <p:nvPr/>
        </p:nvSpPr>
        <p:spPr>
          <a:xfrm>
            <a:off x="392018" y="5803222"/>
            <a:ext cx="4748351" cy="307777"/>
          </a:xfrm>
          <a:prstGeom prst="rect">
            <a:avLst/>
          </a:prstGeom>
          <a:noFill/>
        </p:spPr>
        <p:txBody>
          <a:bodyPr wrap="none" rtlCol="0">
            <a:spAutoFit/>
          </a:bodyPr>
          <a:lstStyle/>
          <a:p>
            <a:r>
              <a:rPr lang="en-US" sz="1400" b="0" dirty="0">
                <a:solidFill>
                  <a:schemeClr val="tx1"/>
                </a:solidFill>
                <a:latin typeface="Arial" panose="020B0604020202020204" pitchFamily="34" charset="0"/>
                <a:cs typeface="Arial" panose="020B0604020202020204" pitchFamily="34" charset="0"/>
              </a:rPr>
              <a:t>Wang </a:t>
            </a:r>
            <a:r>
              <a:rPr lang="en-US" sz="1400" b="0" i="1" dirty="0">
                <a:solidFill>
                  <a:schemeClr val="tx1"/>
                </a:solidFill>
                <a:latin typeface="Arial" panose="020B0604020202020204" pitchFamily="34" charset="0"/>
                <a:cs typeface="Arial" panose="020B0604020202020204" pitchFamily="34" charset="0"/>
              </a:rPr>
              <a:t>et al., Physical Review Letters </a:t>
            </a:r>
            <a:r>
              <a:rPr lang="en-US" sz="1400" b="1" dirty="0">
                <a:solidFill>
                  <a:schemeClr val="tx1"/>
                </a:solidFill>
                <a:latin typeface="Arial" panose="020B0604020202020204" pitchFamily="34" charset="0"/>
                <a:cs typeface="Arial" panose="020B0604020202020204" pitchFamily="34" charset="0"/>
              </a:rPr>
              <a:t>134</a:t>
            </a:r>
            <a:r>
              <a:rPr lang="en-US" sz="1400" b="0" dirty="0">
                <a:solidFill>
                  <a:schemeClr val="tx1"/>
                </a:solidFill>
                <a:latin typeface="Arial" panose="020B0604020202020204" pitchFamily="34" charset="0"/>
                <a:cs typeface="Arial" panose="020B0604020202020204" pitchFamily="34" charset="0"/>
              </a:rPr>
              <a:t>, 096204 (2025) </a:t>
            </a:r>
            <a:endParaRPr lang="en-US" sz="1400" dirty="0">
              <a:latin typeface="Arial" panose="020B0604020202020204" pitchFamily="34" charset="0"/>
              <a:cs typeface="Arial" panose="020B0604020202020204" pitchFamily="34" charset="0"/>
            </a:endParaRPr>
          </a:p>
        </p:txBody>
      </p:sp>
      <p:pic>
        <p:nvPicPr>
          <p:cNvPr id="8" name="Picture 7" descr="A schematic diagram of a double moire structure consisting of two twisted bilayer graphene structures.">
            <a:extLst>
              <a:ext uri="{FF2B5EF4-FFF2-40B4-BE49-F238E27FC236}">
                <a16:creationId xmlns:a16="http://schemas.microsoft.com/office/drawing/2014/main" id="{C3E7018E-47B7-AD9B-065E-81613DE010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3681" y="1812303"/>
            <a:ext cx="3053463" cy="1717841"/>
          </a:xfrm>
          <a:prstGeom prst="rect">
            <a:avLst/>
          </a:prstGeom>
        </p:spPr>
      </p:pic>
      <p:pic>
        <p:nvPicPr>
          <p:cNvPr id="40" name="Picture 39" descr="Plot of resistance measured as a function of voltages applied to each graphene bilayer. ">
            <a:extLst>
              <a:ext uri="{FF2B5EF4-FFF2-40B4-BE49-F238E27FC236}">
                <a16:creationId xmlns:a16="http://schemas.microsoft.com/office/drawing/2014/main" id="{902256AF-35F6-6645-3B8D-27EDEAAF0A24}"/>
              </a:ext>
            </a:extLst>
          </p:cNvPr>
          <p:cNvPicPr>
            <a:picLocks noChangeAspect="1"/>
          </p:cNvPicPr>
          <p:nvPr/>
        </p:nvPicPr>
        <p:blipFill>
          <a:blip r:embed="rId5"/>
          <a:stretch>
            <a:fillRect/>
          </a:stretch>
        </p:blipFill>
        <p:spPr>
          <a:xfrm>
            <a:off x="8887423" y="1603856"/>
            <a:ext cx="2341126" cy="2343855"/>
          </a:xfrm>
          <a:prstGeom prst="rect">
            <a:avLst/>
          </a:prstGeom>
        </p:spPr>
      </p:pic>
      <p:pic>
        <p:nvPicPr>
          <p:cNvPr id="101" name="Picture 100" descr="Schematic illustration of the alignment of energy levels in each of the graphene bilayer structures.">
            <a:extLst>
              <a:ext uri="{FF2B5EF4-FFF2-40B4-BE49-F238E27FC236}">
                <a16:creationId xmlns:a16="http://schemas.microsoft.com/office/drawing/2014/main" id="{ECF1A808-A680-F88A-310A-4619EE26B5DA}"/>
              </a:ext>
            </a:extLst>
          </p:cNvPr>
          <p:cNvPicPr>
            <a:picLocks noChangeAspect="1"/>
          </p:cNvPicPr>
          <p:nvPr/>
        </p:nvPicPr>
        <p:blipFill>
          <a:blip r:embed="rId6"/>
          <a:stretch>
            <a:fillRect/>
          </a:stretch>
        </p:blipFill>
        <p:spPr>
          <a:xfrm>
            <a:off x="8850893" y="4104283"/>
            <a:ext cx="2414186" cy="1754224"/>
          </a:xfrm>
          <a:prstGeom prst="rect">
            <a:avLst/>
          </a:prstGeom>
        </p:spPr>
      </p:pic>
      <p:pic>
        <p:nvPicPr>
          <p:cNvPr id="109" name="Picture 108" descr="Plot of chemical potential measured as a function of carrier concentration.">
            <a:extLst>
              <a:ext uri="{FF2B5EF4-FFF2-40B4-BE49-F238E27FC236}">
                <a16:creationId xmlns:a16="http://schemas.microsoft.com/office/drawing/2014/main" id="{B3EB2FA9-4F9A-813F-25A0-AFDF1BA3F46F}"/>
              </a:ext>
            </a:extLst>
          </p:cNvPr>
          <p:cNvPicPr>
            <a:picLocks noChangeAspect="1"/>
          </p:cNvPicPr>
          <p:nvPr/>
        </p:nvPicPr>
        <p:blipFill>
          <a:blip r:embed="rId7"/>
          <a:stretch>
            <a:fillRect/>
          </a:stretch>
        </p:blipFill>
        <p:spPr>
          <a:xfrm>
            <a:off x="5692852" y="3557274"/>
            <a:ext cx="2568704" cy="2284744"/>
          </a:xfrm>
          <a:prstGeom prst="rect">
            <a:avLst/>
          </a:prstGeom>
        </p:spPr>
      </p:pic>
    </p:spTree>
    <p:extLst>
      <p:ext uri="{BB962C8B-B14F-4D97-AF65-F5344CB8AC3E}">
        <p14:creationId xmlns:p14="http://schemas.microsoft.com/office/powerpoint/2010/main" val="38660260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4737</TotalTime>
  <Words>374</Words>
  <Application>Microsoft Office PowerPoint</Application>
  <PresentationFormat>Widescreen</PresentationFormat>
  <Paragraphs>23</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Calibri</vt:lpstr>
      <vt:lpstr>Calibri Light</vt:lpstr>
      <vt:lpstr>Microsoft Sans Serif</vt:lpstr>
      <vt:lpstr>Sitka Subheading</vt:lpstr>
      <vt:lpstr>Times New Roman</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TD</dc:creator>
  <cp:lastModifiedBy>Yu, Edward T</cp:lastModifiedBy>
  <cp:revision>286</cp:revision>
  <cp:lastPrinted>2018-03-20T12:31:18Z</cp:lastPrinted>
  <dcterms:created xsi:type="dcterms:W3CDTF">2017-10-05T17:34:54Z</dcterms:created>
  <dcterms:modified xsi:type="dcterms:W3CDTF">2025-04-04T22:56:58Z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9b3d174c-23b2-471b-a915-ef0585a807c5</vt:lpwstr>
  </property>
  <property fmtid="{D5CDD505-2E9C-101B-9397-08002B2CF9AE}" pid="3" name="ContainsCUI">
    <vt:lpwstr>No</vt:lpwstr>
  </property>
</Properties>
</file>