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87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8" autoAdjust="0"/>
    <p:restoredTop sz="85782" autoAdjust="0"/>
  </p:normalViewPr>
  <p:slideViewPr>
    <p:cSldViewPr snapToGrid="0" snapToObjects="1">
      <p:cViewPr varScale="1">
        <p:scale>
          <a:sx n="130" d="100"/>
          <a:sy n="130" d="100"/>
        </p:scale>
        <p:origin x="144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What Has Been Achieved: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We designed an engineered protein,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optoCAST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that transitions from an inactive to an active, actin-binding state upon blue light introduction.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By anchoring the protein to the inner membrane of synthetic cells and encapsulating purified actin into synthetic cells, we controlled both cortex formation and cortical tension within a synthetic cell with light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Since the synthetic protein is reversible, we expect energy dissipation to occur after removing blue light, allowing the synthetic cell network to relax back to its thermodynamic state. 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Importance of the Achievement: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This achievement is critical for engineering synthetic tissue that will change shape and stiffness in response to light.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How is the achievement related to the IRG, and how does it help it achieve its goals?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This work advances fueled assembly of actin networks, a critical goal for IRG 1.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Where the findings are published: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Manuscript in preparation.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D55EAFC1-6677-C402-F523-AA055515E85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9B41BAF7-2C55-9AAA-EA0B-CFCEEDA335E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935B9966-9F10-34D3-B98C-E010585E904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9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0F10F7D9-9545-70EC-36A7-C1567C3AB29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F41EB265-4203-FF1B-9937-8E54D3A8607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tif"/><Relationship Id="rId5" Type="http://schemas.openxmlformats.org/officeDocument/2006/relationships/image" Target="../media/image5.tif"/><Relationship Id="rId4" Type="http://schemas.openxmlformats.org/officeDocument/2006/relationships/image" Target="../media/image4.tiff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59F56C-CEF7-F252-EC1B-9B65C3815178}"/>
              </a:ext>
            </a:extLst>
          </p:cNvPr>
          <p:cNvSpPr txBox="1">
            <a:spLocks/>
          </p:cNvSpPr>
          <p:nvPr/>
        </p:nvSpPr>
        <p:spPr>
          <a:xfrm>
            <a:off x="3818375" y="151087"/>
            <a:ext cx="7759108" cy="56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Light-Dependent Synthetic Cortex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7D99B-1EFC-61F2-9703-F085A3591D9E}"/>
              </a:ext>
            </a:extLst>
          </p:cNvPr>
          <p:cNvSpPr txBox="1"/>
          <p:nvPr/>
        </p:nvSpPr>
        <p:spPr>
          <a:xfrm>
            <a:off x="147781" y="200554"/>
            <a:ext cx="2666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UT Austin MRSEC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DMR-2308817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A201F-7E38-222E-3666-0F5295187A8C}"/>
              </a:ext>
            </a:extLst>
          </p:cNvPr>
          <p:cNvSpPr txBox="1"/>
          <p:nvPr/>
        </p:nvSpPr>
        <p:spPr>
          <a:xfrm>
            <a:off x="5622122" y="845156"/>
            <a:ext cx="641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Ahmed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Sihorwala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Unyime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Effiong, and Brian Belardi. UT Austin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497B452A-7E74-750D-1BF9-14450F9B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021" y="1199221"/>
            <a:ext cx="446743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Here, we developed a method to generate a synthetic cortex at the membrane of synthetic cells upon blue light illumination. </a:t>
            </a: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400" dirty="0"/>
              <a:t>This is important since it allow us to control the mechanical properties of synthetic cells reversibly. When incorporated into a synthetic tissue, this method would enable mechanical patterning and defining the 3D morphology of tissue with light. </a:t>
            </a: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400" dirty="0"/>
              <a:t>This work describes an engineering approach for building assembly states that are fuel driven, which aligns with IRG 1’s goals. </a:t>
            </a:r>
          </a:p>
        </p:txBody>
      </p:sp>
      <p:sp>
        <p:nvSpPr>
          <p:cNvPr id="13" name="Rectangle 37">
            <a:extLst>
              <a:ext uri="{FF2B5EF4-FFF2-40B4-BE49-F238E27FC236}">
                <a16:creationId xmlns:a16="http://schemas.microsoft.com/office/drawing/2014/main" id="{42533880-C9A3-31C5-2550-1719D9FB8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431" y="1384900"/>
            <a:ext cx="6763277" cy="4523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07BB26-4F6B-EEA1-E89E-33CFB931E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076981" y="5449001"/>
            <a:ext cx="811215" cy="2088783"/>
          </a:xfrm>
          <a:prstGeom prst="rect">
            <a:avLst/>
          </a:prstGeom>
        </p:spPr>
      </p:pic>
      <p:sp>
        <p:nvSpPr>
          <p:cNvPr id="24" name="flSlide132Footer" descr="  ">
            <a:extLst>
              <a:ext uri="{FF2B5EF4-FFF2-40B4-BE49-F238E27FC236}">
                <a16:creationId xmlns:a16="http://schemas.microsoft.com/office/drawing/2014/main" id="{B923A301-1B35-76BE-D5D0-B71DB711A487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25" name="hcSlide132Header">
            <a:extLst>
              <a:ext uri="{FF2B5EF4-FFF2-40B4-BE49-F238E27FC236}">
                <a16:creationId xmlns:a16="http://schemas.microsoft.com/office/drawing/2014/main" id="{D1B9DD72-0991-8E27-8B97-CE240360EC1C}"/>
              </a:ext>
            </a:extLst>
          </p:cNvPr>
          <p:cNvSpPr txBox="1"/>
          <p:nvPr/>
        </p:nvSpPr>
        <p:spPr>
          <a:xfrm>
            <a:off x="599440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grpSp>
        <p:nvGrpSpPr>
          <p:cNvPr id="2" name="Group 1" descr="Schematic illustration of how blue light illumination causes the redistribution of actin to the synthetic cell membrane, creating a synthetic actin cortex in response to light, along with optical microscope images demonstrating this behavior. ">
            <a:extLst>
              <a:ext uri="{FF2B5EF4-FFF2-40B4-BE49-F238E27FC236}">
                <a16:creationId xmlns:a16="http://schemas.microsoft.com/office/drawing/2014/main" id="{865D677F-3B49-21CB-3102-20F1AAA74FBF}"/>
              </a:ext>
            </a:extLst>
          </p:cNvPr>
          <p:cNvGrpSpPr/>
          <p:nvPr/>
        </p:nvGrpSpPr>
        <p:grpSpPr>
          <a:xfrm>
            <a:off x="5356374" y="1495927"/>
            <a:ext cx="6517679" cy="4258087"/>
            <a:chOff x="5356374" y="1495927"/>
            <a:chExt cx="6517679" cy="425808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CC6F96-4C5C-4548-8930-1C2E72AD8E83}"/>
                </a:ext>
              </a:extLst>
            </p:cNvPr>
            <p:cNvGrpSpPr/>
            <p:nvPr/>
          </p:nvGrpSpPr>
          <p:grpSpPr>
            <a:xfrm>
              <a:off x="7211690" y="1495927"/>
              <a:ext cx="4662363" cy="3764695"/>
              <a:chOff x="3983246" y="914242"/>
              <a:chExt cx="6751767" cy="545181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1A5CEA-066D-374D-AAEA-C6D948522802}"/>
                  </a:ext>
                </a:extLst>
              </p:cNvPr>
              <p:cNvSpPr txBox="1"/>
              <p:nvPr/>
            </p:nvSpPr>
            <p:spPr>
              <a:xfrm>
                <a:off x="8282214" y="934625"/>
                <a:ext cx="24527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8"/>
                <a:r>
                  <a:rPr lang="en-US" sz="2400" dirty="0">
                    <a:solidFill>
                      <a:prstClr val="black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rPr>
                  <a:t>Phalloidin-647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CED949-89A2-5041-AF8E-94D3EDF8CD32}"/>
                  </a:ext>
                </a:extLst>
              </p:cNvPr>
              <p:cNvSpPr txBox="1"/>
              <p:nvPr/>
            </p:nvSpPr>
            <p:spPr>
              <a:xfrm>
                <a:off x="3983246" y="5072201"/>
                <a:ext cx="19642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378"/>
                <a:r>
                  <a:rPr lang="en-US" sz="2400" dirty="0">
                    <a:solidFill>
                      <a:prstClr val="black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rPr>
                  <a:t>+blue light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C17CCB-5DF8-3E45-801F-728300544914}"/>
                  </a:ext>
                </a:extLst>
              </p:cNvPr>
              <p:cNvSpPr txBox="1"/>
              <p:nvPr/>
            </p:nvSpPr>
            <p:spPr>
              <a:xfrm>
                <a:off x="5893159" y="914242"/>
                <a:ext cx="24527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8"/>
                <a:r>
                  <a:rPr lang="en-US" sz="2400" dirty="0">
                    <a:solidFill>
                      <a:prstClr val="black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rPr>
                  <a:t>optoCAST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0630D9-0979-7841-AA0D-9BA27E617761}"/>
                  </a:ext>
                </a:extLst>
              </p:cNvPr>
              <p:cNvSpPr txBox="1"/>
              <p:nvPr/>
            </p:nvSpPr>
            <p:spPr>
              <a:xfrm>
                <a:off x="3983246" y="2349937"/>
                <a:ext cx="19642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378"/>
                <a:r>
                  <a:rPr lang="en-US" sz="2400" dirty="0">
                    <a:solidFill>
                      <a:prstClr val="black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rPr>
                  <a:t>-blue light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D626C46-CEE2-0C47-8092-6A735F5464BD}"/>
                  </a:ext>
                </a:extLst>
              </p:cNvPr>
              <p:cNvGrpSpPr/>
              <p:nvPr/>
            </p:nvGrpSpPr>
            <p:grpSpPr>
              <a:xfrm>
                <a:off x="6017779" y="1479001"/>
                <a:ext cx="4587100" cy="4887056"/>
                <a:chOff x="4627103" y="1304802"/>
                <a:chExt cx="5106489" cy="5440410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69890B66-BFE1-BC45-8342-C4FE8D52FC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2807" y="1316822"/>
                  <a:ext cx="2440785" cy="2441022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EB245B9F-56E7-2649-8222-D9D20A5090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7103" y="4292171"/>
                  <a:ext cx="2452803" cy="2453041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E074135E-5C7E-774B-A30A-D55A941876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63481" y="4289287"/>
                  <a:ext cx="2452799" cy="2453036"/>
                </a:xfrm>
                <a:prstGeom prst="rect">
                  <a:avLst/>
                </a:prstGeom>
              </p:spPr>
            </p:pic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2AC92AD8-9608-8D4B-8F4F-2AFCA8BC0D15}"/>
                    </a:ext>
                  </a:extLst>
                </p:cNvPr>
                <p:cNvGrpSpPr/>
                <p:nvPr/>
              </p:nvGrpSpPr>
              <p:grpSpPr>
                <a:xfrm>
                  <a:off x="4628730" y="1304802"/>
                  <a:ext cx="2452804" cy="2453041"/>
                  <a:chOff x="7844308" y="1390784"/>
                  <a:chExt cx="1427283" cy="1427421"/>
                </a:xfrm>
              </p:grpSpPr>
              <p:pic>
                <p:nvPicPr>
                  <p:cNvPr id="27" name="Picture 26">
                    <a:extLst>
                      <a:ext uri="{FF2B5EF4-FFF2-40B4-BE49-F238E27FC236}">
                        <a16:creationId xmlns:a16="http://schemas.microsoft.com/office/drawing/2014/main" id="{6BB525E1-4AB9-9243-9A05-E7AD382972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44308" y="1390784"/>
                    <a:ext cx="1427283" cy="1427421"/>
                  </a:xfrm>
                  <a:prstGeom prst="rect">
                    <a:avLst/>
                  </a:prstGeom>
                </p:spPr>
              </p:pic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6BC0B444-4AF9-2B4D-B40F-47808359C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77184" y="2690794"/>
                    <a:ext cx="512622" cy="0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FE75806-9A1E-3E43-B2C8-2827516E3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56374" y="1524000"/>
              <a:ext cx="2030726" cy="203072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4259484-9066-D344-BF80-3F66E4A7C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83183" y="3723289"/>
              <a:ext cx="2030725" cy="2030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3038</TotalTime>
  <Words>278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Cordia New</vt:lpstr>
      <vt:lpstr>Microsoft Sans Serif</vt:lpstr>
      <vt:lpstr>Sitka Subheading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Yu, Edward T</cp:lastModifiedBy>
  <cp:revision>281</cp:revision>
  <cp:lastPrinted>2018-03-20T12:31:18Z</cp:lastPrinted>
  <dcterms:created xsi:type="dcterms:W3CDTF">2017-10-05T17:34:54Z</dcterms:created>
  <dcterms:modified xsi:type="dcterms:W3CDTF">2025-04-04T23:08:55Z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9b3d174c-23b2-471b-a915-ef0585a807c5</vt:lpwstr>
  </property>
  <property fmtid="{D5CDD505-2E9C-101B-9397-08002B2CF9AE}" pid="3" name="ContainsCUI">
    <vt:lpwstr>No</vt:lpwstr>
  </property>
</Properties>
</file>