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68" autoAdjust="0"/>
  </p:normalViewPr>
  <p:slideViewPr>
    <p:cSldViewPr snapToGrid="0">
      <p:cViewPr varScale="1">
        <p:scale>
          <a:sx n="104" d="100"/>
          <a:sy n="104" d="100"/>
        </p:scale>
        <p:origin x="648" y="114"/>
      </p:cViewPr>
      <p:guideLst/>
    </p:cSldViewPr>
  </p:slideViewPr>
  <p:notesTextViewPr>
    <p:cViewPr>
      <p:scale>
        <a:sx n="1" d="1"/>
        <a:sy n="1" d="1"/>
      </p:scale>
      <p:origin x="0" y="-906"/>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 name="PlaceHolder 1"/>
          <p:cNvSpPr>
            <a:spLocks noGrp="1" noRot="1" noChangeAspect="1"/>
          </p:cNvSpPr>
          <p:nvPr>
            <p:ph type="sldImg"/>
          </p:nvPr>
        </p:nvSpPr>
        <p:spPr>
          <a:xfrm>
            <a:off x="533520" y="764280"/>
            <a:ext cx="6704640" cy="3771360"/>
          </a:xfrm>
          <a:prstGeom prst="rect">
            <a:avLst/>
          </a:prstGeom>
          <a:noFill/>
          <a:ln w="0">
            <a:noFill/>
          </a:ln>
        </p:spPr>
        <p:txBody>
          <a:bodyPr lIns="0" tIns="0" rIns="0" bIns="0" anchor="ctr">
            <a:noAutofit/>
          </a:bodyPr>
          <a:lstStyle/>
          <a:p>
            <a:pPr algn="ctr">
              <a:buNone/>
            </a:pPr>
            <a:r>
              <a:rPr lang="en-US" sz="4400" b="0" strike="noStrike" spc="-1">
                <a:latin typeface="Arial"/>
              </a:rPr>
              <a:t>Click to move the slide</a:t>
            </a:r>
          </a:p>
        </p:txBody>
      </p:sp>
      <p:sp>
        <p:nvSpPr>
          <p:cNvPr id="52" name="PlaceHolder 2"/>
          <p:cNvSpPr>
            <a:spLocks noGrp="1"/>
          </p:cNvSpPr>
          <p:nvPr>
            <p:ph type="body"/>
          </p:nvPr>
        </p:nvSpPr>
        <p:spPr>
          <a:xfrm>
            <a:off x="777240" y="4777560"/>
            <a:ext cx="6217560" cy="4525920"/>
          </a:xfrm>
          <a:prstGeom prst="rect">
            <a:avLst/>
          </a:prstGeom>
          <a:noFill/>
          <a:ln w="0">
            <a:noFill/>
          </a:ln>
        </p:spPr>
        <p:txBody>
          <a:bodyPr lIns="0" tIns="0" rIns="0" bIns="0" anchor="t">
            <a:noAutofit/>
          </a:bodyPr>
          <a:lstStyle/>
          <a:p>
            <a:r>
              <a:rPr lang="en-US" sz="2000" b="0" strike="noStrike" spc="-1">
                <a:latin typeface="Arial"/>
              </a:rPr>
              <a:t>Click to edit the notes format</a:t>
            </a:r>
          </a:p>
        </p:txBody>
      </p:sp>
      <p:sp>
        <p:nvSpPr>
          <p:cNvPr id="53" name="PlaceHolder 3"/>
          <p:cNvSpPr>
            <a:spLocks noGrp="1"/>
          </p:cNvSpPr>
          <p:nvPr>
            <p:ph type="hdr"/>
          </p:nvPr>
        </p:nvSpPr>
        <p:spPr>
          <a:xfrm>
            <a:off x="0" y="0"/>
            <a:ext cx="3372840" cy="502560"/>
          </a:xfrm>
          <a:prstGeom prst="rect">
            <a:avLst/>
          </a:prstGeom>
          <a:noFill/>
          <a:ln w="0">
            <a:noFill/>
          </a:ln>
        </p:spPr>
        <p:txBody>
          <a:bodyPr lIns="0" tIns="0" rIns="0" bIns="0" anchor="t">
            <a:noAutofit/>
          </a:bodyPr>
          <a:lstStyle/>
          <a:p>
            <a:r>
              <a:rPr lang="en-US" sz="1400" b="0" strike="noStrike" spc="-1">
                <a:latin typeface="Times New Roman"/>
              </a:rPr>
              <a:t>&lt;header&gt;</a:t>
            </a:r>
          </a:p>
        </p:txBody>
      </p:sp>
      <p:sp>
        <p:nvSpPr>
          <p:cNvPr id="54" name="PlaceHolder 4"/>
          <p:cNvSpPr>
            <a:spLocks noGrp="1"/>
          </p:cNvSpPr>
          <p:nvPr>
            <p:ph type="dt" idx="4"/>
          </p:nvPr>
        </p:nvSpPr>
        <p:spPr>
          <a:xfrm>
            <a:off x="4399200" y="0"/>
            <a:ext cx="3372840" cy="502560"/>
          </a:xfrm>
          <a:prstGeom prst="rect">
            <a:avLst/>
          </a:prstGeom>
          <a:noFill/>
          <a:ln w="0">
            <a:noFill/>
          </a:ln>
        </p:spPr>
        <p:txBody>
          <a:bodyPr lIns="0" tIns="0" rIns="0" bIns="0" anchor="t">
            <a:noAutofit/>
          </a:bodyPr>
          <a:lstStyle>
            <a:lvl1pPr algn="r">
              <a:buNone/>
              <a:defRPr lang="en-US" sz="1400" b="0" strike="noStrike" spc="-1">
                <a:latin typeface="Times New Roman"/>
              </a:defRPr>
            </a:lvl1pPr>
          </a:lstStyle>
          <a:p>
            <a:pPr algn="r">
              <a:buNone/>
            </a:pPr>
            <a:r>
              <a:rPr lang="en-US" sz="1400" b="0" strike="noStrike" spc="-1">
                <a:latin typeface="Times New Roman"/>
              </a:rPr>
              <a:t>&lt;date/time&gt;</a:t>
            </a:r>
          </a:p>
        </p:txBody>
      </p:sp>
      <p:sp>
        <p:nvSpPr>
          <p:cNvPr id="55" name="PlaceHolder 5"/>
          <p:cNvSpPr>
            <a:spLocks noGrp="1"/>
          </p:cNvSpPr>
          <p:nvPr>
            <p:ph type="ftr" idx="5"/>
          </p:nvPr>
        </p:nvSpPr>
        <p:spPr>
          <a:xfrm>
            <a:off x="0" y="9555480"/>
            <a:ext cx="3372840" cy="502560"/>
          </a:xfrm>
          <a:prstGeom prst="rect">
            <a:avLst/>
          </a:prstGeom>
          <a:noFill/>
          <a:ln w="0">
            <a:noFill/>
          </a:ln>
        </p:spPr>
        <p:txBody>
          <a:bodyPr lIns="0" tIns="0" rIns="0" bIns="0" anchor="b">
            <a:noAutofit/>
          </a:bodyPr>
          <a:lstStyle>
            <a:lvl1pPr>
              <a:defRPr lang="en-US" sz="1400" b="0" strike="noStrike" spc="-1">
                <a:latin typeface="Times New Roman"/>
              </a:defRPr>
            </a:lvl1pPr>
          </a:lstStyle>
          <a:p>
            <a:r>
              <a:rPr lang="en-US" sz="1400" b="0" strike="noStrike" spc="-1">
                <a:latin typeface="Times New Roman"/>
              </a:rPr>
              <a:t>&lt;footer&gt;</a:t>
            </a:r>
          </a:p>
        </p:txBody>
      </p:sp>
      <p:sp>
        <p:nvSpPr>
          <p:cNvPr id="56" name="PlaceHolder 6"/>
          <p:cNvSpPr>
            <a:spLocks noGrp="1"/>
          </p:cNvSpPr>
          <p:nvPr>
            <p:ph type="sldNum" idx="6"/>
          </p:nvPr>
        </p:nvSpPr>
        <p:spPr>
          <a:xfrm>
            <a:off x="4399200" y="9555480"/>
            <a:ext cx="3372840" cy="502560"/>
          </a:xfrm>
          <a:prstGeom prst="rect">
            <a:avLst/>
          </a:prstGeom>
          <a:noFill/>
          <a:ln w="0">
            <a:noFill/>
          </a:ln>
        </p:spPr>
        <p:txBody>
          <a:bodyPr lIns="0" tIns="0" rIns="0" bIns="0" anchor="b">
            <a:noAutofit/>
          </a:bodyPr>
          <a:lstStyle>
            <a:lvl1pPr algn="r">
              <a:buNone/>
              <a:defRPr lang="en-US" sz="1400" b="0" strike="noStrike" spc="-1">
                <a:latin typeface="Times New Roman"/>
              </a:defRPr>
            </a:lvl1pPr>
          </a:lstStyle>
          <a:p>
            <a:pPr algn="r">
              <a:buNone/>
            </a:pPr>
            <a:fld id="{6609A214-5C5D-4278-9636-5EF8A241926C}"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esearchsquare.com/article/rs-6117205/v1"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PlaceHolder 1"/>
          <p:cNvSpPr>
            <a:spLocks noGrp="1" noRot="1" noChangeAspect="1"/>
          </p:cNvSpPr>
          <p:nvPr>
            <p:ph type="sldImg"/>
          </p:nvPr>
        </p:nvSpPr>
        <p:spPr>
          <a:xfrm>
            <a:off x="717550" y="1162050"/>
            <a:ext cx="5573713" cy="3135313"/>
          </a:xfrm>
          <a:prstGeom prst="rect">
            <a:avLst/>
          </a:prstGeom>
          <a:ln w="0">
            <a:noFill/>
          </a:ln>
        </p:spPr>
      </p:sp>
      <p:sp>
        <p:nvSpPr>
          <p:cNvPr id="74" name="PlaceHolder 2"/>
          <p:cNvSpPr>
            <a:spLocks noGrp="1"/>
          </p:cNvSpPr>
          <p:nvPr>
            <p:ph type="body"/>
          </p:nvPr>
        </p:nvSpPr>
        <p:spPr>
          <a:xfrm>
            <a:off x="340920" y="4401720"/>
            <a:ext cx="6288120" cy="4669920"/>
          </a:xfrm>
          <a:prstGeom prst="rect">
            <a:avLst/>
          </a:prstGeom>
          <a:noFill/>
          <a:ln w="0">
            <a:noFill/>
          </a:ln>
        </p:spPr>
        <p:txBody>
          <a:bodyPr lIns="93240" tIns="46440" rIns="93240" bIns="46440" anchor="t">
            <a:noAutofit/>
          </a:bodyPr>
          <a:lstStyle/>
          <a:p>
            <a:pPr marL="216000" indent="-216000">
              <a:lnSpc>
                <a:spcPct val="100000"/>
              </a:lnSpc>
              <a:buNone/>
              <a:tabLst>
                <a:tab pos="0" algn="l"/>
              </a:tabLst>
            </a:pPr>
            <a:r>
              <a:rPr lang="en-US" sz="1050" b="1" strike="noStrike" spc="-1" dirty="0">
                <a:solidFill>
                  <a:srgbClr val="000000"/>
                </a:solidFill>
                <a:latin typeface="+mn-lt"/>
                <a:ea typeface="Helvetica Neue"/>
              </a:rPr>
              <a:t>What Has Been Achieved: </a:t>
            </a:r>
            <a:r>
              <a:rPr lang="en-US" sz="1050" b="0" strike="noStrike" spc="-1" dirty="0">
                <a:solidFill>
                  <a:srgbClr val="000000"/>
                </a:solidFill>
                <a:latin typeface="+mn-lt"/>
                <a:ea typeface="Helvetica Neue"/>
              </a:rPr>
              <a:t>Two-dimensional (2D) transition metal dichalcogenides (TMDs) have recently been shown to demonstrate non-volatile resistive switching (NVRS), offering significant advantages such as high-density integration and low energy consumption due to their atomic-scale thinness. In this </a:t>
            </a:r>
            <a:r>
              <a:rPr lang="en-US" sz="1050" b="0" strike="noStrike" spc="-1" dirty="0" err="1">
                <a:solidFill>
                  <a:srgbClr val="000000"/>
                </a:solidFill>
                <a:latin typeface="+mn-lt"/>
                <a:ea typeface="Helvetica Neue"/>
              </a:rPr>
              <a:t>study,we</a:t>
            </a:r>
            <a:r>
              <a:rPr lang="en-US" sz="1050" b="0" strike="noStrike" spc="-1" dirty="0">
                <a:solidFill>
                  <a:srgbClr val="000000"/>
                </a:solidFill>
                <a:latin typeface="+mn-lt"/>
                <a:ea typeface="Helvetica Neue"/>
              </a:rPr>
              <a:t> focus on the adsorption and desorption of metal adatoms, which can modulate the electrical resistivity by several orders of magnitude. We develop material-based relationships of the </a:t>
            </a:r>
            <a:r>
              <a:rPr lang="en-US" sz="1050" b="0" strike="noStrike" spc="-1" dirty="0" err="1">
                <a:solidFill>
                  <a:srgbClr val="000000"/>
                </a:solidFill>
                <a:latin typeface="+mn-lt"/>
                <a:ea typeface="Helvetica Neue"/>
              </a:rPr>
              <a:t>adsorp-tion</a:t>
            </a:r>
            <a:r>
              <a:rPr lang="en-US" sz="1050" b="0" strike="noStrike" spc="-1" dirty="0">
                <a:solidFill>
                  <a:srgbClr val="000000"/>
                </a:solidFill>
                <a:latin typeface="+mn-lt"/>
                <a:ea typeface="Helvetica Neue"/>
              </a:rPr>
              <a:t> energy with electronic and atomic structure descriptors by examining the effects of various transition-metal adsorbates on the surface of TMDs. Our results reveal that adsorption energies of transition metals exhibit consistent trends across different TMDs (MoS2, MoSe2, WS2, WSe2)and can be explained using simple descriptors of the atomic and electronic structure. We propose several models to describe this adsorption process, providing a deeper understanding of a crucial step in the resistive switching mechanism based on the formation and dissolution of point defects. Finally, we connect our computed adsorption energies to the switching energy.</a:t>
            </a:r>
            <a:endParaRPr lang="en-US" sz="1050" b="0" strike="noStrike" spc="-1" dirty="0">
              <a:latin typeface="Arial"/>
            </a:endParaRPr>
          </a:p>
          <a:p>
            <a:pPr marL="216000" indent="-216000">
              <a:lnSpc>
                <a:spcPct val="100000"/>
              </a:lnSpc>
              <a:buNone/>
              <a:tabLst>
                <a:tab pos="0" algn="l"/>
              </a:tabLst>
            </a:pPr>
            <a:r>
              <a:rPr lang="en-US" sz="1050" b="1" strike="noStrike" spc="-1" dirty="0">
                <a:solidFill>
                  <a:srgbClr val="000000"/>
                </a:solidFill>
                <a:latin typeface="+mn-lt"/>
                <a:ea typeface="Helvetica Neue"/>
              </a:rPr>
              <a:t>Importance of the Achievement: </a:t>
            </a:r>
            <a:r>
              <a:rPr lang="en-US" sz="1050" b="0" strike="noStrike" spc="-1" dirty="0">
                <a:solidFill>
                  <a:srgbClr val="000000"/>
                </a:solidFill>
                <a:latin typeface="+mn-lt"/>
                <a:ea typeface="Helvetica Neue"/>
              </a:rPr>
              <a:t> Our study d</a:t>
            </a:r>
            <a:r>
              <a:rPr lang="en-US" sz="1200" b="0" strike="noStrike" spc="-1" dirty="0">
                <a:solidFill>
                  <a:srgbClr val="000000"/>
                </a:solidFill>
                <a:latin typeface="Arial"/>
                <a:ea typeface="DejaVu Sans"/>
              </a:rPr>
              <a:t>emonstrates that materials trends exist in the defect energetics and hence switching energetics in resistive switching applications. </a:t>
            </a:r>
            <a:r>
              <a:rPr lang="en-US" sz="1050" b="0" strike="noStrike" spc="-1" dirty="0">
                <a:solidFill>
                  <a:srgbClr val="000000"/>
                </a:solidFill>
                <a:latin typeface="+mn-lt"/>
                <a:ea typeface="Helvetica Neue"/>
              </a:rPr>
              <a:t>These findings will help guide rational materials selection for the development of NVRS devices using 2D TMDs. Our models show linear correlations with R^2 ranging between 0.6 to 0.9 depending on the descriptor and complexity of the models used. </a:t>
            </a:r>
            <a:endParaRPr lang="en-US" sz="1050" b="0" strike="noStrike" spc="-1" dirty="0">
              <a:latin typeface="Arial"/>
            </a:endParaRPr>
          </a:p>
          <a:p>
            <a:pPr marL="216000" indent="-216000">
              <a:lnSpc>
                <a:spcPct val="100000"/>
              </a:lnSpc>
              <a:buNone/>
              <a:tabLst>
                <a:tab pos="0" algn="l"/>
              </a:tabLst>
            </a:pPr>
            <a:r>
              <a:rPr lang="en-US" sz="1050" b="1" strike="noStrike" spc="-1" dirty="0">
                <a:solidFill>
                  <a:srgbClr val="000000"/>
                </a:solidFill>
                <a:latin typeface="+mn-lt"/>
                <a:ea typeface="Helvetica Neue"/>
              </a:rPr>
              <a:t>How is the achievement related to the IRG, and how does it help it achieve its goals? </a:t>
            </a:r>
            <a:r>
              <a:rPr lang="en-US" sz="1050" b="0" strike="noStrike" spc="-1" dirty="0">
                <a:solidFill>
                  <a:srgbClr val="000000"/>
                </a:solidFill>
                <a:latin typeface="+mn-lt"/>
                <a:ea typeface="Helvetica Neue"/>
              </a:rPr>
              <a:t>Our study paves the way for understanding the impact of defects in the electronic structure and properties of 2D systems. This study forms the foundation to future studies in rationalizing materials trends and identifying engineering strategies for heterostructures and electronic devices involving 2D materials.</a:t>
            </a:r>
            <a:endParaRPr lang="en-US" sz="1050" b="0" strike="noStrike" spc="-1" dirty="0">
              <a:latin typeface="Arial"/>
            </a:endParaRPr>
          </a:p>
          <a:p>
            <a:pPr marL="216000" indent="-216000">
              <a:lnSpc>
                <a:spcPct val="100000"/>
              </a:lnSpc>
              <a:buNone/>
              <a:tabLst>
                <a:tab pos="0" algn="l"/>
              </a:tabLst>
            </a:pPr>
            <a:r>
              <a:rPr lang="en-US" sz="1050" b="1" strike="noStrike" spc="-1" dirty="0">
                <a:solidFill>
                  <a:srgbClr val="000000"/>
                </a:solidFill>
                <a:latin typeface="+mn-lt"/>
                <a:ea typeface="Helvetica Neue"/>
              </a:rPr>
              <a:t>Where the findings are published: </a:t>
            </a:r>
            <a:r>
              <a:rPr lang="en-US" sz="1050" b="0" strike="noStrike" spc="-1" dirty="0">
                <a:solidFill>
                  <a:srgbClr val="000000"/>
                </a:solidFill>
                <a:latin typeface="+mn-lt"/>
                <a:ea typeface="Helvetica Neue"/>
              </a:rPr>
              <a:t>B.H. Lee, J. </a:t>
            </a:r>
            <a:r>
              <a:rPr lang="en-US" sz="1050" b="0" strike="noStrike" spc="-1" dirty="0" err="1">
                <a:solidFill>
                  <a:srgbClr val="000000"/>
                </a:solidFill>
                <a:latin typeface="+mn-lt"/>
                <a:ea typeface="Helvetica Neue"/>
              </a:rPr>
              <a:t>Fatheema</a:t>
            </a:r>
            <a:r>
              <a:rPr lang="en-US" sz="1050" b="0" strike="noStrike" spc="-1" dirty="0">
                <a:solidFill>
                  <a:srgbClr val="000000"/>
                </a:solidFill>
                <a:latin typeface="+mn-lt"/>
                <a:ea typeface="Helvetica Neue"/>
              </a:rPr>
              <a:t>, D. Akinwande, W. Wang. “Understanding and predicting trends in adsorption energetics on monolayer transition metal dichalcogenides” Under revision at </a:t>
            </a:r>
            <a:r>
              <a:rPr lang="en-US" sz="1050" b="0" i="1" strike="noStrike" spc="-1" dirty="0" err="1">
                <a:solidFill>
                  <a:srgbClr val="000000"/>
                </a:solidFill>
                <a:latin typeface="+mn-lt"/>
                <a:ea typeface="Helvetica Neue"/>
              </a:rPr>
              <a:t>npj</a:t>
            </a:r>
            <a:r>
              <a:rPr lang="en-US" sz="1050" b="0" i="1" strike="noStrike" spc="-1" dirty="0">
                <a:solidFill>
                  <a:srgbClr val="000000"/>
                </a:solidFill>
                <a:latin typeface="+mn-lt"/>
                <a:ea typeface="Helvetica Neue"/>
              </a:rPr>
              <a:t> 2D Materials and  Applications </a:t>
            </a:r>
            <a:r>
              <a:rPr lang="en-US" sz="1050" b="0" strike="noStrike" spc="-1" dirty="0">
                <a:solidFill>
                  <a:srgbClr val="000000"/>
                </a:solidFill>
                <a:latin typeface="+mn-lt"/>
                <a:ea typeface="Helvetica Neue"/>
              </a:rPr>
              <a:t>(as of 04/03/2025)</a:t>
            </a:r>
            <a:r>
              <a:rPr lang="en-US" sz="1050" b="0" i="1" strike="noStrike" spc="-1" dirty="0">
                <a:solidFill>
                  <a:srgbClr val="000000"/>
                </a:solidFill>
                <a:latin typeface="+mn-lt"/>
                <a:ea typeface="Helvetica Neue"/>
              </a:rPr>
              <a:t>. </a:t>
            </a:r>
            <a:r>
              <a:rPr lang="en-US" sz="1050" b="0" strike="noStrike" spc="-1" dirty="0">
                <a:solidFill>
                  <a:srgbClr val="000000"/>
                </a:solidFill>
                <a:latin typeface="+mn-lt"/>
                <a:ea typeface="Helvetica Neue"/>
              </a:rPr>
              <a:t>pre-print:  </a:t>
            </a:r>
            <a:r>
              <a:rPr lang="en-US" sz="1050" b="0" u="sng" strike="noStrike" spc="-1" dirty="0">
                <a:solidFill>
                  <a:srgbClr val="000000"/>
                </a:solidFill>
                <a:uFillTx/>
                <a:latin typeface="+mn-lt"/>
                <a:ea typeface="Helvetica Neue"/>
                <a:hlinkClick r:id="rId3"/>
              </a:rPr>
              <a:t>https://www.researchsquare.com/article/rs-6117205/v1</a:t>
            </a:r>
            <a:r>
              <a:rPr lang="en-US" sz="1050" b="0" strike="noStrike" spc="-1" dirty="0">
                <a:solidFill>
                  <a:srgbClr val="000000"/>
                </a:solidFill>
                <a:latin typeface="+mn-lt"/>
                <a:ea typeface="Helvetica Neue"/>
              </a:rPr>
              <a:t>  </a:t>
            </a:r>
            <a:endParaRPr lang="en-US" sz="1050" b="0" strike="noStrike" spc="-1" dirty="0">
              <a:latin typeface="Arial"/>
            </a:endParaRPr>
          </a:p>
          <a:p>
            <a:pPr marL="216000" indent="-216000">
              <a:lnSpc>
                <a:spcPct val="100000"/>
              </a:lnSpc>
              <a:buNone/>
              <a:tabLst>
                <a:tab pos="0" algn="l"/>
              </a:tabLst>
            </a:pPr>
            <a:endParaRPr lang="en-US" sz="1200" b="0" strike="noStrike" spc="-1" dirty="0">
              <a:latin typeface="Arial"/>
            </a:endParaRPr>
          </a:p>
        </p:txBody>
      </p:sp>
      <p:sp>
        <p:nvSpPr>
          <p:cNvPr id="75" name="PlaceHolder 3"/>
          <p:cNvSpPr>
            <a:spLocks noGrp="1"/>
          </p:cNvSpPr>
          <p:nvPr>
            <p:ph type="sldNum" idx="7"/>
          </p:nvPr>
        </p:nvSpPr>
        <p:spPr>
          <a:xfrm>
            <a:off x="3970800" y="8830080"/>
            <a:ext cx="3036240" cy="465120"/>
          </a:xfrm>
          <a:prstGeom prst="rect">
            <a:avLst/>
          </a:prstGeom>
          <a:noFill/>
          <a:ln w="0">
            <a:noFill/>
          </a:ln>
        </p:spPr>
        <p:txBody>
          <a:bodyPr lIns="93240" tIns="46440" rIns="93240" bIns="46440" anchor="b">
            <a:noAutofit/>
          </a:bodyPr>
          <a:lstStyle>
            <a:lvl1pPr algn="r">
              <a:lnSpc>
                <a:spcPct val="100000"/>
              </a:lnSpc>
              <a:buNone/>
              <a:defRPr lang="en-US" sz="1100" b="0" strike="noStrike" spc="-1">
                <a:latin typeface="Times New Roman"/>
              </a:defRPr>
            </a:lvl1pPr>
          </a:lstStyle>
          <a:p>
            <a:pPr algn="r">
              <a:lnSpc>
                <a:spcPct val="100000"/>
              </a:lnSpc>
              <a:buNone/>
            </a:pPr>
            <a:fld id="{AFF3A6C3-6CE5-4327-BE17-E1206FE052A2}" type="slidenum">
              <a:rPr lang="en-US" sz="1100" b="0" strike="noStrike" spc="-1">
                <a:latin typeface="Times New Roman"/>
              </a:rPr>
              <a:t>1</a:t>
            </a:fld>
            <a:endParaRPr lang="en-US" sz="11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050863C1-EB7D-403E-95DD-2DEF2883AF09}" type="slidenum">
              <a:t>‹#›</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7"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8"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576CECA7-E275-4655-9C95-5A747984E57B}" type="slidenum">
              <a:t>‹#›</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4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3"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D3D697C7-1C35-40AB-A6B9-470D4BC90CD8}" type="slidenum">
              <a:t>‹#›</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45"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6"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7"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8"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9"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0"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6A38B80F-C7F2-42B2-837B-10FF9E107232}" type="slidenum">
              <a:t>‹#›</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6"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51DDA458-4659-47BF-AEA7-F12CEB4B4BD9}" type="slidenum">
              <a:t>‹#›</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8"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4C5CD516-F13F-42F7-9D39-019E715289D3}" type="slidenum">
              <a:t>‹#›</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659559F4-EA5E-416A-8814-EFFD86262300}" type="slidenum">
              <a:t>‹#›</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DBA8B41A-8060-45A4-9A8A-8B6AB0B43C0B}"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3"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98922AE2-066B-44CA-A72D-FDA16025B53C}"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A2360D02-05FA-4680-A521-6DE74BAA05BB}"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1"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BC1B4F9A-5F63-4B54-8541-13EC80AAA16A}"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5"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B85C1492-0BB3-4E27-96B4-AB474BF0C045}"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 name="TextBox 13"/>
          <p:cNvSpPr/>
          <p:nvPr/>
        </p:nvSpPr>
        <p:spPr>
          <a:xfrm>
            <a:off x="0" y="3600"/>
            <a:ext cx="12215520" cy="804600"/>
          </a:xfrm>
          <a:prstGeom prst="rect">
            <a:avLst/>
          </a:prstGeom>
          <a:gradFill rotWithShape="0">
            <a:gsLst>
              <a:gs pos="0">
                <a:srgbClr val="FFFFFF"/>
              </a:gs>
              <a:gs pos="100000">
                <a:srgbClr val="4472C4"/>
              </a:gs>
            </a:gsLst>
            <a:path path="circle">
              <a:fillToRect l="50000" r="50000" b="100000"/>
            </a:path>
          </a:gradFill>
          <a:ln w="0">
            <a:noFill/>
          </a:ln>
        </p:spPr>
        <p:style>
          <a:lnRef idx="0">
            <a:scrgbClr r="0" g="0" b="0"/>
          </a:lnRef>
          <a:fillRef idx="0">
            <a:scrgbClr r="0" g="0" b="0"/>
          </a:fillRef>
          <a:effectRef idx="0">
            <a:scrgbClr r="0" g="0" b="0"/>
          </a:effectRef>
          <a:fontRef idx="minor"/>
        </p:style>
      </p:sp>
      <p:grpSp>
        <p:nvGrpSpPr>
          <p:cNvPr id="16" name="Group 7"/>
          <p:cNvGrpSpPr/>
          <p:nvPr/>
        </p:nvGrpSpPr>
        <p:grpSpPr>
          <a:xfrm>
            <a:off x="0" y="6243840"/>
            <a:ext cx="12190680" cy="652680"/>
            <a:chOff x="0" y="6243840"/>
            <a:chExt cx="12190680" cy="652680"/>
          </a:xfrm>
        </p:grpSpPr>
        <p:sp>
          <p:nvSpPr>
            <p:cNvPr id="2" name="Rectangle 8"/>
            <p:cNvSpPr/>
            <p:nvPr/>
          </p:nvSpPr>
          <p:spPr>
            <a:xfrm>
              <a:off x="0" y="6243840"/>
              <a:ext cx="12190680" cy="652680"/>
            </a:xfrm>
            <a:prstGeom prst="rect">
              <a:avLst/>
            </a:prstGeom>
            <a:gradFill rotWithShape="0">
              <a:gsLst>
                <a:gs pos="0">
                  <a:srgbClr val="F6F8FC"/>
                </a:gs>
                <a:gs pos="100000">
                  <a:srgbClr val="CFAECF"/>
                </a:gs>
              </a:gsLst>
              <a:lin ang="10800000"/>
            </a:gradFill>
            <a:ln>
              <a:noFill/>
            </a:ln>
          </p:spPr>
          <p:style>
            <a:lnRef idx="2">
              <a:schemeClr val="accent1">
                <a:shade val="50000"/>
              </a:schemeClr>
            </a:lnRef>
            <a:fillRef idx="1">
              <a:schemeClr val="accent1"/>
            </a:fillRef>
            <a:effectRef idx="0">
              <a:schemeClr val="accent1"/>
            </a:effectRef>
            <a:fontRef idx="minor"/>
          </p:style>
        </p:sp>
        <p:pic>
          <p:nvPicPr>
            <p:cNvPr id="3" name="Picture 9"/>
            <p:cNvPicPr/>
            <p:nvPr/>
          </p:nvPicPr>
          <p:blipFill>
            <a:blip r:embed="rId14"/>
            <a:stretch/>
          </p:blipFill>
          <p:spPr>
            <a:xfrm>
              <a:off x="1228320" y="6272280"/>
              <a:ext cx="2199240" cy="546120"/>
            </a:xfrm>
            <a:prstGeom prst="rect">
              <a:avLst/>
            </a:prstGeom>
            <a:ln w="0">
              <a:noFill/>
            </a:ln>
          </p:spPr>
        </p:pic>
        <p:sp>
          <p:nvSpPr>
            <p:cNvPr id="4" name="Rectangle 10"/>
            <p:cNvSpPr/>
            <p:nvPr/>
          </p:nvSpPr>
          <p:spPr>
            <a:xfrm>
              <a:off x="3639960" y="6470280"/>
              <a:ext cx="4691880" cy="226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buNone/>
              </a:pPr>
              <a:r>
                <a:rPr lang="en-US" sz="900" b="0" i="1" strike="noStrike" spc="-1">
                  <a:solidFill>
                    <a:srgbClr val="4472C4"/>
                  </a:solidFill>
                  <a:latin typeface="Arial"/>
                  <a:ea typeface="DejaVu Sans"/>
                </a:rPr>
                <a:t>Where Materials Begin and Society Benefits</a:t>
              </a:r>
              <a:endParaRPr lang="en-US" sz="900" b="0" strike="noStrike" spc="-1">
                <a:latin typeface="Arial"/>
              </a:endParaRPr>
            </a:p>
          </p:txBody>
        </p:sp>
        <p:pic>
          <p:nvPicPr>
            <p:cNvPr id="5" name="Picture 6" descr="G:\Apodaca Work Current\NSF logo\NEW NSF Logo Design\Final\BitmapLogo_NOLayers_F.png"/>
            <p:cNvPicPr/>
            <p:nvPr/>
          </p:nvPicPr>
          <p:blipFill>
            <a:blip r:embed="rId15"/>
            <a:stretch/>
          </p:blipFill>
          <p:spPr>
            <a:xfrm>
              <a:off x="380880" y="6257880"/>
              <a:ext cx="614880" cy="618480"/>
            </a:xfrm>
            <a:prstGeom prst="rect">
              <a:avLst/>
            </a:prstGeom>
            <a:ln w="9525">
              <a:noFill/>
            </a:ln>
          </p:spPr>
        </p:pic>
      </p:grpSp>
      <p:sp>
        <p:nvSpPr>
          <p:cNvPr id="6" name="Slide Number Placeholder 6"/>
          <p:cNvSpPr/>
          <p:nvPr/>
        </p:nvSpPr>
        <p:spPr>
          <a:xfrm>
            <a:off x="8763120" y="6356520"/>
            <a:ext cx="2741760" cy="363600"/>
          </a:xfrm>
          <a:prstGeom prst="rect">
            <a:avLst/>
          </a:prstGeom>
          <a:noFill/>
          <a:ln w="0">
            <a:noFill/>
          </a:ln>
        </p:spPr>
        <p:style>
          <a:lnRef idx="0">
            <a:scrgbClr r="0" g="0" b="0"/>
          </a:lnRef>
          <a:fillRef idx="0">
            <a:scrgbClr r="0" g="0" b="0"/>
          </a:fillRef>
          <a:effectRef idx="0">
            <a:scrgbClr r="0" g="0" b="0"/>
          </a:effectRef>
          <a:fontRef idx="minor"/>
        </p:style>
      </p:sp>
      <p:sp>
        <p:nvSpPr>
          <p:cNvPr id="7" name="Rectangle 17"/>
          <p:cNvSpPr/>
          <p:nvPr/>
        </p:nvSpPr>
        <p:spPr>
          <a:xfrm>
            <a:off x="0" y="262800"/>
            <a:ext cx="2764080" cy="4150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8" name="Right Triangle 18"/>
          <p:cNvSpPr/>
          <p:nvPr/>
        </p:nvSpPr>
        <p:spPr>
          <a:xfrm>
            <a:off x="2762280" y="261360"/>
            <a:ext cx="455760" cy="416160"/>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grpSp>
        <p:nvGrpSpPr>
          <p:cNvPr id="9" name="Group 19"/>
          <p:cNvGrpSpPr/>
          <p:nvPr/>
        </p:nvGrpSpPr>
        <p:grpSpPr>
          <a:xfrm>
            <a:off x="4709160" y="807120"/>
            <a:ext cx="7481520" cy="444960"/>
            <a:chOff x="4709160" y="807120"/>
            <a:chExt cx="7481520" cy="444960"/>
          </a:xfrm>
        </p:grpSpPr>
        <p:sp>
          <p:nvSpPr>
            <p:cNvPr id="10" name="Rectangle 20"/>
            <p:cNvSpPr/>
            <p:nvPr/>
          </p:nvSpPr>
          <p:spPr>
            <a:xfrm>
              <a:off x="5164920" y="807120"/>
              <a:ext cx="7025760" cy="44352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1" name="Right Triangle 21"/>
            <p:cNvSpPr/>
            <p:nvPr/>
          </p:nvSpPr>
          <p:spPr>
            <a:xfrm rot="10800000">
              <a:off x="4709160" y="808560"/>
              <a:ext cx="455760" cy="443520"/>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grpSp>
      <p:sp>
        <p:nvSpPr>
          <p:cNvPr id="12" name="PlaceHolder 1"/>
          <p:cNvSpPr>
            <a:spLocks noGrp="1"/>
          </p:cNvSpPr>
          <p:nvPr>
            <p:ph type="ftr" idx="1"/>
          </p:nvPr>
        </p:nvSpPr>
        <p:spPr>
          <a:xfrm>
            <a:off x="4038480" y="6356520"/>
            <a:ext cx="4113360" cy="363600"/>
          </a:xfrm>
          <a:prstGeom prst="rect">
            <a:avLst/>
          </a:prstGeom>
          <a:noFill/>
          <a:ln w="0">
            <a:noFill/>
          </a:ln>
        </p:spPr>
        <p:txBody>
          <a:bodyPr lIns="90000" tIns="45000" rIns="90000" bIns="45000" anchor="ctr">
            <a:noAutofit/>
          </a:bodyPr>
          <a:lstStyle>
            <a:lvl1pPr algn="ctr">
              <a:lnSpc>
                <a:spcPct val="100000"/>
              </a:lnSpc>
              <a:buNone/>
              <a:defRPr lang="en-US" sz="1400" b="0" strike="noStrike" spc="-1">
                <a:latin typeface="Times New Roman"/>
              </a:defRPr>
            </a:lvl1pPr>
          </a:lstStyle>
          <a:p>
            <a:pPr algn="ctr">
              <a:lnSpc>
                <a:spcPct val="100000"/>
              </a:lnSpc>
              <a:buNone/>
            </a:pPr>
            <a:r>
              <a:rPr lang="en-US" sz="1400" b="0" strike="noStrike" spc="-1">
                <a:latin typeface="Times New Roman"/>
              </a:rPr>
              <a:t>&lt;footer&gt;</a:t>
            </a:r>
          </a:p>
        </p:txBody>
      </p:sp>
      <p:sp>
        <p:nvSpPr>
          <p:cNvPr id="13" name="PlaceHolder 2"/>
          <p:cNvSpPr>
            <a:spLocks noGrp="1"/>
          </p:cNvSpPr>
          <p:nvPr>
            <p:ph type="sldNum" idx="2"/>
          </p:nvPr>
        </p:nvSpPr>
        <p:spPr>
          <a:xfrm>
            <a:off x="8610480" y="6356520"/>
            <a:ext cx="2741760" cy="363600"/>
          </a:xfrm>
          <a:prstGeom prst="rect">
            <a:avLst/>
          </a:prstGeom>
          <a:noFill/>
          <a:ln w="0">
            <a:noFill/>
          </a:ln>
        </p:spPr>
        <p:txBody>
          <a:bodyPr lIns="90000" tIns="45000" rIns="90000" bIns="45000" anchor="ctr">
            <a:noAutofit/>
          </a:bodyPr>
          <a:lstStyle>
            <a:lvl1pPr algn="r">
              <a:lnSpc>
                <a:spcPct val="100000"/>
              </a:lnSpc>
              <a:buNone/>
              <a:defRPr lang="en-US" sz="1200" b="0" strike="noStrike" spc="-1">
                <a:solidFill>
                  <a:srgbClr val="8B8B8B"/>
                </a:solidFill>
                <a:latin typeface="Calibri"/>
              </a:defRPr>
            </a:lvl1pPr>
          </a:lstStyle>
          <a:p>
            <a:pPr algn="r">
              <a:lnSpc>
                <a:spcPct val="100000"/>
              </a:lnSpc>
              <a:buNone/>
            </a:pPr>
            <a:fld id="{92EBE427-6967-42A6-B0E0-1CC56499A52E}" type="slidenum">
              <a:rPr lang="en-US" sz="1200" b="0" strike="noStrike" spc="-1">
                <a:solidFill>
                  <a:srgbClr val="8B8B8B"/>
                </a:solidFill>
                <a:latin typeface="Calibri"/>
              </a:rPr>
              <a:t>‹#›</a:t>
            </a:fld>
            <a:endParaRPr lang="en-US" sz="1200" b="0" strike="noStrike" spc="-1">
              <a:latin typeface="Times New Roman"/>
            </a:endParaRPr>
          </a:p>
        </p:txBody>
      </p:sp>
      <p:sp>
        <p:nvSpPr>
          <p:cNvPr id="14" name="PlaceHolder 3"/>
          <p:cNvSpPr>
            <a:spLocks noGrp="1"/>
          </p:cNvSpPr>
          <p:nvPr>
            <p:ph type="dt" idx="3"/>
          </p:nvPr>
        </p:nvSpPr>
        <p:spPr>
          <a:xfrm>
            <a:off x="838080" y="6356520"/>
            <a:ext cx="2741760" cy="363600"/>
          </a:xfrm>
          <a:prstGeom prst="rect">
            <a:avLst/>
          </a:prstGeom>
          <a:noFill/>
          <a:ln w="0">
            <a:noFill/>
          </a:ln>
        </p:spPr>
        <p:txBody>
          <a:bodyPr lIns="90000" tIns="45000" rIns="90000" bIns="45000" anchor="ctr">
            <a:noAutofit/>
          </a:bodyPr>
          <a:lstStyle>
            <a:lvl1pPr>
              <a:defRPr lang="en-US" sz="1400" b="0" strike="noStrike" spc="-1">
                <a:latin typeface="Times New Roman"/>
              </a:defRPr>
            </a:lvl1pPr>
          </a:lstStyle>
          <a:p>
            <a:r>
              <a:rPr lang="en-US" sz="1400" b="0" strike="noStrike" spc="-1">
                <a:latin typeface="Times New Roman"/>
              </a:rPr>
              <a:t>&lt;date/time&gt;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itle 1"/>
          <p:cNvSpPr/>
          <p:nvPr/>
        </p:nvSpPr>
        <p:spPr>
          <a:xfrm>
            <a:off x="3242520" y="151200"/>
            <a:ext cx="7757640" cy="565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93500" lnSpcReduction="10000"/>
          </a:bodyPr>
          <a:lstStyle/>
          <a:p>
            <a:pPr>
              <a:lnSpc>
                <a:spcPct val="90000"/>
              </a:lnSpc>
              <a:buNone/>
            </a:pPr>
            <a:r>
              <a:rPr lang="en-US" sz="2000" b="1" strike="noStrike" spc="-1" dirty="0">
                <a:solidFill>
                  <a:srgbClr val="C00000"/>
                </a:solidFill>
                <a:latin typeface="Arial"/>
                <a:ea typeface="DejaVu Sans"/>
              </a:rPr>
              <a:t>Understanding &amp; Predicting Trends in Defect Energetics </a:t>
            </a:r>
            <a:endParaRPr lang="en-US" sz="2000" b="0" strike="noStrike" spc="-1" dirty="0">
              <a:latin typeface="Arial"/>
            </a:endParaRPr>
          </a:p>
          <a:p>
            <a:pPr>
              <a:lnSpc>
                <a:spcPct val="90000"/>
              </a:lnSpc>
              <a:buNone/>
            </a:pPr>
            <a:r>
              <a:rPr lang="en-US" sz="2000" b="1" strike="noStrike" spc="-1" dirty="0">
                <a:solidFill>
                  <a:srgbClr val="C00000"/>
                </a:solidFill>
                <a:latin typeface="Arial"/>
                <a:ea typeface="DejaVu Sans"/>
              </a:rPr>
              <a:t>in Monolayer Transition Metal Dichalcogenides</a:t>
            </a:r>
            <a:endParaRPr lang="en-US" sz="2000" b="0" strike="noStrike" spc="-1" dirty="0">
              <a:latin typeface="Arial"/>
            </a:endParaRPr>
          </a:p>
        </p:txBody>
      </p:sp>
      <p:sp>
        <p:nvSpPr>
          <p:cNvPr id="58" name="TextBox 8"/>
          <p:cNvSpPr/>
          <p:nvPr/>
        </p:nvSpPr>
        <p:spPr>
          <a:xfrm>
            <a:off x="147960" y="200520"/>
            <a:ext cx="2665440" cy="5461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buNone/>
            </a:pPr>
            <a:r>
              <a:rPr lang="en-US" sz="1400" b="1" strike="noStrike" spc="-1">
                <a:solidFill>
                  <a:srgbClr val="000000"/>
                </a:solidFill>
                <a:latin typeface="Arial"/>
                <a:ea typeface="DejaVu Sans"/>
              </a:rPr>
              <a:t>(</a:t>
            </a:r>
            <a:r>
              <a:rPr lang="en-US" sz="1400" b="1" i="1" strike="noStrike" spc="-1">
                <a:solidFill>
                  <a:srgbClr val="000000"/>
                </a:solidFill>
                <a:latin typeface="Arial"/>
                <a:ea typeface="DejaVu Sans"/>
              </a:rPr>
              <a:t>UT Austin</a:t>
            </a:r>
            <a:r>
              <a:rPr lang="en-US" sz="1400" b="1" strike="noStrike" spc="-1">
                <a:solidFill>
                  <a:srgbClr val="000000"/>
                </a:solidFill>
                <a:latin typeface="Arial"/>
                <a:ea typeface="DejaVu Sans"/>
              </a:rPr>
              <a:t>) MRSEC </a:t>
            </a:r>
            <a:endParaRPr lang="en-US" sz="1400" b="0" strike="noStrike" spc="-1">
              <a:latin typeface="Arial"/>
            </a:endParaRPr>
          </a:p>
          <a:p>
            <a:pPr>
              <a:lnSpc>
                <a:spcPct val="100000"/>
              </a:lnSpc>
              <a:buNone/>
            </a:pPr>
            <a:r>
              <a:rPr lang="en-US" sz="1400" b="1" strike="noStrike" spc="-1">
                <a:solidFill>
                  <a:srgbClr val="000000"/>
                </a:solidFill>
                <a:latin typeface="Arial"/>
                <a:ea typeface="DejaVu Sans"/>
              </a:rPr>
              <a:t>DMR-2308817</a:t>
            </a:r>
            <a:r>
              <a:rPr lang="en-US" sz="1600" b="1" strike="noStrike" spc="-1">
                <a:solidFill>
                  <a:srgbClr val="000000"/>
                </a:solidFill>
                <a:latin typeface="Arial"/>
                <a:ea typeface="DejaVu Sans"/>
              </a:rPr>
              <a:t>	</a:t>
            </a:r>
            <a:endParaRPr lang="en-US" sz="1600" b="0" strike="noStrike" spc="-1">
              <a:latin typeface="Arial"/>
            </a:endParaRPr>
          </a:p>
        </p:txBody>
      </p:sp>
      <p:sp>
        <p:nvSpPr>
          <p:cNvPr id="59" name="TextBox 9"/>
          <p:cNvSpPr/>
          <p:nvPr/>
        </p:nvSpPr>
        <p:spPr>
          <a:xfrm>
            <a:off x="5709600" y="845280"/>
            <a:ext cx="6307560" cy="3330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buNone/>
            </a:pPr>
            <a:r>
              <a:rPr lang="en-US" sz="1600" b="1" strike="noStrike" spc="-1">
                <a:solidFill>
                  <a:srgbClr val="000000"/>
                </a:solidFill>
                <a:latin typeface="Arial"/>
                <a:ea typeface="DejaVu Sans"/>
              </a:rPr>
              <a:t>Brian H. Lee, Jameela Fatheema, Deji Akinwande, Wennie Wang</a:t>
            </a:r>
            <a:endParaRPr lang="en-US" sz="1600" b="0" strike="noStrike" spc="-1">
              <a:latin typeface="Arial"/>
            </a:endParaRPr>
          </a:p>
        </p:txBody>
      </p:sp>
      <p:sp>
        <p:nvSpPr>
          <p:cNvPr id="60" name="Text Box 28"/>
          <p:cNvSpPr/>
          <p:nvPr/>
        </p:nvSpPr>
        <p:spPr>
          <a:xfrm>
            <a:off x="277200" y="1348560"/>
            <a:ext cx="6399720" cy="4625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buNone/>
            </a:pPr>
            <a:r>
              <a:rPr lang="en-US" sz="1500" b="1" strike="noStrike" spc="-1">
                <a:solidFill>
                  <a:srgbClr val="000000"/>
                </a:solidFill>
                <a:latin typeface="Arial"/>
                <a:ea typeface="DejaVu Sans"/>
              </a:rPr>
              <a:t>What has been achieved?</a:t>
            </a:r>
            <a:endParaRPr lang="en-US" sz="1500" b="0" strike="noStrike" spc="-1">
              <a:latin typeface="Arial"/>
            </a:endParaRPr>
          </a:p>
          <a:p>
            <a:pPr marL="432000" lvl="1" indent="-216000">
              <a:lnSpc>
                <a:spcPct val="100000"/>
              </a:lnSpc>
              <a:buClr>
                <a:srgbClr val="000000"/>
              </a:buClr>
              <a:buSzPct val="45000"/>
              <a:buFont typeface="Wingdings" charset="2"/>
              <a:buChar char=""/>
            </a:pPr>
            <a:r>
              <a:rPr lang="en-US" sz="1400" b="0" strike="noStrike" spc="-1">
                <a:solidFill>
                  <a:srgbClr val="000000"/>
                </a:solidFill>
                <a:latin typeface="Arial"/>
                <a:ea typeface="DejaVu Sans"/>
              </a:rPr>
              <a:t>Developed models that predict and explain trends in the defect adsorption energetics for metal adatom adsorption in monolayer TMDs.</a:t>
            </a:r>
            <a:endParaRPr lang="en-US" sz="1400" b="0" strike="noStrike" spc="-1">
              <a:latin typeface="Arial"/>
            </a:endParaRPr>
          </a:p>
          <a:p>
            <a:pPr marL="432000" lvl="1" indent="-216000">
              <a:lnSpc>
                <a:spcPct val="100000"/>
              </a:lnSpc>
              <a:buClr>
                <a:srgbClr val="000000"/>
              </a:buClr>
              <a:buSzPct val="45000"/>
              <a:buFont typeface="Wingdings" charset="2"/>
              <a:buChar char=""/>
            </a:pPr>
            <a:r>
              <a:rPr lang="en-US" sz="1400" b="0" strike="noStrike" spc="-1">
                <a:solidFill>
                  <a:srgbClr val="000000"/>
                </a:solidFill>
                <a:latin typeface="Arial"/>
                <a:ea typeface="DejaVu Sans"/>
              </a:rPr>
              <a:t>These models are based on an understanding of changes in bonding character, hybridization, and electronic structure (e.g., </a:t>
            </a:r>
            <a:r>
              <a:rPr lang="en-US" sz="1400" b="0" i="1" strike="noStrike" spc="-1">
                <a:solidFill>
                  <a:srgbClr val="000000"/>
                </a:solidFill>
                <a:latin typeface="Arial"/>
                <a:ea typeface="DejaVu Sans"/>
              </a:rPr>
              <a:t>d-</a:t>
            </a:r>
            <a:r>
              <a:rPr lang="en-US" sz="1400" b="0" strike="noStrike" spc="-1">
                <a:solidFill>
                  <a:srgbClr val="000000"/>
                </a:solidFill>
                <a:latin typeface="Arial"/>
                <a:ea typeface="DejaVu Sans"/>
              </a:rPr>
              <a:t>band center).</a:t>
            </a:r>
            <a:endParaRPr lang="en-US" sz="1400" b="0" strike="noStrike" spc="-1">
              <a:latin typeface="Arial"/>
            </a:endParaRPr>
          </a:p>
          <a:p>
            <a:pPr marL="432000" lvl="1" indent="-216000">
              <a:lnSpc>
                <a:spcPct val="100000"/>
              </a:lnSpc>
              <a:buClr>
                <a:srgbClr val="000000"/>
              </a:buClr>
              <a:buSzPct val="45000"/>
              <a:buFont typeface="Wingdings" charset="2"/>
              <a:buChar char=""/>
            </a:pPr>
            <a:r>
              <a:rPr lang="en-US" sz="1400" b="0" strike="noStrike" spc="-1">
                <a:solidFill>
                  <a:srgbClr val="000000"/>
                </a:solidFill>
                <a:latin typeface="Arial"/>
                <a:ea typeface="DejaVu Sans"/>
              </a:rPr>
              <a:t>Our simpler and interpretable models perform comparably well to more complex machine learning studies. </a:t>
            </a:r>
            <a:endParaRPr lang="en-US" sz="1400" b="0" strike="noStrike" spc="-1">
              <a:latin typeface="Arial"/>
            </a:endParaRPr>
          </a:p>
          <a:p>
            <a:pPr>
              <a:lnSpc>
                <a:spcPct val="100000"/>
              </a:lnSpc>
              <a:buNone/>
            </a:pPr>
            <a:endParaRPr lang="en-US" sz="1400" b="0" strike="noStrike" spc="-1">
              <a:latin typeface="Arial"/>
            </a:endParaRPr>
          </a:p>
          <a:p>
            <a:pPr>
              <a:lnSpc>
                <a:spcPct val="100000"/>
              </a:lnSpc>
              <a:buNone/>
            </a:pPr>
            <a:r>
              <a:rPr lang="en-US" sz="1500" b="1" strike="noStrike" spc="-1">
                <a:solidFill>
                  <a:srgbClr val="000000"/>
                </a:solidFill>
                <a:latin typeface="Arial"/>
                <a:ea typeface="DejaVu Sans"/>
              </a:rPr>
              <a:t>Why is this achievement important?</a:t>
            </a:r>
            <a:endParaRPr lang="en-US" sz="1500" b="0" strike="noStrike" spc="-1">
              <a:latin typeface="Arial"/>
            </a:endParaRPr>
          </a:p>
          <a:p>
            <a:pPr marL="432000" lvl="1" indent="-216000">
              <a:lnSpc>
                <a:spcPct val="100000"/>
              </a:lnSpc>
              <a:buClr>
                <a:srgbClr val="000000"/>
              </a:buClr>
              <a:buSzPct val="45000"/>
              <a:buFont typeface="Wingdings" charset="2"/>
              <a:buChar char=""/>
            </a:pPr>
            <a:r>
              <a:rPr lang="en-US" sz="1400" b="0" strike="noStrike" spc="-1">
                <a:solidFill>
                  <a:srgbClr val="000000"/>
                </a:solidFill>
                <a:latin typeface="Arial"/>
                <a:ea typeface="DejaVu Sans"/>
              </a:rPr>
              <a:t>Demonstrate that materials trends exist in the defect energetics and hence switching energetics in resistive switching applications. </a:t>
            </a:r>
            <a:endParaRPr lang="en-US" sz="1400" b="0" strike="noStrike" spc="-1">
              <a:latin typeface="Arial"/>
            </a:endParaRPr>
          </a:p>
          <a:p>
            <a:pPr marL="432000" lvl="1" indent="-216000">
              <a:lnSpc>
                <a:spcPct val="100000"/>
              </a:lnSpc>
              <a:buClr>
                <a:srgbClr val="000000"/>
              </a:buClr>
              <a:buSzPct val="45000"/>
              <a:buFont typeface="Wingdings" charset="2"/>
              <a:buChar char=""/>
            </a:pPr>
            <a:r>
              <a:rPr lang="en-US" sz="1400" b="0" strike="noStrike" spc="-1">
                <a:solidFill>
                  <a:srgbClr val="000000"/>
                </a:solidFill>
                <a:latin typeface="Arial"/>
                <a:ea typeface="DejaVu Sans"/>
              </a:rPr>
              <a:t>Insights provide rational materials selection rules for materials in the active switching layer and the electrodes.</a:t>
            </a:r>
            <a:endParaRPr lang="en-US" sz="1400" b="0" strike="noStrike" spc="-1">
              <a:latin typeface="Arial"/>
            </a:endParaRPr>
          </a:p>
          <a:p>
            <a:pPr>
              <a:lnSpc>
                <a:spcPct val="100000"/>
              </a:lnSpc>
              <a:buNone/>
            </a:pPr>
            <a:endParaRPr lang="en-US" sz="1400" b="0" strike="noStrike" spc="-1">
              <a:latin typeface="Arial"/>
            </a:endParaRPr>
          </a:p>
          <a:p>
            <a:pPr>
              <a:lnSpc>
                <a:spcPct val="100000"/>
              </a:lnSpc>
              <a:buNone/>
            </a:pPr>
            <a:r>
              <a:rPr lang="en-US" sz="1500" b="1" strike="noStrike" spc="-1">
                <a:solidFill>
                  <a:srgbClr val="000000"/>
                </a:solidFill>
                <a:latin typeface="Arial"/>
                <a:ea typeface="DejaVu Sans"/>
              </a:rPr>
              <a:t>How is the achievement related to the IRG/MRSEC, and how does it help it achieve its goals?</a:t>
            </a:r>
            <a:endParaRPr lang="en-US" sz="1500" b="0" strike="noStrike" spc="-1">
              <a:latin typeface="Arial"/>
            </a:endParaRPr>
          </a:p>
          <a:p>
            <a:pPr marL="432000" lvl="1" indent="-216000">
              <a:lnSpc>
                <a:spcPct val="100000"/>
              </a:lnSpc>
              <a:buClr>
                <a:srgbClr val="000000"/>
              </a:buClr>
              <a:buSzPct val="45000"/>
              <a:buFont typeface="Wingdings" charset="2"/>
              <a:buChar char=""/>
            </a:pPr>
            <a:r>
              <a:rPr lang="en-US" sz="1400" b="0" strike="noStrike" spc="-1">
                <a:solidFill>
                  <a:srgbClr val="000000"/>
                </a:solidFill>
                <a:latin typeface="Arial"/>
                <a:ea typeface="DejaVu Sans"/>
              </a:rPr>
              <a:t>Provides framework for identifying materials trends at defective interfaces in heterostructures involving 2D materials</a:t>
            </a:r>
            <a:endParaRPr lang="en-US" sz="1400" b="0" strike="noStrike" spc="-1">
              <a:latin typeface="Arial"/>
            </a:endParaRPr>
          </a:p>
          <a:p>
            <a:pPr marL="432000" lvl="1" indent="-216000">
              <a:lnSpc>
                <a:spcPct val="100000"/>
              </a:lnSpc>
              <a:buClr>
                <a:srgbClr val="000000"/>
              </a:buClr>
              <a:buSzPct val="45000"/>
              <a:buFont typeface="Wingdings" charset="2"/>
              <a:buChar char=""/>
            </a:pPr>
            <a:r>
              <a:rPr lang="en-US" sz="1400" b="0" strike="noStrike" spc="-1">
                <a:solidFill>
                  <a:srgbClr val="000000"/>
                </a:solidFill>
                <a:latin typeface="Arial"/>
                <a:ea typeface="DejaVu Sans"/>
              </a:rPr>
              <a:t>Understanding defects in 2D materials is critical to their use and operation in electronic devices</a:t>
            </a:r>
            <a:endParaRPr lang="en-US" sz="1400" b="0" strike="noStrike" spc="-1">
              <a:latin typeface="Arial"/>
            </a:endParaRPr>
          </a:p>
          <a:p>
            <a:pPr>
              <a:lnSpc>
                <a:spcPct val="100000"/>
              </a:lnSpc>
              <a:buNone/>
            </a:pPr>
            <a:endParaRPr lang="en-US" sz="1400" b="0" strike="noStrike" spc="-1">
              <a:latin typeface="Arial"/>
            </a:endParaRPr>
          </a:p>
        </p:txBody>
      </p:sp>
      <p:sp>
        <p:nvSpPr>
          <p:cNvPr id="61" name="Rectangle 37"/>
          <p:cNvSpPr/>
          <p:nvPr/>
        </p:nvSpPr>
        <p:spPr>
          <a:xfrm>
            <a:off x="6764400" y="1315800"/>
            <a:ext cx="5132160" cy="4767480"/>
          </a:xfrm>
          <a:prstGeom prst="rect">
            <a:avLst/>
          </a:prstGeom>
          <a:noFill/>
          <a:ln w="9525">
            <a:solidFill>
              <a:srgbClr val="000000"/>
            </a:solidFill>
            <a:miter/>
          </a:ln>
        </p:spPr>
        <p:style>
          <a:lnRef idx="0">
            <a:scrgbClr r="0" g="0" b="0"/>
          </a:lnRef>
          <a:fillRef idx="0">
            <a:scrgbClr r="0" g="0" b="0"/>
          </a:fillRef>
          <a:effectRef idx="0">
            <a:scrgbClr r="0" g="0" b="0"/>
          </a:effectRef>
          <a:fontRef idx="minor"/>
        </p:style>
        <p:txBody>
          <a:bodyPr/>
          <a:lstStyle/>
          <a:p>
            <a:endParaRPr lang="en-US"/>
          </a:p>
        </p:txBody>
      </p:sp>
      <p:sp>
        <p:nvSpPr>
          <p:cNvPr id="62" name="flSlide132Footer"/>
          <p:cNvSpPr/>
          <p:nvPr/>
        </p:nvSpPr>
        <p:spPr>
          <a:xfrm>
            <a:off x="-3960" y="6537960"/>
            <a:ext cx="249840" cy="2192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buNone/>
            </a:pPr>
            <a:r>
              <a:rPr lang="en-US" sz="850" b="0" strike="noStrike" spc="-1">
                <a:solidFill>
                  <a:srgbClr val="000000"/>
                </a:solidFill>
                <a:latin typeface="Microsoft Sans Serif"/>
                <a:ea typeface="DejaVu Sans"/>
              </a:rPr>
              <a:t>  </a:t>
            </a:r>
            <a:endParaRPr lang="en-US" sz="850" b="0" strike="noStrike" spc="-1">
              <a:latin typeface="Arial"/>
            </a:endParaRPr>
          </a:p>
        </p:txBody>
      </p:sp>
      <p:sp>
        <p:nvSpPr>
          <p:cNvPr id="63" name="hcSlide132Header"/>
          <p:cNvSpPr/>
          <p:nvPr/>
        </p:nvSpPr>
        <p:spPr>
          <a:xfrm>
            <a:off x="5994360" y="0"/>
            <a:ext cx="183240" cy="367920"/>
          </a:xfrm>
          <a:prstGeom prst="rect">
            <a:avLst/>
          </a:prstGeom>
          <a:noFill/>
          <a:ln w="0">
            <a:noFill/>
          </a:ln>
        </p:spPr>
        <p:style>
          <a:lnRef idx="0">
            <a:scrgbClr r="0" g="0" b="0"/>
          </a:lnRef>
          <a:fillRef idx="0">
            <a:scrgbClr r="0" g="0" b="0"/>
          </a:fillRef>
          <a:effectRef idx="0">
            <a:scrgbClr r="0" g="0" b="0"/>
          </a:effectRef>
          <a:fontRef idx="minor"/>
        </p:style>
        <p:txBody>
          <a:bodyPr/>
          <a:lstStyle/>
          <a:p>
            <a:endParaRPr lang="en-US"/>
          </a:p>
        </p:txBody>
      </p:sp>
      <p:grpSp>
        <p:nvGrpSpPr>
          <p:cNvPr id="64" name="Group 63"/>
          <p:cNvGrpSpPr/>
          <p:nvPr/>
        </p:nvGrpSpPr>
        <p:grpSpPr>
          <a:xfrm>
            <a:off x="6760800" y="1348200"/>
            <a:ext cx="5089320" cy="4735080"/>
            <a:chOff x="6760800" y="1348200"/>
            <a:chExt cx="5089320" cy="4735080"/>
          </a:xfrm>
        </p:grpSpPr>
        <p:sp>
          <p:nvSpPr>
            <p:cNvPr id="65" name="Text Box 34"/>
            <p:cNvSpPr/>
            <p:nvPr/>
          </p:nvSpPr>
          <p:spPr>
            <a:xfrm>
              <a:off x="6760800" y="4716000"/>
              <a:ext cx="5089320" cy="1367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buNone/>
              </a:pPr>
              <a:r>
                <a:rPr lang="en-US" sz="1200" b="0" strike="noStrike" spc="-1">
                  <a:solidFill>
                    <a:srgbClr val="000000"/>
                  </a:solidFill>
                  <a:latin typeface="Arial"/>
                  <a:ea typeface="DejaVu Sans"/>
                </a:rPr>
                <a:t>Figure: (a) Materials trends in the energetics of defect complexes involving a metal adatom (from an electrode) adsorbed on a chalcogen vacancy are studied. (b) These defects are present in many monolayer systems and are relevant to resistive switching applications. (c) We reveal chemical bonding principles that explain trends in defect energetics, and (d) develop models based on electronic structure to predict energetics. </a:t>
              </a:r>
              <a:endParaRPr lang="en-US" sz="1200" b="0" strike="noStrike" spc="-1">
                <a:latin typeface="Arial"/>
              </a:endParaRPr>
            </a:p>
          </p:txBody>
        </p:sp>
        <p:pic>
          <p:nvPicPr>
            <p:cNvPr id="66" name="Picture 65" descr="(a) A periodic table highlighting the TMDs (MoS2, MoSe2, WS2, WSe2) and metal adatoms (3d, 4d, 5d transition metals) involved.&#10;(b) Example I-V curve illustrating the configurations of adatom adsorption corresponding to the high- and low-resistive state."/>
            <p:cNvPicPr/>
            <p:nvPr/>
          </p:nvPicPr>
          <p:blipFill>
            <a:blip r:embed="rId3"/>
            <a:stretch/>
          </p:blipFill>
          <p:spPr>
            <a:xfrm>
              <a:off x="6800400" y="1348200"/>
              <a:ext cx="2440080" cy="3199320"/>
            </a:xfrm>
            <a:prstGeom prst="rect">
              <a:avLst/>
            </a:prstGeom>
            <a:ln w="0">
              <a:noFill/>
            </a:ln>
          </p:spPr>
        </p:pic>
        <p:pic>
          <p:nvPicPr>
            <p:cNvPr id="67" name="Picture 66" descr="Anti-bonding contributions of the transition metal and chalcogen substrate can largely explain trends in defect adsorption energetics of the transition metal adatom"/>
            <p:cNvPicPr/>
            <p:nvPr/>
          </p:nvPicPr>
          <p:blipFill>
            <a:blip r:embed="rId4"/>
            <a:stretch/>
          </p:blipFill>
          <p:spPr>
            <a:xfrm>
              <a:off x="9437760" y="1384200"/>
              <a:ext cx="2230560" cy="1659600"/>
            </a:xfrm>
            <a:prstGeom prst="rect">
              <a:avLst/>
            </a:prstGeom>
            <a:ln w="0">
              <a:noFill/>
            </a:ln>
          </p:spPr>
        </p:pic>
        <p:pic>
          <p:nvPicPr>
            <p:cNvPr id="68" name="Picture 67" descr="We develop models based on compressed sensing techniques to identify atom-based electronic and structural descriptors that can be used to predict trends in adsorption energetics."/>
            <p:cNvPicPr/>
            <p:nvPr/>
          </p:nvPicPr>
          <p:blipFill>
            <a:blip r:embed="rId5"/>
            <a:stretch/>
          </p:blipFill>
          <p:spPr>
            <a:xfrm>
              <a:off x="9455400" y="3044880"/>
              <a:ext cx="2056320" cy="1661040"/>
            </a:xfrm>
            <a:prstGeom prst="rect">
              <a:avLst/>
            </a:prstGeom>
            <a:ln w="0">
              <a:noFill/>
            </a:ln>
          </p:spPr>
        </p:pic>
        <p:sp>
          <p:nvSpPr>
            <p:cNvPr id="69" name="Rectangle 68"/>
            <p:cNvSpPr/>
            <p:nvPr/>
          </p:nvSpPr>
          <p:spPr>
            <a:xfrm>
              <a:off x="9249840" y="1450800"/>
              <a:ext cx="344160" cy="244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buNone/>
              </a:pPr>
              <a:r>
                <a:rPr lang="en-US" sz="1100" b="0" strike="noStrike" spc="-1">
                  <a:solidFill>
                    <a:srgbClr val="000000"/>
                  </a:solidFill>
                  <a:latin typeface="Arial"/>
                  <a:ea typeface="DejaVu Sans"/>
                </a:rPr>
                <a:t>(c)</a:t>
              </a:r>
              <a:endParaRPr lang="en-US" sz="1100" b="0" strike="noStrike" spc="-1">
                <a:latin typeface="Arial"/>
              </a:endParaRPr>
            </a:p>
          </p:txBody>
        </p:sp>
        <p:sp>
          <p:nvSpPr>
            <p:cNvPr id="70" name="Rectangle 69"/>
            <p:cNvSpPr/>
            <p:nvPr/>
          </p:nvSpPr>
          <p:spPr>
            <a:xfrm>
              <a:off x="9250200" y="2963160"/>
              <a:ext cx="351720" cy="244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buNone/>
              </a:pPr>
              <a:r>
                <a:rPr lang="en-US" sz="1100" b="0" strike="noStrike" spc="-1">
                  <a:solidFill>
                    <a:srgbClr val="000000"/>
                  </a:solidFill>
                  <a:latin typeface="Arial"/>
                  <a:ea typeface="DejaVu Sans"/>
                </a:rPr>
                <a:t>(d)</a:t>
              </a:r>
              <a:endParaRPr lang="en-US" sz="1100" b="0" strike="noStrike" spc="-1">
                <a:latin typeface="Arial"/>
              </a:endParaRPr>
            </a:p>
          </p:txBody>
        </p:sp>
        <p:sp>
          <p:nvSpPr>
            <p:cNvPr id="71" name="Rectangle 70"/>
            <p:cNvSpPr/>
            <p:nvPr/>
          </p:nvSpPr>
          <p:spPr>
            <a:xfrm>
              <a:off x="9804600" y="3044880"/>
              <a:ext cx="263520" cy="215640"/>
            </a:xfrm>
            <a:prstGeom prst="rect">
              <a:avLst/>
            </a:prstGeom>
            <a:solidFill>
              <a:srgbClr val="FFFFFF"/>
            </a:solidFill>
            <a:ln w="0">
              <a:noFill/>
            </a:ln>
          </p:spPr>
          <p:style>
            <a:lnRef idx="0">
              <a:scrgbClr r="0" g="0" b="0"/>
            </a:lnRef>
            <a:fillRef idx="0">
              <a:scrgbClr r="0" g="0" b="0"/>
            </a:fillRef>
            <a:effectRef idx="0">
              <a:scrgbClr r="0" g="0" b="0"/>
            </a:effectRef>
            <a:fontRef idx="minor"/>
          </p:style>
          <p:txBody>
            <a:bodyPr/>
            <a:lstStyle/>
            <a:p>
              <a:endParaRPr lang="en-US"/>
            </a:p>
          </p:txBody>
        </p:sp>
      </p:grpSp>
      <p:pic>
        <p:nvPicPr>
          <p:cNvPr id="72" name="Picture 71"/>
          <p:cNvPicPr/>
          <p:nvPr/>
        </p:nvPicPr>
        <p:blipFill>
          <a:blip r:embed="rId6"/>
          <a:stretch/>
        </p:blipFill>
        <p:spPr>
          <a:xfrm>
            <a:off x="10022400" y="6227640"/>
            <a:ext cx="1623960" cy="630360"/>
          </a:xfrm>
          <a:prstGeom prst="rect">
            <a:avLst/>
          </a:prstGeom>
          <a:ln w="0">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7847</TotalTime>
  <Words>657</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Microsoft Sans Serif</vt:lpstr>
      <vt:lpstr>Times New Roman</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TD</dc:creator>
  <dc:description/>
  <cp:lastModifiedBy>Yu, Edward T</cp:lastModifiedBy>
  <cp:revision>284</cp:revision>
  <dcterms:created xsi:type="dcterms:W3CDTF">2017-10-05T17:34:54Z</dcterms:created>
  <dcterms:modified xsi:type="dcterms:W3CDTF">2025-04-04T03:08:44Z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ainsCUI">
    <vt:lpwstr>No</vt:lpwstr>
  </property>
  <property fmtid="{D5CDD505-2E9C-101B-9397-08002B2CF9AE}" pid="3" name="Notes">
    <vt:i4>1</vt:i4>
  </property>
  <property fmtid="{D5CDD505-2E9C-101B-9397-08002B2CF9AE}" pid="4" name="PresentationFormat">
    <vt:lpwstr>Widescreen</vt:lpwstr>
  </property>
  <property fmtid="{D5CDD505-2E9C-101B-9397-08002B2CF9AE}" pid="5" name="Slides">
    <vt:i4>1</vt:i4>
  </property>
  <property fmtid="{D5CDD505-2E9C-101B-9397-08002B2CF9AE}" pid="6" name="TitusGUID">
    <vt:lpwstr>9b3d174c-23b2-471b-a915-ef0585a807c5</vt:lpwstr>
  </property>
</Properties>
</file>