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94452" autoAdjust="0"/>
  </p:normalViewPr>
  <p:slideViewPr>
    <p:cSldViewPr snapToGrid="0" snapToObjects="1">
      <p:cViewPr varScale="1">
        <p:scale>
          <a:sx n="117" d="100"/>
          <a:sy n="117" d="100"/>
        </p:scale>
        <p:origin x="1736" y="16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4/30/19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696" y="100636"/>
            <a:ext cx="5991395" cy="803867"/>
          </a:xfrm>
        </p:spPr>
        <p:txBody>
          <a:bodyPr anchor="ctr"/>
          <a:lstStyle/>
          <a:p>
            <a:r>
              <a:rPr lang="en-US" sz="1800" b="1" dirty="0">
                <a:solidFill>
                  <a:schemeClr val="tx1"/>
                </a:solidFill>
              </a:rPr>
              <a:t>CDCM K-5 Research Experience for Teachers is Forging Direct Links between Elementary Classrooms &amp; University Labs, Mentors, &amp; Facilities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CDCM MRSEC – University of Texas at Austin</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DMR- 1720595</a:t>
            </a:r>
          </a:p>
        </p:txBody>
      </p:sp>
      <p:sp>
        <p:nvSpPr>
          <p:cNvPr id="9" name="Text Box 28"/>
          <p:cNvSpPr txBox="1">
            <a:spLocks noChangeArrowheads="1"/>
          </p:cNvSpPr>
          <p:nvPr/>
        </p:nvSpPr>
        <p:spPr bwMode="auto">
          <a:xfrm>
            <a:off x="106310" y="1388426"/>
            <a:ext cx="4203558"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300" dirty="0">
                <a:latin typeface="Arial" panose="020B0604020202020204" pitchFamily="34" charset="0"/>
                <a:ea typeface="Calibri" panose="020F0502020204030204" pitchFamily="34" charset="0"/>
                <a:cs typeface="Arial" panose="020B0604020202020204" pitchFamily="34" charset="0"/>
              </a:rPr>
              <a:t>The CDCM RET program is unique in that it is designed specifically for K-5 teachers, with the intended purpose of engaging and sustaining student interest in STEM at a young age. In summer 2018, CDCM launched its inaugural program with 4 teachers participating, spanning grades 1</a:t>
            </a:r>
            <a:r>
              <a:rPr lang="en-US" sz="1300" baseline="30000" dirty="0">
                <a:latin typeface="Arial" panose="020B0604020202020204" pitchFamily="34" charset="0"/>
                <a:ea typeface="Calibri" panose="020F0502020204030204" pitchFamily="34" charset="0"/>
                <a:cs typeface="Arial" panose="020B0604020202020204" pitchFamily="34" charset="0"/>
              </a:rPr>
              <a:t>st</a:t>
            </a:r>
            <a:r>
              <a:rPr lang="en-US" sz="1300" dirty="0">
                <a:latin typeface="Arial" panose="020B0604020202020204" pitchFamily="34" charset="0"/>
                <a:ea typeface="Calibri" panose="020F0502020204030204" pitchFamily="34" charset="0"/>
                <a:cs typeface="Arial" panose="020B0604020202020204" pitchFamily="34" charset="0"/>
              </a:rPr>
              <a:t> – 5</a:t>
            </a:r>
            <a:r>
              <a:rPr lang="en-US" sz="1300" baseline="30000" dirty="0">
                <a:latin typeface="Arial" panose="020B0604020202020204" pitchFamily="34" charset="0"/>
                <a:ea typeface="Calibri" panose="020F0502020204030204" pitchFamily="34" charset="0"/>
                <a:cs typeface="Arial" panose="020B0604020202020204" pitchFamily="34" charset="0"/>
              </a:rPr>
              <a:t>th</a:t>
            </a:r>
            <a:r>
              <a:rPr lang="en-US" sz="1300" dirty="0">
                <a:latin typeface="Arial" panose="020B0604020202020204" pitchFamily="34" charset="0"/>
                <a:ea typeface="Calibri" panose="020F0502020204030204" pitchFamily="34" charset="0"/>
                <a:cs typeface="Arial" panose="020B0604020202020204" pitchFamily="34" charset="0"/>
              </a:rPr>
              <a:t> . In addition to the 7 week summer research program and curriculum development activities, RETs participate in extensive follow-up activities throughout the academic year to better support the integration of RET educational objectives with their classroom teaching &amp; aid in the dissemination of teaching modules they develop. Examples include: faculty/graduate student visits to their classrooms; K-5 classroom tours of CDCM labs and UT campus; leading professional development workshops within their schools, districts and at local/national conferences. CDCM endeavors to meet the needs of each RET, their students and schools as completely as possible. A 2018 RET shared the need for an afterschool coding club at her school and CDCM stepped in to not only work with her in the development of the curriculum but has also facilitated each of sessions with Center volunteers.</a:t>
            </a:r>
            <a:endParaRPr lang="en-US" sz="1300" dirty="0">
              <a:latin typeface="Arial" panose="020B0604020202020204" pitchFamily="34" charset="0"/>
              <a:cs typeface="Arial" panose="020B0604020202020204" pitchFamily="34" charset="0"/>
            </a:endParaRPr>
          </a:p>
        </p:txBody>
      </p:sp>
      <p:sp>
        <p:nvSpPr>
          <p:cNvPr id="11" name="Rectangle 37"/>
          <p:cNvSpPr>
            <a:spLocks noChangeArrowheads="1"/>
          </p:cNvSpPr>
          <p:nvPr/>
        </p:nvSpPr>
        <p:spPr bwMode="auto">
          <a:xfrm>
            <a:off x="4509634" y="1727886"/>
            <a:ext cx="4563050" cy="48146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a:solidFill>
                  <a:srgbClr val="002060"/>
                </a:solidFill>
              </a:rPr>
              <a:t>2019</a:t>
            </a:r>
          </a:p>
        </p:txBody>
      </p:sp>
      <p:grpSp>
        <p:nvGrpSpPr>
          <p:cNvPr id="3" name="Group 2" descr="This image shows a collage of photographs of UT Austin researchers working in a chemistry lab, lab equipment and supplies, and elementary school students visiting a UT Austin laboratory." title="Photographs of CDCM K-5 RET activities"/>
          <p:cNvGrpSpPr/>
          <p:nvPr/>
        </p:nvGrpSpPr>
        <p:grpSpPr>
          <a:xfrm>
            <a:off x="4438317" y="1885811"/>
            <a:ext cx="4634367" cy="4656769"/>
            <a:chOff x="4438317" y="1885811"/>
            <a:chExt cx="4634367" cy="4656769"/>
          </a:xfrm>
        </p:grpSpPr>
        <p:sp>
          <p:nvSpPr>
            <p:cNvPr id="15" name="TextBox 14"/>
            <p:cNvSpPr txBox="1"/>
            <p:nvPr/>
          </p:nvSpPr>
          <p:spPr>
            <a:xfrm>
              <a:off x="4438317" y="5773139"/>
              <a:ext cx="4634367" cy="769441"/>
            </a:xfrm>
            <a:prstGeom prst="rect">
              <a:avLst/>
            </a:prstGeom>
            <a:noFill/>
          </p:spPr>
          <p:txBody>
            <a:bodyPr wrap="square" rtlCol="0">
              <a:spAutoFit/>
            </a:bodyPr>
            <a:lstStyle/>
            <a:p>
              <a:pPr algn="ctr"/>
              <a:r>
                <a:rPr lang="en-US" sz="1100" i="1" dirty="0">
                  <a:latin typeface="Arial" panose="020B0604020202020204" pitchFamily="34" charset="0"/>
                  <a:cs typeface="Arial" panose="020B0604020202020204" pitchFamily="34" charset="0"/>
                </a:rPr>
                <a:t>Follow-up Academic year activities with Ms. </a:t>
              </a:r>
              <a:r>
                <a:rPr lang="en-US" sz="1100" i="1" dirty="0" err="1">
                  <a:latin typeface="Arial" panose="020B0604020202020204" pitchFamily="34" charset="0"/>
                  <a:cs typeface="Arial" panose="020B0604020202020204" pitchFamily="34" charset="0"/>
                </a:rPr>
                <a:t>Saldaña</a:t>
              </a:r>
              <a:r>
                <a:rPr lang="en-US" sz="1100" i="1" dirty="0">
                  <a:latin typeface="Arial" panose="020B0604020202020204" pitchFamily="34" charset="0"/>
                  <a:cs typeface="Arial" panose="020B0604020202020204" pitchFamily="34" charset="0"/>
                </a:rPr>
                <a:t> and her class. Graduate student mentor, Stephanie Valenzuela, visits classroom one of many times to speak to students about what scientists are, and do in the lab (left), Ms. </a:t>
              </a:r>
              <a:r>
                <a:rPr lang="en-US" sz="1100" i="1" dirty="0" err="1">
                  <a:latin typeface="Arial" panose="020B0604020202020204" pitchFamily="34" charset="0"/>
                  <a:cs typeface="Arial" panose="020B0604020202020204" pitchFamily="34" charset="0"/>
                </a:rPr>
                <a:t>Saldaña’s</a:t>
              </a:r>
              <a:r>
                <a:rPr lang="en-US" sz="1100" i="1" dirty="0">
                  <a:latin typeface="Arial" panose="020B0604020202020204" pitchFamily="34" charset="0"/>
                  <a:cs typeface="Arial" panose="020B0604020202020204" pitchFamily="34" charset="0"/>
                </a:rPr>
                <a:t> class with Prof. Eric Anslyn on a lab tour.</a:t>
              </a: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7499" t="28889" r="23333" b="21111"/>
            <a:stretch/>
          </p:blipFill>
          <p:spPr>
            <a:xfrm>
              <a:off x="4637488" y="4395273"/>
              <a:ext cx="2288882" cy="1240960"/>
            </a:xfrm>
            <a:prstGeom prst="rect">
              <a:avLst/>
            </a:prstGeom>
          </p:spPr>
        </p:pic>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36666" r="17777" b="12963"/>
            <a:stretch/>
          </p:blipFill>
          <p:spPr>
            <a:xfrm rot="5400000">
              <a:off x="7327216" y="4125023"/>
              <a:ext cx="1238218" cy="1784202"/>
            </a:xfrm>
            <a:prstGeom prst="rect">
              <a:avLst/>
            </a:prstGeom>
          </p:spPr>
        </p:pic>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l="30315" r="1669"/>
            <a:stretch/>
          </p:blipFill>
          <p:spPr>
            <a:xfrm>
              <a:off x="4565577" y="1885811"/>
              <a:ext cx="1453571" cy="1602498"/>
            </a:xfrm>
            <a:prstGeom prst="rect">
              <a:avLst/>
            </a:prstGeom>
          </p:spPr>
        </p:pic>
        <p:pic>
          <p:nvPicPr>
            <p:cNvPr id="34" name="Google Shape;81;p10"/>
            <p:cNvPicPr preferRelativeResize="0"/>
            <p:nvPr/>
          </p:nvPicPr>
          <p:blipFill rotWithShape="1">
            <a:blip r:embed="rId5">
              <a:alphaModFix/>
            </a:blip>
            <a:srcRect l="7709" r="8678" b="20854"/>
            <a:stretch/>
          </p:blipFill>
          <p:spPr>
            <a:xfrm>
              <a:off x="7648352" y="1885811"/>
              <a:ext cx="1328980" cy="771526"/>
            </a:xfrm>
            <a:prstGeom prst="rect">
              <a:avLst/>
            </a:prstGeom>
            <a:noFill/>
            <a:ln>
              <a:noFill/>
            </a:ln>
          </p:spPr>
        </p:pic>
        <p:pic>
          <p:nvPicPr>
            <p:cNvPr id="35" name="Google Shape;79;p10"/>
            <p:cNvPicPr preferRelativeResize="0">
              <a:picLocks noChangeAspect="1"/>
            </p:cNvPicPr>
            <p:nvPr/>
          </p:nvPicPr>
          <p:blipFill>
            <a:blip r:embed="rId6">
              <a:alphaModFix/>
            </a:blip>
            <a:stretch>
              <a:fillRect/>
            </a:stretch>
          </p:blipFill>
          <p:spPr>
            <a:xfrm>
              <a:off x="6088623" y="2039965"/>
              <a:ext cx="1431759" cy="950762"/>
            </a:xfrm>
            <a:prstGeom prst="rect">
              <a:avLst/>
            </a:prstGeom>
            <a:noFill/>
            <a:ln>
              <a:noFill/>
            </a:ln>
          </p:spPr>
        </p:pic>
        <p:pic>
          <p:nvPicPr>
            <p:cNvPr id="36" name="Google Shape;80;p10"/>
            <p:cNvPicPr preferRelativeResize="0"/>
            <p:nvPr/>
          </p:nvPicPr>
          <p:blipFill rotWithShape="1">
            <a:blip r:embed="rId7">
              <a:alphaModFix/>
            </a:blip>
            <a:srcRect l="8659" t="5418" b="17510"/>
            <a:stretch/>
          </p:blipFill>
          <p:spPr>
            <a:xfrm>
              <a:off x="7699079" y="2694606"/>
              <a:ext cx="1227527" cy="823383"/>
            </a:xfrm>
            <a:prstGeom prst="rect">
              <a:avLst/>
            </a:prstGeom>
            <a:noFill/>
            <a:ln>
              <a:noFill/>
            </a:ln>
          </p:spPr>
        </p:pic>
        <p:sp>
          <p:nvSpPr>
            <p:cNvPr id="37" name="TextBox 36"/>
            <p:cNvSpPr txBox="1"/>
            <p:nvPr/>
          </p:nvSpPr>
          <p:spPr>
            <a:xfrm>
              <a:off x="4509633" y="3517989"/>
              <a:ext cx="4563050" cy="769441"/>
            </a:xfrm>
            <a:prstGeom prst="rect">
              <a:avLst/>
            </a:prstGeom>
            <a:noFill/>
          </p:spPr>
          <p:txBody>
            <a:bodyPr wrap="square" rtlCol="0">
              <a:spAutoFit/>
            </a:bodyPr>
            <a:lstStyle/>
            <a:p>
              <a:pPr algn="ctr"/>
              <a:r>
                <a:rPr lang="en-US" sz="1100" i="1" dirty="0">
                  <a:latin typeface="Arial" panose="020B0604020202020204" pitchFamily="34" charset="0"/>
                  <a:cs typeface="Arial" panose="020B0604020202020204" pitchFamily="34" charset="0"/>
                </a:rPr>
                <a:t>RET, Ms. </a:t>
              </a:r>
              <a:r>
                <a:rPr lang="en-US" sz="1100" i="1" dirty="0" err="1">
                  <a:latin typeface="Arial" panose="020B0604020202020204" pitchFamily="34" charset="0"/>
                  <a:cs typeface="Arial" panose="020B0604020202020204" pitchFamily="34" charset="0"/>
                </a:rPr>
                <a:t>Saldaña</a:t>
              </a:r>
              <a:r>
                <a:rPr lang="en-US" sz="1100" i="1" dirty="0">
                  <a:latin typeface="Arial" panose="020B0604020202020204" pitchFamily="34" charset="0"/>
                  <a:cs typeface="Arial" panose="020B0604020202020204" pitchFamily="34" charset="0"/>
                </a:rPr>
                <a:t>, receiving training, support and guidance through research (far left), the creation of her 4</a:t>
              </a:r>
              <a:r>
                <a:rPr lang="en-US" sz="1100" i="1" baseline="30000" dirty="0">
                  <a:latin typeface="Arial" panose="020B0604020202020204" pitchFamily="34" charset="0"/>
                  <a:cs typeface="Arial" panose="020B0604020202020204" pitchFamily="34" charset="0"/>
                </a:rPr>
                <a:t>th</a:t>
              </a:r>
              <a:r>
                <a:rPr lang="en-US" sz="1100" i="1" dirty="0">
                  <a:latin typeface="Arial" panose="020B0604020202020204" pitchFamily="34" charset="0"/>
                  <a:cs typeface="Arial" panose="020B0604020202020204" pitchFamily="34" charset="0"/>
                </a:rPr>
                <a:t> grade chromatography lab (middle) and Lego sample analyzer tool (top/bottom right). </a:t>
              </a:r>
            </a:p>
            <a:p>
              <a:pPr algn="ctr"/>
              <a:r>
                <a:rPr lang="en-US" sz="1100" i="1" dirty="0">
                  <a:latin typeface="Arial" panose="020B0604020202020204" pitchFamily="34" charset="0"/>
                  <a:cs typeface="Arial" panose="020B0604020202020204" pitchFamily="34" charset="0"/>
                </a:rPr>
                <a:t>Teaching module to be submitted to Chemistry Education journal. </a:t>
              </a:r>
            </a:p>
          </p:txBody>
        </p:sp>
      </p:grpSp>
      <p:sp>
        <p:nvSpPr>
          <p:cNvPr id="39" name="TextBox 38"/>
          <p:cNvSpPr txBox="1"/>
          <p:nvPr/>
        </p:nvSpPr>
        <p:spPr>
          <a:xfrm>
            <a:off x="4309868" y="1503545"/>
            <a:ext cx="4563050" cy="261610"/>
          </a:xfrm>
          <a:prstGeom prst="rect">
            <a:avLst/>
          </a:prstGeom>
          <a:noFill/>
        </p:spPr>
        <p:txBody>
          <a:bodyPr wrap="square" rtlCol="0">
            <a:spAutoFit/>
          </a:bodyPr>
          <a:lstStyle/>
          <a:p>
            <a:pPr algn="ctr"/>
            <a:r>
              <a:rPr lang="en-US" sz="1100" i="1" dirty="0">
                <a:latin typeface="Arial" panose="020B0604020202020204" pitchFamily="34" charset="0"/>
                <a:cs typeface="Arial" panose="020B0604020202020204" pitchFamily="34" charset="0"/>
              </a:rPr>
              <a:t>CDCM offers a full spectrum of support for its RET’s</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11856</TotalTime>
  <Words>349</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CDCM K-5 Research Experience for Teachers is Forging Direct Links between Elementary Classrooms &amp; University Labs, Mentors, &amp; Facilities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42</cp:revision>
  <cp:lastPrinted>2016-08-01T15:14:13Z</cp:lastPrinted>
  <dcterms:created xsi:type="dcterms:W3CDTF">2016-07-19T18:16:54Z</dcterms:created>
  <dcterms:modified xsi:type="dcterms:W3CDTF">2019-04-30T16:42:43Z</dcterms:modified>
  <cp:category/>
</cp:coreProperties>
</file>