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  <p:sldMasterId id="2147483679" r:id="rId2"/>
  </p:sldMasterIdLst>
  <p:notesMasterIdLst>
    <p:notesMasterId r:id="rId4"/>
  </p:notesMasterIdLst>
  <p:handoutMasterIdLst>
    <p:handoutMasterId r:id="rId5"/>
  </p:handoutMasterIdLst>
  <p:sldIdLst>
    <p:sldId id="260" r:id="rId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faul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48"/>
    <a:srgbClr val="BF5700"/>
    <a:srgbClr val="D6D2C4"/>
    <a:srgbClr val="005F86"/>
    <a:srgbClr val="F0F0F0"/>
    <a:srgbClr val="D0E3EA"/>
    <a:srgbClr val="6A6361"/>
    <a:srgbClr val="9C9796"/>
    <a:srgbClr val="382F2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5035" autoAdjust="0"/>
  </p:normalViewPr>
  <p:slideViewPr>
    <p:cSldViewPr>
      <p:cViewPr varScale="1">
        <p:scale>
          <a:sx n="117" d="100"/>
          <a:sy n="117" d="100"/>
        </p:scale>
        <p:origin x="134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5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6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124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124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r">
              <a:defRPr sz="1300"/>
            </a:lvl1pPr>
          </a:lstStyle>
          <a:p>
            <a:fld id="{4B009F54-D1FB-4A72-A869-2081A7A6AAEF}" type="datetimeFigureOut">
              <a:rPr lang="en-US" smtClean="0"/>
              <a:t>5/16/18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077"/>
            <a:ext cx="3169920" cy="481124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20077"/>
            <a:ext cx="3169920" cy="481124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r">
              <a:defRPr sz="1300"/>
            </a:lvl1pPr>
          </a:lstStyle>
          <a:p>
            <a:fld id="{AFFE2CA9-FBFE-43CF-A58C-AE43E3AF9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4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3" tIns="47767" rIns="95533" bIns="4776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3" tIns="47767" rIns="95533" bIns="4776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5/16/18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2313"/>
            <a:ext cx="4797425" cy="3597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3" tIns="47767" rIns="95533" bIns="47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5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3" tIns="47767" rIns="95533" bIns="4776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3" tIns="47767" rIns="95533" bIns="4776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04950"/>
            <a:ext cx="6858000" cy="1847850"/>
          </a:xfrm>
          <a:noFill/>
        </p:spPr>
        <p:txBody>
          <a:bodyPr anchor="t">
            <a:normAutofit/>
          </a:bodyPr>
          <a:lstStyle>
            <a:lvl1pPr algn="l">
              <a:lnSpc>
                <a:spcPts val="6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766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A55AAE-E4C1-42D5-8E97-14CE0CF8310D}"/>
              </a:ext>
            </a:extLst>
          </p:cNvPr>
          <p:cNvCxnSpPr>
            <a:cxnSpLocks/>
          </p:cNvCxnSpPr>
          <p:nvPr userDrawn="1"/>
        </p:nvCxnSpPr>
        <p:spPr>
          <a:xfrm>
            <a:off x="45720" y="6364224"/>
            <a:ext cx="9098280" cy="0"/>
          </a:xfrm>
          <a:prstGeom prst="line">
            <a:avLst/>
          </a:prstGeom>
          <a:ln w="50800" cap="rnd">
            <a:solidFill>
              <a:srgbClr val="005F8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153400" cy="1752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333F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Line 2</a:t>
            </a:r>
            <a:br>
              <a:rPr lang="en-US" dirty="0"/>
            </a:br>
            <a:r>
              <a:rPr lang="en-US" dirty="0"/>
              <a:t>Line 3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3400" y="2133600"/>
            <a:ext cx="8229600" cy="3886200"/>
          </a:xfrm>
        </p:spPr>
        <p:txBody>
          <a:bodyPr/>
          <a:lstStyle>
            <a:lvl1pPr>
              <a:defRPr>
                <a:solidFill>
                  <a:srgbClr val="333F48"/>
                </a:solidFill>
              </a:defRPr>
            </a:lvl1pPr>
            <a:lvl2pPr>
              <a:defRPr>
                <a:solidFill>
                  <a:srgbClr val="333F48"/>
                </a:solidFill>
              </a:defRPr>
            </a:lvl2pPr>
            <a:lvl3pPr>
              <a:defRPr>
                <a:solidFill>
                  <a:srgbClr val="333F48"/>
                </a:solidFill>
              </a:defRPr>
            </a:lvl3pPr>
            <a:lvl4pPr>
              <a:defRPr>
                <a:solidFill>
                  <a:srgbClr val="333F48"/>
                </a:solidFill>
              </a:defRPr>
            </a:lvl4pPr>
            <a:lvl5pPr>
              <a:defRPr>
                <a:solidFill>
                  <a:srgbClr val="333F4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1752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Line 2</a:t>
            </a:r>
            <a:br>
              <a:rPr lang="en-US" dirty="0"/>
            </a:br>
            <a:r>
              <a:rPr lang="en-US" dirty="0"/>
              <a:t>Line 3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2"/>
          </p:nvPr>
        </p:nvSpPr>
        <p:spPr>
          <a:xfrm>
            <a:off x="533400" y="21336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3"/>
          </p:nvPr>
        </p:nvSpPr>
        <p:spPr>
          <a:xfrm>
            <a:off x="4648200" y="21336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67AA0-DEF6-D741-AF0E-1BCF8203E1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1B1B6-1873-E042-A246-BC0F54B866B4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89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153400" cy="1752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Line 2</a:t>
            </a:r>
            <a:br>
              <a:rPr lang="en-US" dirty="0"/>
            </a:br>
            <a:r>
              <a:rPr lang="en-US" dirty="0"/>
              <a:t>Line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133600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BB051F-58C2-4E39-A554-7C3940D208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13" y="6506041"/>
            <a:ext cx="710403" cy="309291"/>
          </a:xfrm>
          <a:prstGeom prst="rect">
            <a:avLst/>
          </a:prstGeom>
        </p:spPr>
      </p:pic>
      <p:pic>
        <p:nvPicPr>
          <p:cNvPr id="10" name="Picture 9" descr="A picture containing transport, wheel&#10;&#10;Description generated with very high confidence">
            <a:extLst>
              <a:ext uri="{FF2B5EF4-FFF2-40B4-BE49-F238E27FC236}">
                <a16:creationId xmlns:a16="http://schemas.microsoft.com/office/drawing/2014/main" id="{E454DC8A-BC45-4DBA-8676-C3277D7E41F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6441582"/>
            <a:ext cx="399947" cy="4019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F497AE-27E0-41D0-9265-4EE836B3B0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t="26748" r="12461" b="26733"/>
          <a:stretch/>
        </p:blipFill>
        <p:spPr>
          <a:xfrm>
            <a:off x="6281217" y="6474944"/>
            <a:ext cx="1241350" cy="3714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5BABC3-A651-4BF7-B0DA-341B7868F7A3}"/>
              </a:ext>
            </a:extLst>
          </p:cNvPr>
          <p:cNvSpPr txBox="1"/>
          <p:nvPr userDrawn="1"/>
        </p:nvSpPr>
        <p:spPr>
          <a:xfrm>
            <a:off x="598019" y="6506798"/>
            <a:ext cx="213391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333F48"/>
                </a:solidFill>
              </a:rPr>
              <a:t>https://mrsec.utexas.edu</a:t>
            </a:r>
          </a:p>
        </p:txBody>
      </p:sp>
      <p:pic>
        <p:nvPicPr>
          <p:cNvPr id="16" name="Picture 15" descr="A black sign with white letters&#10;&#10;Description generated with very high confidence">
            <a:extLst>
              <a:ext uri="{FF2B5EF4-FFF2-40B4-BE49-F238E27FC236}">
                <a16:creationId xmlns:a16="http://schemas.microsoft.com/office/drawing/2014/main" id="{89779080-2865-490E-8929-067B5FE6245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85" y="6462098"/>
            <a:ext cx="3172186" cy="3971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C616F6-DDB0-4CA2-8964-11326D509FF6}"/>
              </a:ext>
            </a:extLst>
          </p:cNvPr>
          <p:cNvSpPr txBox="1"/>
          <p:nvPr userDrawn="1"/>
        </p:nvSpPr>
        <p:spPr>
          <a:xfrm>
            <a:off x="8671560" y="6642556"/>
            <a:ext cx="472440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4E088CD9-199E-8A4C-8A08-89F81E726DDD}" type="slidenum">
              <a:rPr lang="en-US" sz="800" smtClean="0">
                <a:solidFill>
                  <a:schemeClr val="tx2"/>
                </a:solidFill>
              </a:rPr>
              <a:pPr algn="r"/>
              <a:t>‹#›</a:t>
            </a:fld>
            <a:r>
              <a:rPr lang="en-US" sz="800" dirty="0">
                <a:solidFill>
                  <a:schemeClr val="tx2"/>
                </a:solidFill>
              </a:rPr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3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333F48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800" b="0" i="0" kern="1200">
          <a:solidFill>
            <a:srgbClr val="333F48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charset="0"/>
        <a:buChar char="•"/>
        <a:defRPr sz="1600" b="0" i="0" kern="1200">
          <a:solidFill>
            <a:srgbClr val="333F48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.AppleSystemUIFont" charset="-120"/>
        <a:buChar char="–"/>
        <a:defRPr sz="1600" b="0" i="0" kern="1200">
          <a:solidFill>
            <a:srgbClr val="333F48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charset="0"/>
        <a:buChar char="•"/>
        <a:defRPr sz="1600" b="0" i="0" kern="1200">
          <a:solidFill>
            <a:srgbClr val="333F48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MT" charset="0"/>
        <a:buChar char="–"/>
        <a:defRPr sz="1600" b="0" i="0" kern="1200">
          <a:solidFill>
            <a:srgbClr val="333F4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0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i="1" dirty="0" err="1">
                <a:solidFill>
                  <a:schemeClr val="tx1"/>
                </a:solidFill>
              </a:rPr>
              <a:t>Shewanella</a:t>
            </a:r>
            <a:r>
              <a:rPr lang="en-US" sz="1800" b="1" i="1" dirty="0">
                <a:solidFill>
                  <a:schemeClr val="tx1"/>
                </a:solidFill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</a:rPr>
              <a:t>oneidensis</a:t>
            </a:r>
            <a:r>
              <a:rPr lang="en-US" sz="1800" b="1" dirty="0">
                <a:solidFill>
                  <a:schemeClr val="tx1"/>
                </a:solidFill>
              </a:rPr>
              <a:t> as a Living Electrode for Controlled Radical Polymerization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035" y="1106993"/>
            <a:ext cx="46925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N. A. Lynd, </a:t>
            </a:r>
            <a:r>
              <a:rPr lang="en-US" sz="1200" b="1" dirty="0">
                <a:solidFill>
                  <a:prstClr val="white"/>
                </a:solidFill>
                <a:latin typeface="News Gothic MT"/>
                <a:ea typeface="+mn-ea"/>
                <a:cs typeface="+mn-cs"/>
              </a:rPr>
              <a:t>B. K. </a:t>
            </a:r>
            <a:r>
              <a:rPr lang="en-US" sz="1200" b="1" dirty="0" err="1">
                <a:solidFill>
                  <a:prstClr val="white"/>
                </a:solidFill>
                <a:latin typeface="News Gothic MT"/>
                <a:ea typeface="+mn-ea"/>
                <a:cs typeface="+mn-cs"/>
              </a:rPr>
              <a:t>Keitz</a:t>
            </a:r>
            <a:r>
              <a:rPr lang="en-US" sz="1200" b="1" dirty="0">
                <a:solidFill>
                  <a:prstClr val="white"/>
                </a:solidFill>
                <a:latin typeface="News Gothic MT"/>
                <a:ea typeface="+mn-ea"/>
                <a:cs typeface="+mn-cs"/>
              </a:rPr>
              <a:t>: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University of Texas at Austin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MRSEC: DMR-1720595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57200" y="1378836"/>
            <a:ext cx="38925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Metabolic engineering produces fuels, pharmaceuticals, and materials using microbial catalysts.  We sought to expand the power of these catalysts by redirecting respiratory electron flux from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Shewanella oneidensis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to a metal polymerization catalyst.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Our microbial polymerization features characteristics of controlled radical polymerization such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 first-order kinetics, narrow molecular weight distributions and block-copolymer synthesis. Catalyst performance and polymer microstructure were a strong function of bacterial metabolism, specific electron transport proteins, and catalyst design. 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Overall, our results suggest that manipulating biological electron transport pathways may be a general strategy for allowing bacteria to produce or communicate with synthetic materials.</a:t>
            </a: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4890263" y="4432957"/>
            <a:ext cx="37095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Scheme 1. (a) Electron equivalents generated from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S.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oneidensis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MR-1 reduce a metal catalyst from an inactive state (M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OX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to an active state (M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to enable ATRP, (b) molecular weight and polydispersity of poly(OEOMA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as a function of monomer conversion, (c) rescue of normal polymerization activity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knockout complementation with a plasmid encoding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MtrC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667250" y="1727886"/>
            <a:ext cx="4076700" cy="4260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60960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B49C6A-77B7-E749-BF4A-B7F8234CD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278" y="1793798"/>
            <a:ext cx="3636598" cy="26946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45E40A-8BC9-474B-BA90-43F9D171AA66}"/>
              </a:ext>
            </a:extLst>
          </p:cNvPr>
          <p:cNvSpPr txBox="1"/>
          <p:nvPr/>
        </p:nvSpPr>
        <p:spPr>
          <a:xfrm>
            <a:off x="4721918" y="6285163"/>
            <a:ext cx="4046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G. Fan, C. M. Dundas, A. J. Graham, N. A. Lynd, and B. K. </a:t>
            </a:r>
            <a:r>
              <a:rPr lang="en-US" sz="1200" dirty="0" err="1">
                <a:solidFill>
                  <a:prstClr val="black"/>
                </a:solidFill>
              </a:rPr>
              <a:t>Keitz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i="1" dirty="0">
                <a:solidFill>
                  <a:prstClr val="black"/>
                </a:solidFill>
              </a:rPr>
              <a:t>PNAS</a:t>
            </a:r>
            <a:r>
              <a:rPr lang="en-US" sz="1200" dirty="0">
                <a:solidFill>
                  <a:prstClr val="black"/>
                </a:solidFill>
              </a:rPr>
              <a:t> DOI:10.1073/pnas.1800869115 (2018).</a:t>
            </a:r>
          </a:p>
        </p:txBody>
      </p:sp>
    </p:spTree>
    <p:extLst>
      <p:ext uri="{BB962C8B-B14F-4D97-AF65-F5344CB8AC3E}">
        <p14:creationId xmlns:p14="http://schemas.microsoft.com/office/powerpoint/2010/main" val="320553081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4-3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55715</TotalTime>
  <Words>250</Words>
  <Application>Microsoft Macintosh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ヒラギノ角ゴ Pro W3</vt:lpstr>
      <vt:lpstr>.AppleSystemUIFont</vt:lpstr>
      <vt:lpstr>Arial</vt:lpstr>
      <vt:lpstr>ArialMT</vt:lpstr>
      <vt:lpstr>Calibri</vt:lpstr>
      <vt:lpstr>News Gothic MT</vt:lpstr>
      <vt:lpstr>Wingdings 2</vt:lpstr>
      <vt:lpstr>4-3 White Backgroud</vt:lpstr>
      <vt:lpstr>Breeze</vt:lpstr>
      <vt:lpstr>Shewanella oneidensis as a Living Electrode for Controlled Radical Polymerization</vt:lpstr>
    </vt:vector>
  </TitlesOfParts>
  <Manager/>
  <Company/>
  <LinksUpToDate>false</LinksUpToDate>
  <SharedDoc>false</SharedDoc>
  <HyperlinkBase/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University Marketing and Creative Services</dc:creator>
  <cp:keywords/>
  <dc:description/>
  <cp:lastModifiedBy>Divya Abhat</cp:lastModifiedBy>
  <cp:revision>980</cp:revision>
  <cp:lastPrinted>2017-09-28T15:55:41Z</cp:lastPrinted>
  <dcterms:created xsi:type="dcterms:W3CDTF">2011-06-30T15:04:08Z</dcterms:created>
  <dcterms:modified xsi:type="dcterms:W3CDTF">2018-05-16T15:53:05Z</dcterms:modified>
  <cp:category/>
</cp:coreProperties>
</file>