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81952"/>
  </p:normalViewPr>
  <p:slideViewPr>
    <p:cSldViewPr snapToGrid="0" snapToObjects="1">
      <p:cViewPr varScale="1">
        <p:scale>
          <a:sx n="100" d="100"/>
          <a:sy n="100" d="100"/>
        </p:scale>
        <p:origin x="2296" y="168"/>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4CFEA0F-1066-8B42-86F5-B24C74749F48}" type="datetimeFigureOut">
              <a:rPr lang="en-US" smtClean="0"/>
              <a:t>4/30/19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A1E1E56-7BDD-904D-B5A4-A7B4DE2BE997}" type="slidenum">
              <a:rPr lang="en-US" smtClean="0"/>
              <a:t>‹#›</a:t>
            </a:fld>
            <a:endParaRPr lang="en-US"/>
          </a:p>
        </p:txBody>
      </p:sp>
    </p:spTree>
    <p:extLst>
      <p:ext uri="{BB962C8B-B14F-4D97-AF65-F5344CB8AC3E}">
        <p14:creationId xmlns:p14="http://schemas.microsoft.com/office/powerpoint/2010/main" val="32651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Authors</a:t>
            </a:r>
            <a:r>
              <a:rPr lang="en-US" b="1" baseline="0" dirty="0"/>
              <a:t> and Affiliations</a:t>
            </a:r>
            <a:r>
              <a:rPr lang="en-US" baseline="0" dirty="0"/>
              <a:t>: Camila A. Saez Cabezas, Gary K. Ong, Ryan B. </a:t>
            </a:r>
            <a:r>
              <a:rPr lang="en-US" baseline="0" dirty="0" err="1"/>
              <a:t>Jadrich</a:t>
            </a:r>
            <a:r>
              <a:rPr lang="en-US" baseline="0" dirty="0"/>
              <a:t>, Beth A. Lindquist, Ankit Agrawal, Thomas M. </a:t>
            </a:r>
            <a:r>
              <a:rPr lang="en-US" baseline="0" dirty="0" err="1"/>
              <a:t>Truskett</a:t>
            </a:r>
            <a:r>
              <a:rPr lang="en-US" baseline="0" dirty="0"/>
              <a:t>, and Delia J. </a:t>
            </a:r>
            <a:r>
              <a:rPr lang="en-US" baseline="0" dirty="0" err="1"/>
              <a:t>Milliron</a:t>
            </a:r>
            <a:r>
              <a:rPr lang="en-US" baseline="0" dirty="0"/>
              <a:t>. GKO is affiliated to the department of Materials Science and Engineering at the University of California Berkeley. All other authors are affiliated to the </a:t>
            </a:r>
            <a:r>
              <a:rPr lang="en-US" baseline="0" dirty="0" err="1"/>
              <a:t>McKetta</a:t>
            </a:r>
            <a:r>
              <a:rPr lang="en-US" baseline="0" dirty="0"/>
              <a:t> Department of Chemical Engineering at the University of Texas at Austin.</a:t>
            </a:r>
          </a:p>
          <a:p>
            <a:endParaRPr lang="en-US" baseline="0" dirty="0"/>
          </a:p>
          <a:p>
            <a:r>
              <a:rPr lang="en-US" b="1" baseline="0" dirty="0"/>
              <a:t>Figure caption</a:t>
            </a:r>
            <a:r>
              <a:rPr lang="en-US" baseline="0" dirty="0"/>
              <a:t>: a) </a:t>
            </a: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hotograph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highly transparent nanocrystal depletion gel under natural lighting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against the University of Texas Tower,</a:t>
            </a:r>
            <a:r>
              <a:rPr lang="en-US" sz="1200" kern="1200" baseline="0" dirty="0">
                <a:solidFill>
                  <a:schemeClr val="tx1"/>
                </a:solidFill>
                <a:effectLst/>
                <a:latin typeface="+mn-lt"/>
                <a:ea typeface="+mn-ea"/>
                <a:cs typeface="+mn-cs"/>
              </a:rPr>
              <a:t> b) theoretical phase diagram obtained from our unified free energy model for polymer bridging and depletion effects. </a:t>
            </a:r>
            <a:r>
              <a:rPr lang="en-US" sz="1200" kern="1200" dirty="0">
                <a:solidFill>
                  <a:schemeClr val="tx1"/>
                </a:solidFill>
                <a:effectLst/>
                <a:latin typeface="+mn-lt"/>
                <a:ea typeface="+mn-ea"/>
                <a:cs typeface="+mn-cs"/>
              </a:rPr>
              <a:t>Np/N</a:t>
            </a:r>
            <a:r>
              <a:rPr lang="en-US" sz="1200" kern="1200" baseline="-25000" dirty="0">
                <a:solidFill>
                  <a:schemeClr val="tx1"/>
                </a:solidFill>
                <a:effectLst/>
                <a:latin typeface="+mn-lt"/>
                <a:ea typeface="+mn-ea"/>
                <a:cs typeface="+mn-cs"/>
              </a:rPr>
              <a:t>NC </a:t>
            </a:r>
            <a:r>
              <a:rPr lang="en-US" sz="1200" kern="1200" dirty="0">
                <a:solidFill>
                  <a:schemeClr val="tx1"/>
                </a:solidFill>
                <a:effectLst/>
                <a:latin typeface="+mn-lt"/>
                <a:ea typeface="+mn-ea"/>
                <a:cs typeface="+mn-cs"/>
              </a:rPr>
              <a:t>denotes the ratio of number of polymers per nanocrystal. For</a:t>
            </a:r>
            <a:r>
              <a:rPr lang="en-US" sz="1200" kern="1200" baseline="0" dirty="0">
                <a:solidFill>
                  <a:schemeClr val="tx1"/>
                </a:solidFill>
                <a:effectLst/>
                <a:latin typeface="+mn-lt"/>
                <a:ea typeface="+mn-ea"/>
                <a:cs typeface="+mn-cs"/>
              </a:rPr>
              <a:t> comparison, experimental results are overlaid on the phase diagram: o</a:t>
            </a:r>
            <a:r>
              <a:rPr lang="en-US" sz="1200" kern="1200" dirty="0">
                <a:solidFill>
                  <a:schemeClr val="tx1"/>
                </a:solidFill>
                <a:effectLst/>
                <a:latin typeface="+mn-lt"/>
                <a:ea typeface="+mn-ea"/>
                <a:cs typeface="+mn-cs"/>
              </a:rPr>
              <a:t>pen circles represent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flowing dispersions and closed circles represent gels,</a:t>
            </a:r>
            <a:r>
              <a:rPr lang="en-US" sz="1200" kern="1200" baseline="0" dirty="0">
                <a:solidFill>
                  <a:schemeClr val="tx1"/>
                </a:solidFill>
                <a:effectLst/>
                <a:latin typeface="+mn-lt"/>
                <a:ea typeface="+mn-ea"/>
                <a:cs typeface="+mn-cs"/>
              </a:rPr>
              <a:t> and c) experimental optical properties (left panel) of charge stabilized tin-doped indium oxide nanocrystals (grey), bridging gel (blue), and depletion gel (red) compared to simulations (right panel) to support </a:t>
            </a:r>
            <a:r>
              <a:rPr lang="en-US" sz="1200" kern="1200" baseline="0" dirty="0" err="1">
                <a:solidFill>
                  <a:schemeClr val="tx1"/>
                </a:solidFill>
                <a:effectLst/>
                <a:latin typeface="+mn-lt"/>
                <a:ea typeface="+mn-ea"/>
                <a:cs typeface="+mn-cs"/>
              </a:rPr>
              <a:t>internanocrystal</a:t>
            </a:r>
            <a:r>
              <a:rPr lang="en-US" sz="1200" kern="1200" baseline="0" dirty="0">
                <a:solidFill>
                  <a:schemeClr val="tx1"/>
                </a:solidFill>
                <a:effectLst/>
                <a:latin typeface="+mn-lt"/>
                <a:ea typeface="+mn-ea"/>
                <a:cs typeface="+mn-cs"/>
              </a:rPr>
              <a:t> coupling effects in the gel.</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Technical description of the work</a:t>
            </a:r>
            <a:r>
              <a:rPr lang="en-US" sz="1200" kern="1200" baseline="0" dirty="0">
                <a:solidFill>
                  <a:schemeClr val="tx1"/>
                </a:solidFill>
                <a:effectLst/>
                <a:latin typeface="+mn-lt"/>
                <a:ea typeface="+mn-ea"/>
                <a:cs typeface="+mn-cs"/>
              </a:rPr>
              <a:t>: We demonstrate a </a:t>
            </a:r>
            <a:r>
              <a:rPr lang="en-US" sz="1200" kern="1200" dirty="0">
                <a:solidFill>
                  <a:schemeClr val="tx1"/>
                </a:solidFill>
                <a:effectLst/>
                <a:latin typeface="+mn-lt"/>
                <a:ea typeface="+mn-ea"/>
                <a:cs typeface="+mn-cs"/>
              </a:rPr>
              <a:t>nanocrystal gelation method that leverages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physical bonds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formed by balancing long-range electrostatic repulsions due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surface charge and short-range attractions induced by </a:t>
            </a:r>
            <a:r>
              <a:rPr lang="en-US" sz="1200" kern="1200" dirty="0" err="1">
                <a:solidFill>
                  <a:schemeClr val="tx1"/>
                </a:solidFill>
                <a:effectLst/>
                <a:latin typeface="+mn-lt"/>
                <a:ea typeface="+mn-ea"/>
                <a:cs typeface="+mn-cs"/>
              </a:rPr>
              <a:t>depletants</a:t>
            </a:r>
            <a:r>
              <a:rPr lang="en-US" sz="1200" kern="1200" dirty="0">
                <a:solidFill>
                  <a:schemeClr val="tx1"/>
                </a:solidFill>
                <a:effectLst/>
                <a:latin typeface="+mn-lt"/>
                <a:ea typeface="+mn-ea"/>
                <a:cs typeface="+mn-cs"/>
              </a:rPr>
              <a:t> (polyethylene glycol),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aiming to create stable open, arrested, and percolated networks. We investigated conditions</a:t>
            </a:r>
            <a:r>
              <a:rPr lang="en-US" sz="1200" kern="1200" baseline="0" dirty="0">
                <a:solidFill>
                  <a:schemeClr val="tx1"/>
                </a:solidFill>
                <a:effectLst/>
                <a:latin typeface="+mn-lt"/>
                <a:ea typeface="+mn-ea"/>
                <a:cs typeface="+mn-cs"/>
              </a:rPr>
              <a:t> to induce gelation by varying the depletant concentration at a fixed nanocrystal volume fraction. Experimentally, as the depletant concentration increased, we observed that the system transitioned from a fluid regime to a first gelation threshold followed by a second fluid regime (reentrancy) and gelation threshold. The structure of each regime was probed by small-angle x-ray scattering (SAXS) and the observed phase behavior as a function of depletant concentration was compared to predictions from a thermodynamic phase diagram obtained from a unified theoretical model formulated to capture bridging and depletion attractions effects. Because the </a:t>
            </a:r>
            <a:r>
              <a:rPr lang="en-US" sz="1200" kern="1200" dirty="0">
                <a:solidFill>
                  <a:schemeClr val="tx1"/>
                </a:solidFill>
                <a:effectLst/>
                <a:latin typeface="+mn-lt"/>
                <a:ea typeface="+mn-ea"/>
                <a:cs typeface="+mn-cs"/>
              </a:rPr>
              <a:t>nanocrystals remained discrete (non-fused) within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gel network, based on X-ray diffraction and high-resolution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transmission electron microscopy,</a:t>
            </a:r>
            <a:r>
              <a:rPr lang="en-US" sz="1200" kern="1200" baseline="0" dirty="0">
                <a:solidFill>
                  <a:schemeClr val="tx1"/>
                </a:solidFill>
                <a:effectLst/>
                <a:latin typeface="+mn-lt"/>
                <a:ea typeface="+mn-ea"/>
                <a:cs typeface="+mn-cs"/>
              </a:rPr>
              <a:t> we achieved optically actives gels with a response reminiscent of the optical properties of dispersed (non-assembled) nanocrystals in solution. In addition, the extinction spectra of the gels were also slightly broadened and shifted liked due to the </a:t>
            </a:r>
            <a:r>
              <a:rPr lang="en-US" sz="1200" kern="1200" baseline="0" dirty="0" err="1">
                <a:solidFill>
                  <a:schemeClr val="tx1"/>
                </a:solidFill>
                <a:effectLst/>
                <a:latin typeface="+mn-lt"/>
                <a:ea typeface="+mn-ea"/>
                <a:cs typeface="+mn-cs"/>
              </a:rPr>
              <a:t>internanocrystal</a:t>
            </a:r>
            <a:r>
              <a:rPr lang="en-US" sz="1200" kern="1200" baseline="0" dirty="0">
                <a:solidFill>
                  <a:schemeClr val="tx1"/>
                </a:solidFill>
                <a:effectLst/>
                <a:latin typeface="+mn-lt"/>
                <a:ea typeface="+mn-ea"/>
                <a:cs typeface="+mn-cs"/>
              </a:rPr>
              <a:t> coupling effects arising from the influence of the network structure, which we explored by </a:t>
            </a:r>
            <a:r>
              <a:rPr lang="en-US" sz="1200" kern="1200" dirty="0">
                <a:solidFill>
                  <a:schemeClr val="tx1"/>
                </a:solidFill>
                <a:effectLst/>
                <a:latin typeface="+mn-lt"/>
                <a:ea typeface="+mn-ea"/>
                <a:cs typeface="+mn-cs"/>
              </a:rPr>
              <a:t>perform far-field and near-field electromagnetic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simulations.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A1E1E56-7BDD-904D-B5A4-A7B4DE2BE997}" type="slidenum">
              <a:rPr lang="en-US" smtClean="0"/>
              <a:t>1</a:t>
            </a:fld>
            <a:endParaRPr lang="en-US"/>
          </a:p>
        </p:txBody>
      </p:sp>
    </p:spTree>
    <p:extLst>
      <p:ext uri="{BB962C8B-B14F-4D97-AF65-F5344CB8AC3E}">
        <p14:creationId xmlns:p14="http://schemas.microsoft.com/office/powerpoint/2010/main" val="64438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4/30/19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Gelation of plasmonic metal oxide nanocrystals by polymer-induced depletion attractions</a:t>
            </a:r>
          </a:p>
        </p:txBody>
      </p:sp>
      <p:sp>
        <p:nvSpPr>
          <p:cNvPr id="7" name="Rectangle 6"/>
          <p:cNvSpPr/>
          <p:nvPr/>
        </p:nvSpPr>
        <p:spPr>
          <a:xfrm>
            <a:off x="4371035" y="1106993"/>
            <a:ext cx="4692577" cy="276999"/>
          </a:xfrm>
          <a:prstGeom prst="rect">
            <a:avLst/>
          </a:prstGeom>
        </p:spPr>
        <p:txBody>
          <a:bodyPr wrap="square" anchor="ctr">
            <a:spAutoFit/>
          </a:bodyPr>
          <a:lstStyle/>
          <a:p>
            <a:pPr algn="ctr"/>
            <a:r>
              <a:rPr lang="en-US" sz="1200" b="1" dirty="0">
                <a:solidFill>
                  <a:schemeClr val="bg1"/>
                </a:solidFill>
              </a:rPr>
              <a:t>T. M. Truskett, D.J. Milliron: University of Texas at Austin</a:t>
            </a:r>
          </a:p>
        </p:txBody>
      </p:sp>
      <p:sp>
        <p:nvSpPr>
          <p:cNvPr id="8" name="Rectangle 7"/>
          <p:cNvSpPr/>
          <p:nvPr/>
        </p:nvSpPr>
        <p:spPr>
          <a:xfrm>
            <a:off x="152400" y="320175"/>
            <a:ext cx="2759824" cy="276999"/>
          </a:xfrm>
          <a:prstGeom prst="rect">
            <a:avLst/>
          </a:prstGeom>
        </p:spPr>
        <p:txBody>
          <a:bodyPr wrap="square" anchor="ctr">
            <a:spAutoFit/>
          </a:bodyPr>
          <a:lstStyle/>
          <a:p>
            <a:r>
              <a:rPr lang="en-US" sz="1200" b="1" dirty="0">
                <a:solidFill>
                  <a:schemeClr val="bg1"/>
                </a:solidFill>
              </a:rPr>
              <a:t>MRSEC: DMR- 1720595</a:t>
            </a:r>
          </a:p>
        </p:txBody>
      </p:sp>
      <p:sp>
        <p:nvSpPr>
          <p:cNvPr id="12" name="Rectangle 11"/>
          <p:cNvSpPr/>
          <p:nvPr/>
        </p:nvSpPr>
        <p:spPr>
          <a:xfrm>
            <a:off x="152400" y="745755"/>
            <a:ext cx="740485" cy="276999"/>
          </a:xfrm>
          <a:prstGeom prst="rect">
            <a:avLst/>
          </a:prstGeom>
        </p:spPr>
        <p:txBody>
          <a:bodyPr wrap="square" anchor="ctr">
            <a:spAutoFit/>
          </a:bodyPr>
          <a:lstStyle/>
          <a:p>
            <a:r>
              <a:rPr lang="en-US" sz="1200" b="1" dirty="0">
                <a:solidFill>
                  <a:srgbClr val="002060"/>
                </a:solidFill>
              </a:rPr>
              <a:t>2019</a:t>
            </a:r>
          </a:p>
        </p:txBody>
      </p:sp>
      <p:sp>
        <p:nvSpPr>
          <p:cNvPr id="14" name="TextBox 13"/>
          <p:cNvSpPr txBox="1"/>
          <p:nvPr/>
        </p:nvSpPr>
        <p:spPr>
          <a:xfrm>
            <a:off x="2971491" y="6254178"/>
            <a:ext cx="6231776" cy="553998"/>
          </a:xfrm>
          <a:prstGeom prst="rect">
            <a:avLst/>
          </a:prstGeom>
          <a:noFill/>
        </p:spPr>
        <p:txBody>
          <a:bodyPr wrap="square" rtlCol="0">
            <a:spAutoFit/>
          </a:bodyPr>
          <a:lstStyle/>
          <a:p>
            <a:r>
              <a:rPr lang="en-US" sz="1000" dirty="0">
                <a:latin typeface="Arial" charset="0"/>
                <a:ea typeface="Arial" charset="0"/>
                <a:cs typeface="Arial" charset="0"/>
              </a:rPr>
              <a:t>Saez Cabezas, C.A., Ong, G.K, </a:t>
            </a:r>
            <a:r>
              <a:rPr lang="en-US" sz="1000" dirty="0" err="1">
                <a:latin typeface="Arial" charset="0"/>
                <a:ea typeface="Arial" charset="0"/>
                <a:cs typeface="Arial" charset="0"/>
              </a:rPr>
              <a:t>Jadrich</a:t>
            </a:r>
            <a:r>
              <a:rPr lang="en-US" sz="1000" dirty="0">
                <a:latin typeface="Arial" charset="0"/>
                <a:ea typeface="Arial" charset="0"/>
                <a:cs typeface="Arial" charset="0"/>
              </a:rPr>
              <a:t>, R.B., Lindquist, B.A., Agrawal, A., </a:t>
            </a:r>
            <a:r>
              <a:rPr lang="en-US" sz="1000" dirty="0" err="1">
                <a:latin typeface="Arial" charset="0"/>
                <a:ea typeface="Arial" charset="0"/>
                <a:cs typeface="Arial" charset="0"/>
              </a:rPr>
              <a:t>Truskett</a:t>
            </a:r>
            <a:r>
              <a:rPr lang="en-US" sz="1000" dirty="0">
                <a:latin typeface="Arial" charset="0"/>
                <a:ea typeface="Arial" charset="0"/>
                <a:cs typeface="Arial" charset="0"/>
              </a:rPr>
              <a:t>, T.M., and </a:t>
            </a:r>
            <a:r>
              <a:rPr lang="en-US" sz="1000" dirty="0" err="1">
                <a:latin typeface="Arial" charset="0"/>
                <a:ea typeface="Arial" charset="0"/>
                <a:cs typeface="Arial" charset="0"/>
              </a:rPr>
              <a:t>Milliron</a:t>
            </a:r>
            <a:r>
              <a:rPr lang="en-US" sz="1000" dirty="0">
                <a:latin typeface="Arial" charset="0"/>
                <a:ea typeface="Arial" charset="0"/>
                <a:cs typeface="Arial" charset="0"/>
              </a:rPr>
              <a:t>, D.J., Gelation of plasmonic metal oxide nanocrystals by polymer-induced depletion attractions, </a:t>
            </a:r>
            <a:r>
              <a:rPr lang="en-US" sz="1000" i="1" dirty="0">
                <a:latin typeface="Arial" charset="0"/>
                <a:ea typeface="Arial" charset="0"/>
                <a:cs typeface="Arial" charset="0"/>
              </a:rPr>
              <a:t>Proc. Natl. Acad. Sci. U.S.A.</a:t>
            </a:r>
            <a:r>
              <a:rPr lang="en-US" sz="1000" dirty="0">
                <a:latin typeface="Arial" charset="0"/>
                <a:ea typeface="Arial" charset="0"/>
                <a:cs typeface="Arial" charset="0"/>
              </a:rPr>
              <a:t>, </a:t>
            </a:r>
            <a:r>
              <a:rPr lang="en-US" sz="1000" b="1" dirty="0">
                <a:latin typeface="Arial" charset="0"/>
                <a:ea typeface="Arial" charset="0"/>
                <a:cs typeface="Arial" charset="0"/>
              </a:rPr>
              <a:t>2018</a:t>
            </a:r>
            <a:r>
              <a:rPr lang="en-US" sz="1000" dirty="0">
                <a:latin typeface="Arial" charset="0"/>
                <a:ea typeface="Arial" charset="0"/>
                <a:cs typeface="Arial" charset="0"/>
              </a:rPr>
              <a:t>, </a:t>
            </a:r>
            <a:r>
              <a:rPr lang="pt-BR" sz="1000" dirty="0">
                <a:latin typeface="Arial" charset="0"/>
                <a:ea typeface="Arial" charset="0"/>
                <a:cs typeface="Arial" charset="0"/>
              </a:rPr>
              <a:t>115 (36) 8925-8930; DOI:10.1073/pnas.1806927115</a:t>
            </a:r>
            <a:endParaRPr lang="en-US" sz="1000" i="1" dirty="0">
              <a:latin typeface="Arial" charset="0"/>
              <a:ea typeface="Arial" charset="0"/>
              <a:cs typeface="Arial" charset="0"/>
            </a:endParaRPr>
          </a:p>
        </p:txBody>
      </p:sp>
      <p:grpSp>
        <p:nvGrpSpPr>
          <p:cNvPr id="21" name="Group 20" descr="This image shows a photograph of the UT Austin tower viewed through a plasmonic metal oxide nanocrystal dispersion, data and calculations revealing different regimes for formation of bridging and depletion gels, and experimental and simulated optical extinction for a nanocrystal dispersion and gel." title="Gel formation by metal oxide nanocrystals"/>
          <p:cNvGrpSpPr/>
          <p:nvPr/>
        </p:nvGrpSpPr>
        <p:grpSpPr>
          <a:xfrm>
            <a:off x="4866353" y="1640266"/>
            <a:ext cx="4076700" cy="4260932"/>
            <a:chOff x="4667250" y="1727886"/>
            <a:chExt cx="4076700" cy="4260932"/>
          </a:xfrm>
        </p:grpSpPr>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41" y="2127871"/>
              <a:ext cx="1546412" cy="15464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44" y="1863019"/>
              <a:ext cx="2136044" cy="207611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340" y="4074267"/>
              <a:ext cx="3966148" cy="1882919"/>
            </a:xfrm>
            <a:prstGeom prst="rect">
              <a:avLst/>
            </a:prstGeom>
          </p:spPr>
        </p:pic>
        <p:sp>
          <p:nvSpPr>
            <p:cNvPr id="17" name="TextBox 16"/>
            <p:cNvSpPr txBox="1"/>
            <p:nvPr/>
          </p:nvSpPr>
          <p:spPr>
            <a:xfrm>
              <a:off x="4667250" y="1731458"/>
              <a:ext cx="298480" cy="338554"/>
            </a:xfrm>
            <a:prstGeom prst="rect">
              <a:avLst/>
            </a:prstGeom>
            <a:noFill/>
          </p:spPr>
          <p:txBody>
            <a:bodyPr wrap="none" rtlCol="0">
              <a:spAutoFit/>
            </a:bodyPr>
            <a:lstStyle/>
            <a:p>
              <a:r>
                <a:rPr lang="en-US" sz="1600" dirty="0">
                  <a:latin typeface="Arial" charset="0"/>
                  <a:ea typeface="Arial" charset="0"/>
                  <a:cs typeface="Arial" charset="0"/>
                </a:rPr>
                <a:t>a</a:t>
              </a:r>
            </a:p>
          </p:txBody>
        </p:sp>
        <p:sp>
          <p:nvSpPr>
            <p:cNvPr id="18" name="TextBox 17"/>
            <p:cNvSpPr txBox="1"/>
            <p:nvPr/>
          </p:nvSpPr>
          <p:spPr>
            <a:xfrm>
              <a:off x="6484974" y="1731458"/>
              <a:ext cx="298480" cy="338554"/>
            </a:xfrm>
            <a:prstGeom prst="rect">
              <a:avLst/>
            </a:prstGeom>
            <a:noFill/>
          </p:spPr>
          <p:txBody>
            <a:bodyPr wrap="none" rtlCol="0">
              <a:spAutoFit/>
            </a:bodyPr>
            <a:lstStyle/>
            <a:p>
              <a:r>
                <a:rPr lang="en-US" sz="1600" dirty="0">
                  <a:latin typeface="Arial" charset="0"/>
                  <a:ea typeface="Arial" charset="0"/>
                  <a:cs typeface="Arial" charset="0"/>
                </a:rPr>
                <a:t>b</a:t>
              </a:r>
            </a:p>
          </p:txBody>
        </p:sp>
        <p:sp>
          <p:nvSpPr>
            <p:cNvPr id="19" name="TextBox 18"/>
            <p:cNvSpPr txBox="1"/>
            <p:nvPr/>
          </p:nvSpPr>
          <p:spPr>
            <a:xfrm>
              <a:off x="4670152" y="3769857"/>
              <a:ext cx="298480" cy="338554"/>
            </a:xfrm>
            <a:prstGeom prst="rect">
              <a:avLst/>
            </a:prstGeom>
            <a:noFill/>
          </p:spPr>
          <p:txBody>
            <a:bodyPr wrap="none" rtlCol="0">
              <a:spAutoFit/>
            </a:bodyPr>
            <a:lstStyle/>
            <a:p>
              <a:r>
                <a:rPr lang="en-US" sz="1600" dirty="0">
                  <a:latin typeface="Arial" charset="0"/>
                  <a:ea typeface="Arial" charset="0"/>
                  <a:cs typeface="Arial" charset="0"/>
                </a:rPr>
                <a:t>c</a:t>
              </a:r>
            </a:p>
          </p:txBody>
        </p:sp>
      </p:grpSp>
      <p:sp>
        <p:nvSpPr>
          <p:cNvPr id="20" name="Text Box 28"/>
          <p:cNvSpPr txBox="1">
            <a:spLocks noChangeArrowheads="1"/>
          </p:cNvSpPr>
          <p:nvPr/>
        </p:nvSpPr>
        <p:spPr bwMode="auto">
          <a:xfrm>
            <a:off x="107875" y="2736077"/>
            <a:ext cx="458042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We designed an alternate gelation approach based on physical interactions instead of specific chemical linkages: depletion attractions balanced by electrostatic repulsions. We demonstrate its feasibility by assembling charge-stabilized tin-doped indium oxide nanocrystals in the presence of polyethylene glycol. Increasing the polymer-to-nanocrystal ratio and thereby the strength of attraction results in a phase behavior featuring two favorable gelation windows that are preceded by a fluid regime. Bridging effects dominate at low polymer concentration while depletion attractions drive gelation at higher concentration according to predictions from our unified theoretical model. Because our approach prevents nanocrystal fusion during assembly, we achieve gels that strongly absorb in the infrared with an optical response characteristic of both the discrete building blocks and the network architecture.</a:t>
            </a:r>
          </a:p>
        </p:txBody>
      </p:sp>
      <p:sp>
        <p:nvSpPr>
          <p:cNvPr id="22" name="Rectangle 21"/>
          <p:cNvSpPr/>
          <p:nvPr/>
        </p:nvSpPr>
        <p:spPr>
          <a:xfrm>
            <a:off x="107875" y="1147453"/>
            <a:ext cx="4203698" cy="1492716"/>
          </a:xfrm>
          <a:prstGeom prst="rect">
            <a:avLst/>
          </a:prstGeom>
        </p:spPr>
        <p:txBody>
          <a:bodyPr wrap="square">
            <a:spAutoFit/>
          </a:bodyPr>
          <a:lstStyle/>
          <a:p>
            <a:pPr algn="just"/>
            <a:r>
              <a:rPr lang="en-US" sz="1300" dirty="0">
                <a:latin typeface="Arial" charset="0"/>
                <a:ea typeface="Arial" charset="0"/>
                <a:cs typeface="Arial" charset="0"/>
              </a:rPr>
              <a:t>Nanocrystal gelation is a strategy to translate exceptional properties inherent to nanoscale building blocks into multiscale architectures and devices. However, available gelation methods are not easily adaptable across broad classes of nanocrystal systems since assembly is strongly reliant on specific surface chemistries. </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16181</TotalTime>
  <Words>717</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Gelation of plasmonic metal oxide nanocrystals by polymer-induced depletion attractions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56</cp:revision>
  <cp:lastPrinted>2016-08-01T15:14:13Z</cp:lastPrinted>
  <dcterms:created xsi:type="dcterms:W3CDTF">2016-07-19T18:16:54Z</dcterms:created>
  <dcterms:modified xsi:type="dcterms:W3CDTF">2019-04-30T16:43:27Z</dcterms:modified>
  <cp:category/>
</cp:coreProperties>
</file>