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 id="2147483679" r:id="rId2"/>
  </p:sldMasterIdLst>
  <p:notesMasterIdLst>
    <p:notesMasterId r:id="rId4"/>
  </p:notesMasterIdLst>
  <p:handoutMasterIdLst>
    <p:handoutMasterId r:id="rId5"/>
  </p:handoutMasterIdLst>
  <p:sldIdLst>
    <p:sldId id="1248" r:id="rId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faul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BF5700"/>
    <a:srgbClr val="D6D2C4"/>
    <a:srgbClr val="005F86"/>
    <a:srgbClr val="F0F0F0"/>
    <a:srgbClr val="D0E3EA"/>
    <a:srgbClr val="6A6361"/>
    <a:srgbClr val="9C9796"/>
    <a:srgbClr val="382F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9" autoAdjust="0"/>
    <p:restoredTop sz="95035" autoAdjust="0"/>
  </p:normalViewPr>
  <p:slideViewPr>
    <p:cSldViewPr>
      <p:cViewPr varScale="1">
        <p:scale>
          <a:sx n="117" d="100"/>
          <a:sy n="117" d="100"/>
        </p:scale>
        <p:origin x="1344" y="168"/>
      </p:cViewPr>
      <p:guideLst>
        <p:guide orient="horz" pos="2160"/>
        <p:guide pos="2880"/>
      </p:guideLst>
    </p:cSldViewPr>
  </p:slideViewPr>
  <p:outlineViewPr>
    <p:cViewPr>
      <p:scale>
        <a:sx n="33" d="100"/>
        <a:sy n="33" d="100"/>
      </p:scale>
      <p:origin x="0" y="-2754"/>
    </p:cViewPr>
  </p:outlineViewPr>
  <p:notesTextViewPr>
    <p:cViewPr>
      <p:scale>
        <a:sx n="3" d="2"/>
        <a:sy n="3" d="2"/>
      </p:scale>
      <p:origin x="0" y="0"/>
    </p:cViewPr>
  </p:notesTextViewPr>
  <p:sorterViewPr>
    <p:cViewPr>
      <p:scale>
        <a:sx n="50" d="100"/>
        <a:sy n="50" d="100"/>
      </p:scale>
      <p:origin x="0" y="0"/>
    </p:cViewPr>
  </p:sorterViewPr>
  <p:notesViewPr>
    <p:cSldViewPr>
      <p:cViewPr varScale="1">
        <p:scale>
          <a:sx n="65" d="100"/>
          <a:sy n="65" d="100"/>
        </p:scale>
        <p:origin x="316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124"/>
          </a:xfrm>
          <a:prstGeom prst="rect">
            <a:avLst/>
          </a:prstGeom>
        </p:spPr>
        <p:txBody>
          <a:bodyPr vert="horz" lIns="95646" tIns="47823" rIns="95646" bIns="4782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124"/>
          </a:xfrm>
          <a:prstGeom prst="rect">
            <a:avLst/>
          </a:prstGeom>
        </p:spPr>
        <p:txBody>
          <a:bodyPr vert="horz" lIns="95646" tIns="47823" rIns="95646" bIns="47823" rtlCol="0"/>
          <a:lstStyle>
            <a:lvl1pPr algn="r">
              <a:defRPr sz="1300"/>
            </a:lvl1pPr>
          </a:lstStyle>
          <a:p>
            <a:fld id="{4B009F54-D1FB-4A72-A869-2081A7A6AAEF}" type="datetimeFigureOut">
              <a:rPr lang="en-US" smtClean="0"/>
              <a:t>5/16/18</a:t>
            </a:fld>
            <a:endParaRPr lang="en-US"/>
          </a:p>
        </p:txBody>
      </p:sp>
      <p:sp>
        <p:nvSpPr>
          <p:cNvPr id="4" name="Footer Placeholder 3"/>
          <p:cNvSpPr>
            <a:spLocks noGrp="1"/>
          </p:cNvSpPr>
          <p:nvPr>
            <p:ph type="ftr" sz="quarter" idx="2"/>
          </p:nvPr>
        </p:nvSpPr>
        <p:spPr>
          <a:xfrm>
            <a:off x="0" y="9120077"/>
            <a:ext cx="3169920" cy="481124"/>
          </a:xfrm>
          <a:prstGeom prst="rect">
            <a:avLst/>
          </a:prstGeom>
        </p:spPr>
        <p:txBody>
          <a:bodyPr vert="horz" lIns="95646" tIns="47823" rIns="95646" bIns="47823"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20077"/>
            <a:ext cx="3169920" cy="481124"/>
          </a:xfrm>
          <a:prstGeom prst="rect">
            <a:avLst/>
          </a:prstGeom>
        </p:spPr>
        <p:txBody>
          <a:bodyPr vert="horz" lIns="95646" tIns="47823" rIns="95646" bIns="47823" rtlCol="0" anchor="b"/>
          <a:lstStyle>
            <a:lvl1pPr algn="r">
              <a:defRPr sz="1300"/>
            </a:lvl1pPr>
          </a:lstStyle>
          <a:p>
            <a:fld id="{AFFE2CA9-FBFE-43CF-A58C-AE43E3AF9225}" type="slidenum">
              <a:rPr lang="en-US" smtClean="0"/>
              <a:t>‹#›</a:t>
            </a:fld>
            <a:endParaRPr lang="en-US"/>
          </a:p>
        </p:txBody>
      </p:sp>
    </p:spTree>
    <p:extLst>
      <p:ext uri="{BB962C8B-B14F-4D97-AF65-F5344CB8AC3E}">
        <p14:creationId xmlns:p14="http://schemas.microsoft.com/office/powerpoint/2010/main" val="14457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eaLnBrk="0" hangingPunct="0">
              <a:defRPr sz="13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lvl1pPr algn="r" eaLnBrk="0" hangingPunct="0">
              <a:defRPr sz="1300">
                <a:cs typeface="ヒラギノ角ゴ Pro W3"/>
              </a:defRPr>
            </a:lvl1pPr>
          </a:lstStyle>
          <a:p>
            <a:pPr>
              <a:defRPr/>
            </a:pPr>
            <a:fld id="{F6FD56A5-6355-4B13-B783-7CC5477550B3}" type="datetimeFigureOut">
              <a:rPr lang="en-US"/>
              <a:pPr>
                <a:defRPr/>
              </a:pPr>
              <a:t>5/16/18</a:t>
            </a:fld>
            <a:endParaRPr lang="en-US"/>
          </a:p>
        </p:txBody>
      </p:sp>
      <p:sp>
        <p:nvSpPr>
          <p:cNvPr id="16388" name="Rectangle 4"/>
          <p:cNvSpPr>
            <a:spLocks noGrp="1" noRot="1" noChangeAspect="1" noChangeArrowheads="1" noTextEdit="1"/>
          </p:cNvSpPr>
          <p:nvPr>
            <p:ph type="sldImg" idx="2"/>
          </p:nvPr>
        </p:nvSpPr>
        <p:spPr bwMode="auto">
          <a:xfrm>
            <a:off x="1258888" y="722313"/>
            <a:ext cx="4797425" cy="3597275"/>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5533" tIns="47767" rIns="95533" bIns="47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9119475"/>
            <a:ext cx="3169920" cy="480060"/>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eaLnBrk="0" hangingPunct="0">
              <a:defRPr sz="13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4143587" y="9119475"/>
            <a:ext cx="3169920" cy="480060"/>
          </a:xfrm>
          <a:prstGeom prst="rect">
            <a:avLst/>
          </a:prstGeom>
          <a:noFill/>
          <a:ln w="9525">
            <a:noFill/>
            <a:miter lim="800000"/>
            <a:headEnd/>
            <a:tailEnd/>
          </a:ln>
          <a:effectLst/>
        </p:spPr>
        <p:txBody>
          <a:bodyPr vert="horz" wrap="square" lIns="95533" tIns="47767" rIns="95533" bIns="47767" numCol="1" anchor="b" anchorCtr="0" compatLnSpc="1">
            <a:prstTxWarp prst="textNoShape">
              <a:avLst/>
            </a:prstTxWarp>
          </a:bodyPr>
          <a:lstStyle>
            <a:lvl1pPr algn="r" eaLnBrk="0" hangingPunct="0">
              <a:defRPr sz="13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transition metal dichalcogenides (TMDC) monolayers, there are two inequivalent valleys (energy extrema points in the band structure) related by time-reversal symmetry. Fundamental optical excitations, or excitons (bound electron-hole pairs) are formed at these valleys. The large spin orbit interaction in these materials leads to large energy splitting between the spin up and down states and valley contrasting optical selection rules. To utilize valley as a new information carrier, a simple method to separate this degree of freedom at room temperature is required.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832FFD-6EE6-4D02-B389-1EB1ED674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807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4950"/>
            <a:ext cx="6858000" cy="1847850"/>
          </a:xfrm>
          <a:noFill/>
        </p:spPr>
        <p:txBody>
          <a:bodyPr anchor="t">
            <a:normAutofit/>
          </a:bodyPr>
          <a:lstStyle>
            <a:lvl1pPr algn="l">
              <a:lnSpc>
                <a:spcPts val="6400"/>
              </a:lnSpc>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2766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5" name="Straight Connector 4">
            <a:extLst>
              <a:ext uri="{FF2B5EF4-FFF2-40B4-BE49-F238E27FC236}">
                <a16:creationId xmlns:a16="http://schemas.microsoft.com/office/drawing/2014/main" id="{DDA55AAE-E4C1-42D5-8E97-14CE0CF8310D}"/>
              </a:ext>
            </a:extLst>
          </p:cNvPr>
          <p:cNvCxnSpPr>
            <a:cxnSpLocks/>
          </p:cNvCxnSpPr>
          <p:nvPr userDrawn="1"/>
        </p:nvCxnSpPr>
        <p:spPr>
          <a:xfrm>
            <a:off x="45720" y="6364224"/>
            <a:ext cx="9098280" cy="0"/>
          </a:xfrm>
          <a:prstGeom prst="line">
            <a:avLst/>
          </a:prstGeom>
          <a:ln w="50800" cap="rnd">
            <a:solidFill>
              <a:srgbClr val="005F86"/>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08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1000" y="76200"/>
            <a:ext cx="8153400" cy="1752600"/>
          </a:xfrm>
          <a:prstGeom prst="rect">
            <a:avLst/>
          </a:prstGeom>
        </p:spPr>
        <p:txBody>
          <a:bodyPr vert="horz" lIns="91440" tIns="45720" rIns="91440" bIns="45720" rtlCol="0" anchor="t">
            <a:normAutofit/>
          </a:bodyPr>
          <a:lstStyle>
            <a:lvl1pPr>
              <a:defRPr>
                <a:solidFill>
                  <a:srgbClr val="333F48"/>
                </a:solidFill>
              </a:defRPr>
            </a:lvl1pPr>
          </a:lstStyle>
          <a:p>
            <a:r>
              <a:rPr lang="en-US" dirty="0"/>
              <a:t>Click to edit Master title style</a:t>
            </a:r>
            <a:br>
              <a:rPr lang="en-US" dirty="0"/>
            </a:br>
            <a:r>
              <a:rPr lang="en-US" dirty="0"/>
              <a:t>Line 2</a:t>
            </a:r>
            <a:br>
              <a:rPr lang="en-US" dirty="0"/>
            </a:br>
            <a:r>
              <a:rPr lang="en-US" dirty="0"/>
              <a:t>Line 3</a:t>
            </a:r>
          </a:p>
        </p:txBody>
      </p:sp>
      <p:sp>
        <p:nvSpPr>
          <p:cNvPr id="8" name="Content Placeholder 7"/>
          <p:cNvSpPr>
            <a:spLocks noGrp="1"/>
          </p:cNvSpPr>
          <p:nvPr>
            <p:ph sz="quarter" idx="10"/>
          </p:nvPr>
        </p:nvSpPr>
        <p:spPr>
          <a:xfrm>
            <a:off x="533400" y="2133600"/>
            <a:ext cx="8229600" cy="3886200"/>
          </a:xfrm>
        </p:spPr>
        <p:txBody>
          <a:bodyPr/>
          <a:lstStyle>
            <a:lvl1pPr>
              <a:defRPr>
                <a:solidFill>
                  <a:srgbClr val="333F48"/>
                </a:solidFill>
              </a:defRPr>
            </a:lvl1pPr>
            <a:lvl2pPr>
              <a:defRPr>
                <a:solidFill>
                  <a:srgbClr val="333F48"/>
                </a:solidFill>
              </a:defRPr>
            </a:lvl2pPr>
            <a:lvl3pPr>
              <a:defRPr>
                <a:solidFill>
                  <a:srgbClr val="333F48"/>
                </a:solidFill>
              </a:defRPr>
            </a:lvl3pPr>
            <a:lvl4pPr>
              <a:defRPr>
                <a:solidFill>
                  <a:srgbClr val="333F48"/>
                </a:solidFill>
              </a:defRPr>
            </a:lvl4pPr>
            <a:lvl5pPr>
              <a:defRPr>
                <a:solidFill>
                  <a:srgbClr val="333F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1000" y="152400"/>
            <a:ext cx="8153400" cy="1752600"/>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Line 2</a:t>
            </a:r>
            <a:br>
              <a:rPr lang="en-US" dirty="0"/>
            </a:br>
            <a:r>
              <a:rPr lang="en-US" dirty="0"/>
              <a:t>Line 3</a:t>
            </a:r>
          </a:p>
        </p:txBody>
      </p:sp>
      <p:sp>
        <p:nvSpPr>
          <p:cNvPr id="13" name="Content Placeholder 7"/>
          <p:cNvSpPr>
            <a:spLocks noGrp="1"/>
          </p:cNvSpPr>
          <p:nvPr>
            <p:ph sz="quarter" idx="12"/>
          </p:nvPr>
        </p:nvSpPr>
        <p:spPr>
          <a:xfrm>
            <a:off x="533400" y="21336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p:cNvSpPr>
            <a:spLocks noGrp="1"/>
          </p:cNvSpPr>
          <p:nvPr>
            <p:ph sz="quarter" idx="13"/>
          </p:nvPr>
        </p:nvSpPr>
        <p:spPr>
          <a:xfrm>
            <a:off x="4648200" y="21336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A67AA0-DEF6-D741-AF0E-1BCF8203E1C0}" type="datetimeFigureOut">
              <a:rPr kumimoji="0" lang="en-US" sz="1200" b="0" i="0" u="none" strike="noStrike" kern="1200" cap="none" spc="0" normalizeH="0" baseline="0" noProof="0" smtClean="0">
                <a:ln>
                  <a:noFill/>
                </a:ln>
                <a:solidFill>
                  <a:prstClr val="white"/>
                </a:solidFill>
                <a:effectLst/>
                <a:uLnTx/>
                <a:uFillTx/>
                <a:latin typeface="News Gothic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5/16/18</a:t>
            </a:fld>
            <a:endParaRPr kumimoji="0" lang="en-US" sz="1200" b="0" i="0" u="none" strike="noStrike" kern="1200" cap="none" spc="0" normalizeH="0" baseline="0" noProof="0">
              <a:ln>
                <a:noFill/>
              </a:ln>
              <a:solidFill>
                <a:prstClr val="white"/>
              </a:solidFill>
              <a:effectLst/>
              <a:uLnTx/>
              <a:uFillTx/>
              <a:latin typeface="News Gothic MT"/>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News Gothic M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1B1B6-1873-E042-A246-BC0F54B866B4}" type="slidenum">
              <a:rPr kumimoji="0" lang="en-US" sz="3600" b="0" i="0" u="none" strike="noStrike" kern="1200" cap="none" spc="0" normalizeH="0" baseline="0" noProof="0" smtClean="0">
                <a:ln>
                  <a:noFill/>
                </a:ln>
                <a:solidFill>
                  <a:prstClr val="white"/>
                </a:solidFill>
                <a:effectLst/>
                <a:uLnTx/>
                <a:uFillTx/>
                <a:latin typeface="News Gothic M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prstClr val="white"/>
              </a:solidFill>
              <a:effectLst/>
              <a:uLnTx/>
              <a:uFillTx/>
              <a:latin typeface="News Gothic MT"/>
              <a:ea typeface="+mn-ea"/>
              <a:cs typeface="+mn-cs"/>
            </a:endParaRPr>
          </a:p>
        </p:txBody>
      </p:sp>
    </p:spTree>
    <p:extLst>
      <p:ext uri="{BB962C8B-B14F-4D97-AF65-F5344CB8AC3E}">
        <p14:creationId xmlns:p14="http://schemas.microsoft.com/office/powerpoint/2010/main" val="174589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76200"/>
            <a:ext cx="8153400" cy="1752600"/>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Line 2</a:t>
            </a:r>
            <a:br>
              <a:rPr lang="en-US" dirty="0"/>
            </a:br>
            <a:r>
              <a:rPr lang="en-US" dirty="0"/>
              <a:t>Line 3</a:t>
            </a:r>
          </a:p>
        </p:txBody>
      </p:sp>
      <p:sp>
        <p:nvSpPr>
          <p:cNvPr id="3" name="Text Placeholder 2"/>
          <p:cNvSpPr>
            <a:spLocks noGrp="1"/>
          </p:cNvSpPr>
          <p:nvPr>
            <p:ph type="body" idx="1"/>
          </p:nvPr>
        </p:nvSpPr>
        <p:spPr>
          <a:xfrm>
            <a:off x="533400" y="21336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CBB051F-58C2-4E39-A554-7C3940D208D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11113" y="6506041"/>
            <a:ext cx="710403" cy="309291"/>
          </a:xfrm>
          <a:prstGeom prst="rect">
            <a:avLst/>
          </a:prstGeom>
        </p:spPr>
      </p:pic>
      <p:pic>
        <p:nvPicPr>
          <p:cNvPr id="10" name="Picture 9" descr="A picture containing transport, wheel&#10;&#10;Description generated with very high confidence">
            <a:extLst>
              <a:ext uri="{FF2B5EF4-FFF2-40B4-BE49-F238E27FC236}">
                <a16:creationId xmlns:a16="http://schemas.microsoft.com/office/drawing/2014/main" id="{E454DC8A-BC45-4DBA-8676-C3277D7E41F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24" y="6441582"/>
            <a:ext cx="399947" cy="401947"/>
          </a:xfrm>
          <a:prstGeom prst="rect">
            <a:avLst/>
          </a:prstGeom>
        </p:spPr>
      </p:pic>
      <p:pic>
        <p:nvPicPr>
          <p:cNvPr id="11" name="Picture 10">
            <a:extLst>
              <a:ext uri="{FF2B5EF4-FFF2-40B4-BE49-F238E27FC236}">
                <a16:creationId xmlns:a16="http://schemas.microsoft.com/office/drawing/2014/main" id="{C9F497AE-27E0-41D0-9265-4EE836B3B00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1828" t="26748" r="12461" b="26733"/>
          <a:stretch/>
        </p:blipFill>
        <p:spPr>
          <a:xfrm>
            <a:off x="6281217" y="6474944"/>
            <a:ext cx="1241350" cy="371484"/>
          </a:xfrm>
          <a:prstGeom prst="rect">
            <a:avLst/>
          </a:prstGeom>
        </p:spPr>
      </p:pic>
      <p:sp>
        <p:nvSpPr>
          <p:cNvPr id="12" name="TextBox 11">
            <a:extLst>
              <a:ext uri="{FF2B5EF4-FFF2-40B4-BE49-F238E27FC236}">
                <a16:creationId xmlns:a16="http://schemas.microsoft.com/office/drawing/2014/main" id="{055BABC3-A651-4BF7-B0DA-341B7868F7A3}"/>
              </a:ext>
            </a:extLst>
          </p:cNvPr>
          <p:cNvSpPr txBox="1"/>
          <p:nvPr userDrawn="1"/>
        </p:nvSpPr>
        <p:spPr>
          <a:xfrm>
            <a:off x="598019" y="6506798"/>
            <a:ext cx="2133918" cy="307777"/>
          </a:xfrm>
          <a:prstGeom prst="rect">
            <a:avLst/>
          </a:prstGeom>
          <a:noFill/>
          <a:ln>
            <a:noFill/>
          </a:ln>
          <a:effectLst/>
        </p:spPr>
        <p:txBody>
          <a:bodyPr wrap="none" rtlCol="0">
            <a:spAutoFit/>
          </a:bodyPr>
          <a:lstStyle/>
          <a:p>
            <a:r>
              <a:rPr lang="en-US" sz="1400" dirty="0">
                <a:solidFill>
                  <a:srgbClr val="333F48"/>
                </a:solidFill>
              </a:rPr>
              <a:t>https://mrsec.utexas.edu</a:t>
            </a:r>
          </a:p>
        </p:txBody>
      </p:sp>
      <p:pic>
        <p:nvPicPr>
          <p:cNvPr id="16" name="Picture 15" descr="A black sign with white letters&#10;&#10;Description generated with very high confidence">
            <a:extLst>
              <a:ext uri="{FF2B5EF4-FFF2-40B4-BE49-F238E27FC236}">
                <a16:creationId xmlns:a16="http://schemas.microsoft.com/office/drawing/2014/main" id="{89779080-2865-490E-8929-067B5FE6245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920485" y="6462098"/>
            <a:ext cx="3172186" cy="397176"/>
          </a:xfrm>
          <a:prstGeom prst="rect">
            <a:avLst/>
          </a:prstGeom>
        </p:spPr>
      </p:pic>
      <p:sp>
        <p:nvSpPr>
          <p:cNvPr id="9" name="TextBox 8">
            <a:extLst>
              <a:ext uri="{FF2B5EF4-FFF2-40B4-BE49-F238E27FC236}">
                <a16:creationId xmlns:a16="http://schemas.microsoft.com/office/drawing/2014/main" id="{8EC616F6-DDB0-4CA2-8964-11326D509FF6}"/>
              </a:ext>
            </a:extLst>
          </p:cNvPr>
          <p:cNvSpPr txBox="1"/>
          <p:nvPr userDrawn="1"/>
        </p:nvSpPr>
        <p:spPr>
          <a:xfrm>
            <a:off x="8671560" y="6642556"/>
            <a:ext cx="472440" cy="215444"/>
          </a:xfrm>
          <a:prstGeom prst="rect">
            <a:avLst/>
          </a:prstGeom>
          <a:noFill/>
        </p:spPr>
        <p:txBody>
          <a:bodyPr wrap="square" rtlCol="0" anchor="b">
            <a:spAutoFit/>
          </a:bodyPr>
          <a:lstStyle/>
          <a:p>
            <a:pPr algn="r"/>
            <a:fld id="{4E088CD9-199E-8A4C-8A08-89F81E726DDD}" type="slidenum">
              <a:rPr lang="en-US" sz="800" smtClean="0">
                <a:solidFill>
                  <a:schemeClr val="tx2"/>
                </a:solidFill>
              </a:rPr>
              <a:pPr algn="r"/>
              <a:t>‹#›</a:t>
            </a:fld>
            <a:r>
              <a:rPr lang="en-US" sz="800" dirty="0">
                <a:solidFill>
                  <a:schemeClr val="tx2"/>
                </a:solidFill>
              </a:rPr>
              <a:t>/23</a:t>
            </a:r>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Lst>
  <p:hf hdr="0" ftr="0" dt="0"/>
  <p:txStyles>
    <p:titleStyle>
      <a:lvl1pPr algn="l" defTabSz="457200" rtl="0" eaLnBrk="1" latinLnBrk="0" hangingPunct="1">
        <a:spcBef>
          <a:spcPct val="0"/>
        </a:spcBef>
        <a:buNone/>
        <a:defRPr sz="3200" kern="1200">
          <a:solidFill>
            <a:srgbClr val="333F48"/>
          </a:solidFill>
          <a:latin typeface="Arial" charset="0"/>
          <a:ea typeface="Arial" charset="0"/>
          <a:cs typeface="Arial" charset="0"/>
        </a:defRPr>
      </a:lvl1pPr>
    </p:titleStyle>
    <p:bodyStyle>
      <a:lvl1pPr marL="0" indent="0" algn="l" defTabSz="457200" rtl="0" eaLnBrk="1" latinLnBrk="0" hangingPunct="1">
        <a:spcBef>
          <a:spcPct val="20000"/>
        </a:spcBef>
        <a:buFontTx/>
        <a:buNone/>
        <a:defRPr sz="1800" b="0" i="0" kern="1200">
          <a:solidFill>
            <a:srgbClr val="333F48"/>
          </a:solidFill>
          <a:latin typeface="Arial" charset="0"/>
          <a:ea typeface="Arial" charset="0"/>
          <a:cs typeface="Arial" charset="0"/>
        </a:defRPr>
      </a:lvl1pPr>
      <a:lvl2pPr marL="742950" indent="-285750" algn="l" defTabSz="457200" rtl="0" eaLnBrk="1" latinLnBrk="0" hangingPunct="1">
        <a:spcBef>
          <a:spcPct val="20000"/>
        </a:spcBef>
        <a:buFont typeface="Arial" charset="0"/>
        <a:buChar char="•"/>
        <a:defRPr sz="1600" b="0" i="0" kern="1200">
          <a:solidFill>
            <a:srgbClr val="333F48"/>
          </a:solidFill>
          <a:latin typeface="Arial" charset="0"/>
          <a:ea typeface="Arial" charset="0"/>
          <a:cs typeface="Arial" charset="0"/>
        </a:defRPr>
      </a:lvl2pPr>
      <a:lvl3pPr marL="1143000" indent="-228600" algn="l" defTabSz="457200" rtl="0" eaLnBrk="1" latinLnBrk="0" hangingPunct="1">
        <a:spcBef>
          <a:spcPct val="20000"/>
        </a:spcBef>
        <a:buFont typeface=".AppleSystemUIFont" charset="-120"/>
        <a:buChar char="–"/>
        <a:defRPr sz="1600" b="0" i="0" kern="1200">
          <a:solidFill>
            <a:srgbClr val="333F48"/>
          </a:solidFill>
          <a:latin typeface="Arial" charset="0"/>
          <a:ea typeface="Arial" charset="0"/>
          <a:cs typeface="Arial" charset="0"/>
        </a:defRPr>
      </a:lvl3pPr>
      <a:lvl4pPr marL="1600200" indent="-228600" algn="l" defTabSz="457200" rtl="0" eaLnBrk="1" latinLnBrk="0" hangingPunct="1">
        <a:spcBef>
          <a:spcPct val="20000"/>
        </a:spcBef>
        <a:buFont typeface="Arial" charset="0"/>
        <a:buChar char="•"/>
        <a:defRPr sz="1600" b="0" i="0" kern="1200">
          <a:solidFill>
            <a:srgbClr val="333F48"/>
          </a:solidFill>
          <a:latin typeface="Arial" charset="0"/>
          <a:ea typeface="Arial" charset="0"/>
          <a:cs typeface="Arial" charset="0"/>
        </a:defRPr>
      </a:lvl4pPr>
      <a:lvl5pPr marL="2057400" indent="-228600" algn="l" defTabSz="457200" rtl="0" eaLnBrk="1" latinLnBrk="0" hangingPunct="1">
        <a:spcBef>
          <a:spcPct val="20000"/>
        </a:spcBef>
        <a:buFont typeface="ArialMT" charset="0"/>
        <a:buChar char="–"/>
        <a:defRPr sz="1600" b="0" i="0" kern="1200">
          <a:solidFill>
            <a:srgbClr val="333F48"/>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5/16/18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9700101"/>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Routing Valley Excitons with a Metasurface</a:t>
            </a:r>
          </a:p>
        </p:txBody>
      </p:sp>
      <p:sp>
        <p:nvSpPr>
          <p:cNvPr id="7" name="Rectangle 6"/>
          <p:cNvSpPr/>
          <p:nvPr/>
        </p:nvSpPr>
        <p:spPr>
          <a:xfrm>
            <a:off x="4451423" y="1115087"/>
            <a:ext cx="4692577" cy="276999"/>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News Gothic MT"/>
                <a:ea typeface="+mn-ea"/>
                <a:cs typeface="+mn-cs"/>
              </a:rPr>
              <a:t>X. Li, A. Alu, C. K. Shih:  University of Texas at Austin</a:t>
            </a:r>
          </a:p>
        </p:txBody>
      </p:sp>
      <p:sp>
        <p:nvSpPr>
          <p:cNvPr id="8" name="Rectangle 7"/>
          <p:cNvSpPr/>
          <p:nvPr/>
        </p:nvSpPr>
        <p:spPr>
          <a:xfrm>
            <a:off x="152400" y="346918"/>
            <a:ext cx="2759824" cy="276999"/>
          </a:xfrm>
          <a:prstGeom prst="rect">
            <a:avLst/>
          </a:prstGeom>
        </p:spPr>
        <p:txBody>
          <a:bodyPr wrap="square" anchor="ctr">
            <a:spAutoFit/>
          </a:bodyPr>
          <a:lstStyle/>
          <a:p>
            <a:pPr lvl="0" defTabSz="457200" fontAlgn="auto">
              <a:spcBef>
                <a:spcPts val="0"/>
              </a:spcBef>
              <a:spcAft>
                <a:spcPts val="0"/>
              </a:spcAft>
              <a:defRPr/>
            </a:pPr>
            <a:r>
              <a:rPr lang="en-US" sz="1200" b="1" dirty="0">
                <a:solidFill>
                  <a:prstClr val="white"/>
                </a:solidFill>
                <a:latin typeface="News Gothic MT"/>
              </a:rPr>
              <a:t>MRSEC: DMR-1720595</a:t>
            </a:r>
          </a:p>
        </p:txBody>
      </p:sp>
      <p:sp>
        <p:nvSpPr>
          <p:cNvPr id="9" name="Text Box 28"/>
          <p:cNvSpPr txBox="1">
            <a:spLocks noChangeArrowheads="1"/>
          </p:cNvSpPr>
          <p:nvPr/>
        </p:nvSpPr>
        <p:spPr bwMode="auto">
          <a:xfrm>
            <a:off x="439012" y="1238016"/>
            <a:ext cx="389255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The search for new quantum degrees of freedom has the potential for transformative impact on information processing technology. Currently, transistors or other switches in all electronic information processing devices rely on moving a puddle of electrons.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Valleys – extreme points in the energy band structure of periodic crystals – have  been proposed as a new information carrier. In most materials, the valley degree of freedom does not couple to any external field. A unique situation in monolayer semiconductors has been discovered: light with opposite helicity may be used to control valley occupation.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We have discovered a new method to separate valley index using a designed </a:t>
            </a:r>
            <a:r>
              <a:rPr kumimoji="0" lang="en-US" sz="1400" b="0" i="0" u="none" strike="noStrike" kern="1200" cap="none" spc="0" normalizeH="0" baseline="0" noProof="0" dirty="0" err="1">
                <a:ln>
                  <a:noFill/>
                </a:ln>
                <a:solidFill>
                  <a:prstClr val="black"/>
                </a:solidFill>
                <a:effectLst/>
                <a:uLnTx/>
                <a:uFillTx/>
                <a:latin typeface="Arial" charset="0"/>
                <a:ea typeface="+mn-ea"/>
                <a:cs typeface="+mn-cs"/>
              </a:rPr>
              <a:t>metasurface</a:t>
            </a:r>
            <a:r>
              <a:rPr kumimoji="0" lang="en-US" sz="1400" b="0" i="0" u="none" strike="noStrike" kern="1200" cap="none" spc="0" normalizeH="0" baseline="0" noProof="0" dirty="0">
                <a:ln>
                  <a:noFill/>
                </a:ln>
                <a:solidFill>
                  <a:prstClr val="black"/>
                </a:solidFill>
                <a:effectLst/>
                <a:uLnTx/>
                <a:uFillTx/>
                <a:latin typeface="Arial" charset="0"/>
                <a:ea typeface="+mn-ea"/>
                <a:cs typeface="+mn-cs"/>
              </a:rPr>
              <a:t>. Excitons that carry different valley index are routed toward different directions in real space and momentum space, and photons emitted go to different directions according to their helicity. </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News Gothic MT"/>
              <a:ea typeface="+mn-ea"/>
              <a:cs typeface="+mn-cs"/>
            </a:endParaRPr>
          </a:p>
        </p:txBody>
      </p:sp>
      <p:sp>
        <p:nvSpPr>
          <p:cNvPr id="12" name="Rectangle 11"/>
          <p:cNvSpPr/>
          <p:nvPr/>
        </p:nvSpPr>
        <p:spPr>
          <a:xfrm>
            <a:off x="152400" y="745755"/>
            <a:ext cx="609600" cy="276999"/>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News Gothic MT"/>
                <a:ea typeface="+mn-ea"/>
                <a:cs typeface="+mn-cs"/>
              </a:rPr>
              <a:t>2018</a:t>
            </a:r>
          </a:p>
        </p:txBody>
      </p:sp>
      <p:grpSp>
        <p:nvGrpSpPr>
          <p:cNvPr id="14" name="组 12"/>
          <p:cNvGrpSpPr/>
          <p:nvPr/>
        </p:nvGrpSpPr>
        <p:grpSpPr>
          <a:xfrm>
            <a:off x="4762745" y="3884284"/>
            <a:ext cx="2392231" cy="1900412"/>
            <a:chOff x="4357038" y="2023261"/>
            <a:chExt cx="2880853" cy="2205898"/>
          </a:xfrm>
        </p:grpSpPr>
        <p:pic>
          <p:nvPicPr>
            <p:cNvPr id="15" name="Picture 34">
              <a:extLst>
                <a:ext uri="{FF2B5EF4-FFF2-40B4-BE49-F238E27FC236}">
                  <a16:creationId xmlns:a16="http://schemas.microsoft.com/office/drawing/2014/main" id="{E672D277-334A-4D3A-9144-B84115F07B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75" t="23728"/>
            <a:stretch/>
          </p:blipFill>
          <p:spPr>
            <a:xfrm>
              <a:off x="4357038" y="2180800"/>
              <a:ext cx="2880853" cy="2048359"/>
            </a:xfrm>
            <a:prstGeom prst="rect">
              <a:avLst/>
            </a:prstGeom>
          </p:spPr>
        </p:pic>
        <p:grpSp>
          <p:nvGrpSpPr>
            <p:cNvPr id="16" name="Group 2">
              <a:extLst>
                <a:ext uri="{FF2B5EF4-FFF2-40B4-BE49-F238E27FC236}">
                  <a16:creationId xmlns:a16="http://schemas.microsoft.com/office/drawing/2014/main" id="{F2F90A84-5739-43E2-8150-C0A92F61A383}"/>
                </a:ext>
              </a:extLst>
            </p:cNvPr>
            <p:cNvGrpSpPr/>
            <p:nvPr/>
          </p:nvGrpSpPr>
          <p:grpSpPr>
            <a:xfrm rot="21323497">
              <a:off x="5010388" y="2023261"/>
              <a:ext cx="1729432" cy="1992580"/>
              <a:chOff x="5264936" y="1930870"/>
              <a:chExt cx="1729432" cy="1992580"/>
            </a:xfrm>
          </p:grpSpPr>
          <p:pic>
            <p:nvPicPr>
              <p:cNvPr id="17" name="Picture 35">
                <a:extLst>
                  <a:ext uri="{FF2B5EF4-FFF2-40B4-BE49-F238E27FC236}">
                    <a16:creationId xmlns:a16="http://schemas.microsoft.com/office/drawing/2014/main" id="{93AD9BA5-24BF-4E02-B4D5-0C5904A3794D}"/>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4000" contrast="9000"/>
                        </a14:imgEffect>
                      </a14:imgLayer>
                    </a14:imgProps>
                  </a:ext>
                  <a:ext uri="{28A0092B-C50C-407E-A947-70E740481C1C}">
                    <a14:useLocalDpi xmlns:a14="http://schemas.microsoft.com/office/drawing/2010/main" val="0"/>
                  </a:ext>
                </a:extLst>
              </a:blip>
              <a:stretch>
                <a:fillRect/>
              </a:stretch>
            </p:blipFill>
            <p:spPr>
              <a:xfrm rot="337618">
                <a:off x="5267073" y="2491409"/>
                <a:ext cx="1612817" cy="1065750"/>
              </a:xfrm>
              <a:prstGeom prst="rect">
                <a:avLst/>
              </a:prstGeom>
            </p:spPr>
          </p:pic>
          <p:sp>
            <p:nvSpPr>
              <p:cNvPr id="18" name="TextBox 51">
                <a:extLst>
                  <a:ext uri="{FF2B5EF4-FFF2-40B4-BE49-F238E27FC236}">
                    <a16:creationId xmlns:a16="http://schemas.microsoft.com/office/drawing/2014/main" id="{6332C84A-C8E6-46F5-B21E-7A6F2AFB7E78}"/>
                  </a:ext>
                </a:extLst>
              </p:cNvPr>
              <p:cNvSpPr txBox="1"/>
              <p:nvPr/>
            </p:nvSpPr>
            <p:spPr>
              <a:xfrm>
                <a:off x="6602914" y="2209939"/>
                <a:ext cx="391454"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EE0000"/>
                    </a:solidFill>
                    <a:effectLst/>
                    <a:uLnTx/>
                    <a:uFillTx/>
                    <a:latin typeface="Arial" panose="020B0604020202020204" pitchFamily="34" charset="0"/>
                    <a:ea typeface="+mn-ea"/>
                    <a:cs typeface="Arial" panose="020B0604020202020204" pitchFamily="34" charset="0"/>
                  </a:rPr>
                  <a:t>σ</a:t>
                </a:r>
                <a:r>
                  <a:rPr kumimoji="0" lang="en-US" sz="1600" b="0" i="0" u="none" strike="noStrike" kern="1200" cap="none" spc="0" normalizeH="0" baseline="30000" noProof="0" dirty="0">
                    <a:ln>
                      <a:noFill/>
                    </a:ln>
                    <a:solidFill>
                      <a:srgbClr val="EE0000"/>
                    </a:solidFill>
                    <a:effectLst/>
                    <a:uLnTx/>
                    <a:uFillTx/>
                    <a:latin typeface="Arial" panose="020B0604020202020204" pitchFamily="34" charset="0"/>
                    <a:ea typeface="+mn-ea"/>
                    <a:cs typeface="Arial" panose="020B0604020202020204" pitchFamily="34" charset="0"/>
                  </a:rPr>
                  <a:t>+</a:t>
                </a:r>
              </a:p>
            </p:txBody>
          </p:sp>
          <p:sp>
            <p:nvSpPr>
              <p:cNvPr id="19" name="TextBox 52">
                <a:extLst>
                  <a:ext uri="{FF2B5EF4-FFF2-40B4-BE49-F238E27FC236}">
                    <a16:creationId xmlns:a16="http://schemas.microsoft.com/office/drawing/2014/main" id="{83DB4DCA-7EC1-4917-8CB0-4524070CEAD1}"/>
                  </a:ext>
                </a:extLst>
              </p:cNvPr>
              <p:cNvSpPr txBox="1"/>
              <p:nvPr/>
            </p:nvSpPr>
            <p:spPr>
              <a:xfrm>
                <a:off x="5741630" y="3464384"/>
                <a:ext cx="36901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srgbClr val="336699"/>
                    </a:solidFill>
                    <a:effectLst/>
                    <a:uLnTx/>
                    <a:uFillTx/>
                    <a:latin typeface="Arial" panose="020B0604020202020204" pitchFamily="34" charset="0"/>
                    <a:ea typeface="+mn-ea"/>
                    <a:cs typeface="Arial" panose="020B0604020202020204" pitchFamily="34" charset="0"/>
                  </a:rPr>
                  <a:t>σ</a:t>
                </a:r>
                <a:r>
                  <a:rPr kumimoji="0" lang="en-US" sz="2000" b="0" i="0" u="none" strike="noStrike" kern="1200" cap="none" spc="0" normalizeH="0" baseline="30000" noProof="0" dirty="0">
                    <a:ln>
                      <a:noFill/>
                    </a:ln>
                    <a:solidFill>
                      <a:srgbClr val="336699"/>
                    </a:solidFill>
                    <a:effectLst/>
                    <a:uLnTx/>
                    <a:uFillTx/>
                    <a:latin typeface="Arial" panose="020B0604020202020204" pitchFamily="34" charset="0"/>
                    <a:ea typeface="+mn-ea"/>
                    <a:cs typeface="Arial" panose="020B0604020202020204" pitchFamily="34" charset="0"/>
                  </a:rPr>
                  <a:t>-</a:t>
                </a:r>
                <a:endParaRPr kumimoji="0" lang="en-US" sz="1600" b="0" i="0" u="none" strike="noStrike" kern="1200" cap="none" spc="0" normalizeH="0" baseline="30000" noProof="0" dirty="0">
                  <a:ln>
                    <a:noFill/>
                  </a:ln>
                  <a:solidFill>
                    <a:srgbClr val="336699"/>
                  </a:solidFill>
                  <a:effectLst/>
                  <a:uLnTx/>
                  <a:uFillTx/>
                  <a:latin typeface="Arial" panose="020B0604020202020204" pitchFamily="34" charset="0"/>
                  <a:ea typeface="+mn-ea"/>
                  <a:cs typeface="Arial" panose="020B0604020202020204" pitchFamily="34" charset="0"/>
                </a:endParaRPr>
              </a:p>
            </p:txBody>
          </p:sp>
          <p:pic>
            <p:nvPicPr>
              <p:cNvPr id="20" name="Picture 17">
                <a:extLst>
                  <a:ext uri="{FF2B5EF4-FFF2-40B4-BE49-F238E27FC236}">
                    <a16:creationId xmlns:a16="http://schemas.microsoft.com/office/drawing/2014/main" id="{8FFD538F-4D57-4FD9-A651-1A2557E75C0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442" t="32668" r="35103" b="25222"/>
              <a:stretch/>
            </p:blipFill>
            <p:spPr>
              <a:xfrm rot="21175255">
                <a:off x="5951564" y="2113442"/>
                <a:ext cx="851818" cy="883344"/>
              </a:xfrm>
              <a:prstGeom prst="rect">
                <a:avLst/>
              </a:prstGeom>
            </p:spPr>
          </p:pic>
          <p:cxnSp>
            <p:nvCxnSpPr>
              <p:cNvPr id="21" name="Straight Arrow Connector 36">
                <a:extLst>
                  <a:ext uri="{FF2B5EF4-FFF2-40B4-BE49-F238E27FC236}">
                    <a16:creationId xmlns:a16="http://schemas.microsoft.com/office/drawing/2014/main" id="{04DB2AF8-4B53-4782-A719-FAA592477219}"/>
                  </a:ext>
                </a:extLst>
              </p:cNvPr>
              <p:cNvCxnSpPr>
                <a:cxnSpLocks/>
              </p:cNvCxnSpPr>
              <p:nvPr/>
            </p:nvCxnSpPr>
            <p:spPr>
              <a:xfrm>
                <a:off x="6014054" y="1930870"/>
                <a:ext cx="0" cy="1015754"/>
              </a:xfrm>
              <a:prstGeom prst="straightConnector1">
                <a:avLst/>
              </a:prstGeom>
              <a:ln w="57150">
                <a:solidFill>
                  <a:schemeClr val="bg1">
                    <a:lumMod val="65000"/>
                    <a:alpha val="6000"/>
                  </a:schemeClr>
                </a:solidFill>
                <a:tailEnd type="stealth" w="lg" len="med"/>
              </a:ln>
              <a:effectLst>
                <a:glow rad="203200">
                  <a:srgbClr val="61FF61">
                    <a:alpha val="73725"/>
                  </a:srgbClr>
                </a:glow>
              </a:effectLst>
              <a:scene3d>
                <a:camera prst="orthographicFront"/>
                <a:lightRig rig="threePt" dir="t"/>
              </a:scene3d>
              <a:sp3d>
                <a:bevelT w="114300" prst="artDeco"/>
              </a:sp3d>
            </p:spPr>
            <p:style>
              <a:lnRef idx="3">
                <a:schemeClr val="accent6"/>
              </a:lnRef>
              <a:fillRef idx="0">
                <a:schemeClr val="accent6"/>
              </a:fillRef>
              <a:effectRef idx="2">
                <a:schemeClr val="accent6"/>
              </a:effectRef>
              <a:fontRef idx="minor">
                <a:schemeClr val="tx1"/>
              </a:fontRef>
            </p:style>
          </p:cxnSp>
          <p:pic>
            <p:nvPicPr>
              <p:cNvPr id="22" name="Picture 63">
                <a:extLst>
                  <a:ext uri="{FF2B5EF4-FFF2-40B4-BE49-F238E27FC236}">
                    <a16:creationId xmlns:a16="http://schemas.microsoft.com/office/drawing/2014/main" id="{DAFF942E-FDB4-486F-811C-FFEFF141FD7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434" t="21444" r="35242" b="11667"/>
              <a:stretch/>
            </p:blipFill>
            <p:spPr>
              <a:xfrm>
                <a:off x="5264936" y="2871307"/>
                <a:ext cx="845706" cy="1052143"/>
              </a:xfrm>
              <a:prstGeom prst="rect">
                <a:avLst/>
              </a:prstGeom>
            </p:spPr>
          </p:pic>
        </p:grpSp>
      </p:grpSp>
      <p:pic>
        <p:nvPicPr>
          <p:cNvPr id="23" name="Picture 45">
            <a:extLst>
              <a:ext uri="{FF2B5EF4-FFF2-40B4-BE49-F238E27FC236}">
                <a16:creationId xmlns:a16="http://schemas.microsoft.com/office/drawing/2014/main" id="{070913AC-E9BD-495B-A765-CC17C4578470}"/>
              </a:ext>
            </a:extLst>
          </p:cNvPr>
          <p:cNvPicPr>
            <a:picLocks noChangeAspect="1"/>
          </p:cNvPicPr>
          <p:nvPr/>
        </p:nvPicPr>
        <p:blipFill rotWithShape="1">
          <a:blip r:embed="rId8">
            <a:extLst>
              <a:ext uri="{28A0092B-C50C-407E-A947-70E740481C1C}">
                <a14:useLocalDpi xmlns:a14="http://schemas.microsoft.com/office/drawing/2010/main" val="0"/>
              </a:ext>
            </a:extLst>
          </a:blip>
          <a:srcRect l="23244" t="38151" r="22819" b="41479"/>
          <a:stretch/>
        </p:blipFill>
        <p:spPr>
          <a:xfrm rot="16200000" flipH="1">
            <a:off x="6567966" y="4495436"/>
            <a:ext cx="1876270" cy="702250"/>
          </a:xfrm>
          <a:prstGeom prst="rect">
            <a:avLst/>
          </a:prstGeom>
        </p:spPr>
      </p:pic>
      <p:pic>
        <p:nvPicPr>
          <p:cNvPr id="24" name="Picture 74">
            <a:extLst>
              <a:ext uri="{FF2B5EF4-FFF2-40B4-BE49-F238E27FC236}">
                <a16:creationId xmlns:a16="http://schemas.microsoft.com/office/drawing/2014/main" id="{8A78B5DF-54CC-4402-9498-E9001D4C777B}"/>
              </a:ext>
            </a:extLst>
          </p:cNvPr>
          <p:cNvPicPr>
            <a:picLocks noChangeAspect="1"/>
          </p:cNvPicPr>
          <p:nvPr/>
        </p:nvPicPr>
        <p:blipFill rotWithShape="1">
          <a:blip r:embed="rId9"/>
          <a:srcRect t="22345" r="44428" b="21700"/>
          <a:stretch/>
        </p:blipFill>
        <p:spPr>
          <a:xfrm>
            <a:off x="8048282" y="3908425"/>
            <a:ext cx="515743" cy="1876271"/>
          </a:xfrm>
          <a:prstGeom prst="rect">
            <a:avLst/>
          </a:prstGeom>
        </p:spPr>
      </p:pic>
      <p:pic>
        <p:nvPicPr>
          <p:cNvPr id="25" name="Picture 24"/>
          <p:cNvPicPr/>
          <p:nvPr/>
        </p:nvPicPr>
        <p:blipFill>
          <a:blip r:embed="rId10">
            <a:extLst>
              <a:ext uri="{28A0092B-C50C-407E-A947-70E740481C1C}">
                <a14:useLocalDpi xmlns:a14="http://schemas.microsoft.com/office/drawing/2010/main" val="0"/>
              </a:ext>
            </a:extLst>
          </a:blip>
          <a:srcRect/>
          <a:stretch>
            <a:fillRect/>
          </a:stretch>
        </p:blipFill>
        <p:spPr bwMode="auto">
          <a:xfrm>
            <a:off x="5018163" y="1793041"/>
            <a:ext cx="3389376" cy="1956816"/>
          </a:xfrm>
          <a:prstGeom prst="rect">
            <a:avLst/>
          </a:prstGeom>
          <a:noFill/>
        </p:spPr>
      </p:pic>
      <p:sp>
        <p:nvSpPr>
          <p:cNvPr id="10" name="TextBox 9"/>
          <p:cNvSpPr txBox="1"/>
          <p:nvPr/>
        </p:nvSpPr>
        <p:spPr>
          <a:xfrm>
            <a:off x="5126736" y="3962319"/>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News Gothic MT"/>
                <a:ea typeface="+mn-ea"/>
                <a:cs typeface="+mn-cs"/>
              </a:rPr>
              <a:t>c</a:t>
            </a:r>
          </a:p>
        </p:txBody>
      </p:sp>
      <p:sp>
        <p:nvSpPr>
          <p:cNvPr id="26" name="TextBox 25"/>
          <p:cNvSpPr txBox="1"/>
          <p:nvPr/>
        </p:nvSpPr>
        <p:spPr>
          <a:xfrm>
            <a:off x="6850810" y="3931758"/>
            <a:ext cx="27924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News Gothic MT"/>
                <a:ea typeface="+mn-ea"/>
                <a:cs typeface="+mn-cs"/>
              </a:rPr>
              <a:t>d</a:t>
            </a:r>
          </a:p>
        </p:txBody>
      </p:sp>
      <p:sp>
        <p:nvSpPr>
          <p:cNvPr id="27" name="TextBox 26"/>
          <p:cNvSpPr txBox="1"/>
          <p:nvPr/>
        </p:nvSpPr>
        <p:spPr>
          <a:xfrm>
            <a:off x="7852097" y="3894916"/>
            <a:ext cx="2696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News Gothic MT"/>
                <a:ea typeface="+mn-ea"/>
                <a:cs typeface="+mn-cs"/>
              </a:rPr>
              <a:t>e</a:t>
            </a:r>
          </a:p>
        </p:txBody>
      </p:sp>
      <p:sp>
        <p:nvSpPr>
          <p:cNvPr id="3" name="TextBox 2">
            <a:extLst>
              <a:ext uri="{FF2B5EF4-FFF2-40B4-BE49-F238E27FC236}">
                <a16:creationId xmlns:a16="http://schemas.microsoft.com/office/drawing/2014/main" id="{8849D426-CE00-4AE5-B4D2-2051FD2D89D2}"/>
              </a:ext>
            </a:extLst>
          </p:cNvPr>
          <p:cNvSpPr txBox="1"/>
          <p:nvPr/>
        </p:nvSpPr>
        <p:spPr>
          <a:xfrm>
            <a:off x="3986428" y="6299841"/>
            <a:ext cx="5105401" cy="461665"/>
          </a:xfrm>
          <a:prstGeom prst="rect">
            <a:avLst/>
          </a:prstGeom>
          <a:noFill/>
        </p:spPr>
        <p:txBody>
          <a:bodyPr wrap="square" rtlCol="0">
            <a:spAutoFit/>
          </a:bodyPr>
          <a:lstStyle/>
          <a:p>
            <a:r>
              <a:rPr lang="en-US" sz="1200" dirty="0"/>
              <a:t>L. Sun, C. Wang, A. </a:t>
            </a:r>
            <a:r>
              <a:rPr lang="en-US" sz="1200" dirty="0" err="1"/>
              <a:t>Krasnok</a:t>
            </a:r>
            <a:r>
              <a:rPr lang="en-US" sz="1200" dirty="0"/>
              <a:t>, J. Choi, J. Shi, J. Gomez-Diaz, A. Zepeda, S. </a:t>
            </a:r>
            <a:r>
              <a:rPr lang="en-US" sz="1200" dirty="0" err="1"/>
              <a:t>Gwo</a:t>
            </a:r>
            <a:r>
              <a:rPr lang="en-US" sz="1200" dirty="0"/>
              <a:t>, C.-K. Shih, A. Alu, and X. Li, arxiv.org/abs/1801.06543 (2018).</a:t>
            </a:r>
            <a:endParaRPr lang="en-US" sz="1200" dirty="0">
              <a:solidFill>
                <a:prstClr val="black"/>
              </a:solidFill>
            </a:endParaRPr>
          </a:p>
        </p:txBody>
      </p:sp>
    </p:spTree>
    <p:extLst>
      <p:ext uri="{BB962C8B-B14F-4D97-AF65-F5344CB8AC3E}">
        <p14:creationId xmlns:p14="http://schemas.microsoft.com/office/powerpoint/2010/main" val="34975896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55716</TotalTime>
  <Words>335</Words>
  <Application>Microsoft Macintosh PowerPoint</Application>
  <PresentationFormat>On-screen Show (4:3)</PresentationFormat>
  <Paragraphs>17</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ヒラギノ角ゴ Pro W3</vt:lpstr>
      <vt:lpstr>.AppleSystemUIFont</vt:lpstr>
      <vt:lpstr>Arial</vt:lpstr>
      <vt:lpstr>ArialMT</vt:lpstr>
      <vt:lpstr>Calibri</vt:lpstr>
      <vt:lpstr>News Gothic MT</vt:lpstr>
      <vt:lpstr>Wingdings 2</vt:lpstr>
      <vt:lpstr>4-3 White Backgroud</vt:lpstr>
      <vt:lpstr>Breeze</vt:lpstr>
      <vt:lpstr>Routing Valley Excitons with a Metasurface</vt:lpstr>
    </vt:vector>
  </TitlesOfParts>
  <Manager/>
  <Company/>
  <LinksUpToDate>false</LinksUpToDate>
  <SharedDoc>false</SharedDoc>
  <HyperlinkBase/>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Divya Abhat</cp:lastModifiedBy>
  <cp:revision>980</cp:revision>
  <cp:lastPrinted>2017-09-28T15:55:41Z</cp:lastPrinted>
  <dcterms:created xsi:type="dcterms:W3CDTF">2011-06-30T15:04:08Z</dcterms:created>
  <dcterms:modified xsi:type="dcterms:W3CDTF">2018-05-16T15:47:01Z</dcterms:modified>
  <cp:category/>
</cp:coreProperties>
</file>