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1" r:id="rId2"/>
    <p:sldMasterId id="2147483665" r:id="rId3"/>
    <p:sldMasterId id="2147483667" r:id="rId4"/>
    <p:sldMasterId id="2147483668" r:id="rId5"/>
  </p:sldMasterIdLst>
  <p:notesMasterIdLst>
    <p:notesMasterId r:id="rId7"/>
  </p:notesMasterIdLst>
  <p:handoutMasterIdLst>
    <p:handoutMasterId r:id="rId8"/>
  </p:handoutMasterIdLst>
  <p:sldIdLst>
    <p:sldId id="1271" r:id="rId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48"/>
    <a:srgbClr val="292929"/>
    <a:srgbClr val="009900"/>
    <a:srgbClr val="777777"/>
    <a:srgbClr val="003399"/>
    <a:srgbClr val="FF6600"/>
    <a:srgbClr val="5F5F5F"/>
    <a:srgbClr val="BF5700"/>
    <a:srgbClr val="0000F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08" autoAdjust="0"/>
    <p:restoredTop sz="84831" autoAdjust="0"/>
  </p:normalViewPr>
  <p:slideViewPr>
    <p:cSldViewPr>
      <p:cViewPr varScale="1">
        <p:scale>
          <a:sx n="104" d="100"/>
          <a:sy n="104" d="100"/>
        </p:scale>
        <p:origin x="1792" y="200"/>
      </p:cViewPr>
      <p:guideLst>
        <p:guide orient="horz" pos="2160"/>
        <p:guide pos="2880"/>
      </p:guideLst>
    </p:cSldViewPr>
  </p:slideViewPr>
  <p:outlineViewPr>
    <p:cViewPr>
      <p:scale>
        <a:sx n="33" d="100"/>
        <a:sy n="33" d="100"/>
      </p:scale>
      <p:origin x="0" y="-3522"/>
    </p:cViewPr>
  </p:outlineViewPr>
  <p:notesTextViewPr>
    <p:cViewPr>
      <p:scale>
        <a:sx n="100" d="100"/>
        <a:sy n="100" d="100"/>
      </p:scale>
      <p:origin x="0" y="0"/>
    </p:cViewPr>
  </p:notesTextViewPr>
  <p:sorterViewPr>
    <p:cViewPr>
      <p:scale>
        <a:sx n="65" d="100"/>
        <a:sy n="65"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B4A765CB-F3E0-4ADB-ABA7-09ED57BE2358}" type="datetimeFigureOut">
              <a:rPr lang="en-US" smtClean="0"/>
              <a:pPr/>
              <a:t>4/30/19</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FA808B81-B1DA-4B72-B9C4-E99176FF1E63}" type="slidenum">
              <a:rPr lang="en-US" smtClean="0"/>
              <a:pPr/>
              <a:t>‹#›</a:t>
            </a:fld>
            <a:endParaRPr lang="en-US"/>
          </a:p>
        </p:txBody>
      </p:sp>
    </p:spTree>
    <p:extLst>
      <p:ext uri="{BB962C8B-B14F-4D97-AF65-F5344CB8AC3E}">
        <p14:creationId xmlns:p14="http://schemas.microsoft.com/office/powerpoint/2010/main" val="2787197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34" y="1"/>
            <a:ext cx="3038648" cy="466725"/>
          </a:xfrm>
          <a:prstGeom prst="rect">
            <a:avLst/>
          </a:prstGeom>
        </p:spPr>
        <p:txBody>
          <a:bodyPr vert="horz" lIns="91440" tIns="45720" rIns="91440" bIns="45720" rtlCol="0"/>
          <a:lstStyle>
            <a:lvl1pPr algn="r">
              <a:defRPr sz="1200"/>
            </a:lvl1pPr>
          </a:lstStyle>
          <a:p>
            <a:fld id="{FA83CF2C-BEAE-4451-B58E-A047A86BA227}" type="datetimeFigureOut">
              <a:rPr lang="en-US" smtClean="0"/>
              <a:t>4/30/19</a:t>
            </a:fld>
            <a:endParaRPr lang="en-US"/>
          </a:p>
        </p:txBody>
      </p:sp>
      <p:sp>
        <p:nvSpPr>
          <p:cNvPr id="4" name="Slide Image Placeholder 3"/>
          <p:cNvSpPr>
            <a:spLocks noGrp="1" noRot="1" noChangeAspect="1"/>
          </p:cNvSpPr>
          <p:nvPr>
            <p:ph type="sldImg" idx="2"/>
          </p:nvPr>
        </p:nvSpPr>
        <p:spPr>
          <a:xfrm>
            <a:off x="1414463" y="1162050"/>
            <a:ext cx="4183062"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848" y="4473576"/>
            <a:ext cx="560832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6"/>
            <a:ext cx="3038649"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34" y="8829676"/>
            <a:ext cx="3038648" cy="466725"/>
          </a:xfrm>
          <a:prstGeom prst="rect">
            <a:avLst/>
          </a:prstGeom>
        </p:spPr>
        <p:txBody>
          <a:bodyPr vert="horz" lIns="91440" tIns="45720" rIns="91440" bIns="45720" rtlCol="0" anchor="b"/>
          <a:lstStyle>
            <a:lvl1pPr algn="r">
              <a:defRPr sz="1200"/>
            </a:lvl1pPr>
          </a:lstStyle>
          <a:p>
            <a:fld id="{74F9827B-136B-463F-89A2-B6F426FF6BE4}" type="slidenum">
              <a:rPr lang="en-US" smtClean="0"/>
              <a:t>‹#›</a:t>
            </a:fld>
            <a:endParaRPr lang="en-US"/>
          </a:p>
        </p:txBody>
      </p:sp>
    </p:spTree>
    <p:extLst>
      <p:ext uri="{BB962C8B-B14F-4D97-AF65-F5344CB8AC3E}">
        <p14:creationId xmlns:p14="http://schemas.microsoft.com/office/powerpoint/2010/main" val="3367513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Citation: </a:t>
            </a:r>
            <a:r>
              <a:rPr lang="en-US" sz="1200" kern="1200" dirty="0">
                <a:solidFill>
                  <a:schemeClr val="tx1"/>
                </a:solidFill>
                <a:effectLst/>
                <a:latin typeface="+mn-lt"/>
                <a:ea typeface="+mn-ea"/>
                <a:cs typeface="+mn-cs"/>
              </a:rPr>
              <a:t>Tran, K; Moody, G; Wu, FC; Lu, XB; Choi, J; Kim, K; Rai, A; Sanchez, DA;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JM; Singh, A; </a:t>
            </a:r>
            <a:r>
              <a:rPr lang="en-US" sz="1200" kern="1200" dirty="0" err="1">
                <a:solidFill>
                  <a:schemeClr val="tx1"/>
                </a:solidFill>
                <a:effectLst/>
                <a:latin typeface="+mn-lt"/>
                <a:ea typeface="+mn-ea"/>
                <a:cs typeface="+mn-cs"/>
              </a:rPr>
              <a:t>Embley</a:t>
            </a:r>
            <a:r>
              <a:rPr lang="en-US" sz="1200" kern="1200" dirty="0">
                <a:solidFill>
                  <a:schemeClr val="tx1"/>
                </a:solidFill>
                <a:effectLst/>
                <a:latin typeface="+mn-lt"/>
                <a:ea typeface="+mn-ea"/>
                <a:cs typeface="+mn-cs"/>
              </a:rPr>
              <a:t>, J; Zepeda, A; Campbell, M; Autry, T; Taniguchi, T; Watanabe, K; Lu, NS; Banerjee, SK; Silverman, KL; Kim, S; Tutuc, E; Yang, L; </a:t>
            </a:r>
            <a:r>
              <a:rPr lang="en-US" sz="1200" b="1" kern="1200" dirty="0">
                <a:solidFill>
                  <a:schemeClr val="tx1"/>
                </a:solidFill>
                <a:effectLst/>
                <a:latin typeface="+mn-lt"/>
                <a:ea typeface="+mn-ea"/>
                <a:cs typeface="+mn-cs"/>
              </a:rPr>
              <a:t>MacDonald, AH</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Li, XQ</a:t>
            </a:r>
            <a:r>
              <a:rPr lang="en-US" sz="1200" kern="1200" dirty="0">
                <a:solidFill>
                  <a:schemeClr val="tx1"/>
                </a:solidFill>
                <a:effectLst/>
                <a:latin typeface="+mn-lt"/>
                <a:ea typeface="+mn-ea"/>
                <a:cs typeface="+mn-cs"/>
              </a:rPr>
              <a:t>. Evidence for </a:t>
            </a:r>
            <a:r>
              <a:rPr lang="en-US" sz="1200" kern="1200" dirty="0" err="1">
                <a:solidFill>
                  <a:schemeClr val="tx1"/>
                </a:solidFill>
                <a:effectLst/>
                <a:latin typeface="+mn-lt"/>
                <a:ea typeface="+mn-ea"/>
                <a:cs typeface="+mn-cs"/>
              </a:rPr>
              <a:t>moire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excitons</a:t>
            </a:r>
            <a:r>
              <a:rPr lang="en-US" sz="1200" kern="1200" dirty="0">
                <a:solidFill>
                  <a:schemeClr val="tx1"/>
                </a:solidFill>
                <a:effectLst/>
                <a:latin typeface="+mn-lt"/>
                <a:ea typeface="+mn-ea"/>
                <a:cs typeface="+mn-cs"/>
              </a:rPr>
              <a:t> in van der Waals </a:t>
            </a:r>
            <a:r>
              <a:rPr lang="en-US" sz="1200" kern="1200" dirty="0" err="1">
                <a:solidFill>
                  <a:schemeClr val="tx1"/>
                </a:solidFill>
                <a:effectLst/>
                <a:latin typeface="+mn-lt"/>
                <a:ea typeface="+mn-ea"/>
                <a:cs typeface="+mn-cs"/>
              </a:rPr>
              <a:t>heterostructures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Nature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2019</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567</a:t>
            </a:r>
            <a:r>
              <a:rPr lang="en-US" sz="1200" kern="1200" dirty="0">
                <a:solidFill>
                  <a:schemeClr val="tx1"/>
                </a:solidFill>
                <a:effectLst/>
                <a:latin typeface="+mn-lt"/>
                <a:ea typeface="+mn-ea"/>
                <a:cs typeface="+mn-cs"/>
              </a:rPr>
              <a:t>(7746), 71+ DOI:10.1038/s41586-019-0975-z</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Figure Caption:</a:t>
            </a:r>
            <a:r>
              <a:rPr lang="en-US" sz="1200" b="0" kern="1200" dirty="0">
                <a:solidFill>
                  <a:schemeClr val="tx1"/>
                </a:solidFill>
                <a:effectLst/>
                <a:latin typeface="+mn-lt"/>
                <a:ea typeface="+mn-ea"/>
                <a:cs typeface="+mn-cs"/>
              </a:rPr>
              <a:t> Upper left: schematic illustration of direct</a:t>
            </a:r>
            <a:r>
              <a:rPr lang="en-US" sz="1200" b="0" kern="1200" baseline="0" dirty="0">
                <a:solidFill>
                  <a:schemeClr val="tx1"/>
                </a:solidFill>
                <a:effectLst/>
                <a:latin typeface="+mn-lt"/>
                <a:ea typeface="+mn-ea"/>
                <a:cs typeface="+mn-cs"/>
              </a:rPr>
              <a:t> and indirect </a:t>
            </a:r>
            <a:r>
              <a:rPr lang="en-US" sz="1200" b="0" kern="1200" baseline="0" dirty="0" err="1">
                <a:solidFill>
                  <a:schemeClr val="tx1"/>
                </a:solidFill>
                <a:effectLst/>
                <a:latin typeface="+mn-lt"/>
                <a:ea typeface="+mn-ea"/>
                <a:cs typeface="+mn-cs"/>
              </a:rPr>
              <a:t>exciton</a:t>
            </a:r>
            <a:r>
              <a:rPr lang="en-US" sz="1200" b="0" kern="1200" baseline="0" dirty="0">
                <a:solidFill>
                  <a:schemeClr val="tx1"/>
                </a:solidFill>
                <a:effectLst/>
                <a:latin typeface="+mn-lt"/>
                <a:ea typeface="+mn-ea"/>
                <a:cs typeface="+mn-cs"/>
              </a:rPr>
              <a:t> (electron-hole pair) formation in MoSe2/WSe2 van der Waals </a:t>
            </a:r>
            <a:r>
              <a:rPr lang="en-US" sz="1200" b="0" kern="1200" baseline="0" dirty="0" err="1">
                <a:solidFill>
                  <a:schemeClr val="tx1"/>
                </a:solidFill>
                <a:effectLst/>
                <a:latin typeface="+mn-lt"/>
                <a:ea typeface="+mn-ea"/>
                <a:cs typeface="+mn-cs"/>
              </a:rPr>
              <a:t>heterostructure</a:t>
            </a:r>
            <a:r>
              <a:rPr lang="en-US" sz="1200" b="0" kern="1200" baseline="0" dirty="0">
                <a:solidFill>
                  <a:schemeClr val="tx1"/>
                </a:solidFill>
                <a:effectLst/>
                <a:latin typeface="+mn-lt"/>
                <a:ea typeface="+mn-ea"/>
                <a:cs typeface="+mn-cs"/>
              </a:rPr>
              <a:t>. Upper right: computed map of distribution of circular polarization of emitted light from different regions of a </a:t>
            </a:r>
            <a:r>
              <a:rPr lang="en-US" sz="1200" b="0" kern="1200" baseline="0" dirty="0" err="1">
                <a:solidFill>
                  <a:schemeClr val="tx1"/>
                </a:solidFill>
                <a:effectLst/>
                <a:latin typeface="+mn-lt"/>
                <a:ea typeface="+mn-ea"/>
                <a:cs typeface="+mn-cs"/>
              </a:rPr>
              <a:t>moire</a:t>
            </a:r>
            <a:r>
              <a:rPr lang="en-US" sz="1200" b="0" kern="1200" baseline="0" dirty="0">
                <a:solidFill>
                  <a:schemeClr val="tx1"/>
                </a:solidFill>
                <a:effectLst/>
                <a:latin typeface="+mn-lt"/>
                <a:ea typeface="+mn-ea"/>
                <a:cs typeface="+mn-cs"/>
              </a:rPr>
              <a:t> </a:t>
            </a:r>
            <a:r>
              <a:rPr lang="en-US" sz="1200" b="0" kern="1200" baseline="0" dirty="0" err="1">
                <a:solidFill>
                  <a:schemeClr val="tx1"/>
                </a:solidFill>
                <a:effectLst/>
                <a:latin typeface="+mn-lt"/>
                <a:ea typeface="+mn-ea"/>
                <a:cs typeface="+mn-cs"/>
              </a:rPr>
              <a:t>superlattice</a:t>
            </a:r>
            <a:r>
              <a:rPr lang="en-US" sz="1200" b="0" kern="1200" baseline="0" dirty="0">
                <a:solidFill>
                  <a:schemeClr val="tx1"/>
                </a:solidFill>
                <a:effectLst/>
                <a:latin typeface="+mn-lt"/>
                <a:ea typeface="+mn-ea"/>
                <a:cs typeface="+mn-cs"/>
              </a:rPr>
              <a:t> formed by slight rotational misalignment between the MoSe2 and WSe2 layers in the van der Waals </a:t>
            </a:r>
            <a:r>
              <a:rPr lang="en-US" sz="1200" b="0" kern="1200" baseline="0" dirty="0" err="1">
                <a:solidFill>
                  <a:schemeClr val="tx1"/>
                </a:solidFill>
                <a:effectLst/>
                <a:latin typeface="+mn-lt"/>
                <a:ea typeface="+mn-ea"/>
                <a:cs typeface="+mn-cs"/>
              </a:rPr>
              <a:t>heterostructure</a:t>
            </a:r>
            <a:r>
              <a:rPr lang="en-US" sz="1200" b="0" kern="1200" baseline="0" dirty="0">
                <a:solidFill>
                  <a:schemeClr val="tx1"/>
                </a:solidFill>
                <a:effectLst/>
                <a:latin typeface="+mn-lt"/>
                <a:ea typeface="+mn-ea"/>
                <a:cs typeface="+mn-cs"/>
              </a:rPr>
              <a:t>. Lower left: Measured photoluminescence (PL) intensity as a function of “twist” angle between the lattice structures of the MoSe2 and WSe2 layers, showing change in </a:t>
            </a:r>
            <a:r>
              <a:rPr lang="en-US" sz="1200" b="0" kern="1200" baseline="0" dirty="0" err="1">
                <a:solidFill>
                  <a:schemeClr val="tx1"/>
                </a:solidFill>
                <a:effectLst/>
                <a:latin typeface="+mn-lt"/>
                <a:ea typeface="+mn-ea"/>
                <a:cs typeface="+mn-cs"/>
              </a:rPr>
              <a:t>exciton</a:t>
            </a:r>
            <a:r>
              <a:rPr lang="en-US" sz="1200" b="0" kern="1200" baseline="0" dirty="0">
                <a:solidFill>
                  <a:schemeClr val="tx1"/>
                </a:solidFill>
                <a:effectLst/>
                <a:latin typeface="+mn-lt"/>
                <a:ea typeface="+mn-ea"/>
                <a:cs typeface="+mn-cs"/>
              </a:rPr>
              <a:t> emission energy, and hence quantum confinement energy, with twist angle. Lower right: Measured PL intensity for different circular polarizations.</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Technical Description of Work: </a:t>
            </a:r>
            <a:r>
              <a:rPr lang="en-US" sz="1200" dirty="0"/>
              <a:t>In transition metal dichalcogenides (TMDC) monolayers, there are two inequivalent valleys (energy extrema points in the band structure) related by time-reversal symmetry. Fundamental optical excitations, or excitons (bound electron-hole pairs) are formed at these valleys. The large spin orbit interaction in these materials leads to large energy splitting between the spin up and down states and valley contrasting optical selection rules. To utilize valley as a new information carrier, a simple method to separate this degree of freedom at room temperature is required.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832FFD-6EE6-4D02-B389-1EB1ED6742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872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A67AA0-DEF6-D741-AF0E-1BCF8203E1C0}" type="datetimeFigureOut">
              <a:rPr kumimoji="0" lang="en-US" sz="1200" b="0" i="0" u="none" strike="noStrike" kern="1200" cap="none" spc="0" normalizeH="0" baseline="0" noProof="0" smtClean="0">
                <a:ln>
                  <a:noFill/>
                </a:ln>
                <a:solidFill>
                  <a:prstClr val="white"/>
                </a:solidFill>
                <a:effectLst/>
                <a:uLnTx/>
                <a:uFillTx/>
                <a:latin typeface="News Gothic MT"/>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4/30/19</a:t>
            </a:fld>
            <a:endParaRPr kumimoji="0" lang="en-US" sz="1200" b="0" i="0" u="none" strike="noStrike" kern="1200" cap="none" spc="0" normalizeH="0" baseline="0" noProof="0">
              <a:ln>
                <a:noFill/>
              </a:ln>
              <a:solidFill>
                <a:prstClr val="white"/>
              </a:solidFill>
              <a:effectLst/>
              <a:uLnTx/>
              <a:uFillTx/>
              <a:latin typeface="News Gothic MT"/>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News Gothic MT"/>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A1B1B6-1873-E042-A246-BC0F54B866B4}" type="slidenum">
              <a:rPr kumimoji="0" lang="en-US" sz="3600" b="0" i="0" u="none" strike="noStrike" kern="1200" cap="none" spc="0" normalizeH="0" baseline="0" noProof="0" smtClean="0">
                <a:ln>
                  <a:noFill/>
                </a:ln>
                <a:solidFill>
                  <a:prstClr val="white"/>
                </a:solidFill>
                <a:effectLst/>
                <a:uLnTx/>
                <a:uFillTx/>
                <a:latin typeface="News Gothic MT"/>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3600" b="0" i="0" u="none" strike="noStrike" kern="1200" cap="none" spc="0" normalizeH="0" baseline="0" noProof="0">
              <a:ln>
                <a:noFill/>
              </a:ln>
              <a:solidFill>
                <a:prstClr val="white"/>
              </a:solidFill>
              <a:effectLst/>
              <a:uLnTx/>
              <a:uFillTx/>
              <a:latin typeface="News Gothic MT"/>
              <a:ea typeface="+mn-ea"/>
              <a:cs typeface="Arial" charset="0"/>
            </a:endParaRPr>
          </a:p>
        </p:txBody>
      </p:sp>
    </p:spTree>
    <p:extLst>
      <p:ext uri="{BB962C8B-B14F-4D97-AF65-F5344CB8AC3E}">
        <p14:creationId xmlns:p14="http://schemas.microsoft.com/office/powerpoint/2010/main" val="253533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04950"/>
            <a:ext cx="6858000" cy="1847850"/>
          </a:xfrm>
          <a:noFill/>
        </p:spPr>
        <p:txBody>
          <a:bodyPr anchor="t">
            <a:normAutofit/>
          </a:bodyPr>
          <a:lstStyle>
            <a:lvl1pPr algn="l">
              <a:lnSpc>
                <a:spcPts val="6400"/>
              </a:lnSpc>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276600"/>
            <a:ext cx="6400800" cy="175260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701058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81000" y="76200"/>
            <a:ext cx="8153400" cy="1752600"/>
          </a:xfrm>
          <a:prstGeom prst="rect">
            <a:avLst/>
          </a:prstGeom>
        </p:spPr>
        <p:txBody>
          <a:bodyPr vert="horz" lIns="91440" tIns="45720" rIns="91440" bIns="45720" rtlCol="0" anchor="t">
            <a:normAutofit/>
          </a:bodyPr>
          <a:lstStyle>
            <a:lvl1pPr>
              <a:defRPr>
                <a:solidFill>
                  <a:schemeClr val="tx2"/>
                </a:solidFill>
              </a:defRPr>
            </a:lvl1pPr>
          </a:lstStyle>
          <a:p>
            <a:r>
              <a:rPr lang="en-US" dirty="0"/>
              <a:t>Click to edit Master title style</a:t>
            </a:r>
            <a:br>
              <a:rPr lang="en-US" dirty="0"/>
            </a:br>
            <a:r>
              <a:rPr lang="en-US" dirty="0"/>
              <a:t>Line 2</a:t>
            </a:r>
            <a:br>
              <a:rPr lang="en-US" dirty="0"/>
            </a:br>
            <a:r>
              <a:rPr lang="en-US" dirty="0"/>
              <a:t>Line 3</a:t>
            </a:r>
          </a:p>
        </p:txBody>
      </p:sp>
      <p:sp>
        <p:nvSpPr>
          <p:cNvPr id="8" name="Content Placeholder 7"/>
          <p:cNvSpPr>
            <a:spLocks noGrp="1"/>
          </p:cNvSpPr>
          <p:nvPr>
            <p:ph sz="quarter" idx="10"/>
          </p:nvPr>
        </p:nvSpPr>
        <p:spPr>
          <a:xfrm>
            <a:off x="533400" y="2133600"/>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p:cNvSpPr txBox="1"/>
          <p:nvPr userDrawn="1"/>
        </p:nvSpPr>
        <p:spPr>
          <a:xfrm>
            <a:off x="8778240" y="6675120"/>
            <a:ext cx="381000" cy="215444"/>
          </a:xfrm>
          <a:prstGeom prst="rect">
            <a:avLst/>
          </a:prstGeom>
          <a:noFill/>
        </p:spPr>
        <p:txBody>
          <a:bodyPr wrap="square" rtlCol="0" anchor="b">
            <a:spAutoFit/>
          </a:bodyPr>
          <a:lstStyle/>
          <a:p>
            <a:pPr algn="r"/>
            <a:fld id="{4E088CD9-199E-8A4C-8A08-89F81E726DDD}" type="slidenum">
              <a:rPr lang="en-US" sz="800" smtClean="0">
                <a:solidFill>
                  <a:schemeClr val="tx2"/>
                </a:solidFill>
              </a:rPr>
              <a:pPr algn="r"/>
              <a:t>‹#›</a:t>
            </a:fld>
            <a:endParaRPr lang="en-US" sz="800" dirty="0">
              <a:solidFill>
                <a:schemeClr val="tx2"/>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44" r="180" b="4644"/>
          <a:stretch/>
        </p:blipFill>
        <p:spPr>
          <a:xfrm>
            <a:off x="8428482" y="0"/>
            <a:ext cx="715518" cy="715518"/>
          </a:xfrm>
          <a:prstGeom prst="rect">
            <a:avLst/>
          </a:prstGeom>
        </p:spPr>
      </p:pic>
    </p:spTree>
    <p:extLst>
      <p:ext uri="{BB962C8B-B14F-4D97-AF65-F5344CB8AC3E}">
        <p14:creationId xmlns:p14="http://schemas.microsoft.com/office/powerpoint/2010/main" val="478640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81000" y="152400"/>
            <a:ext cx="8153400" cy="1752600"/>
          </a:xfrm>
          <a:prstGeom prst="rect">
            <a:avLst/>
          </a:prstGeom>
        </p:spPr>
        <p:txBody>
          <a:bodyPr vert="horz" lIns="91440" tIns="45720" rIns="91440" bIns="45720" rtlCol="0" anchor="t">
            <a:normAutofit/>
          </a:bodyPr>
          <a:lstStyle/>
          <a:p>
            <a:r>
              <a:rPr lang="en-US" dirty="0"/>
              <a:t>Click to edit Master title style</a:t>
            </a:r>
            <a:br>
              <a:rPr lang="en-US" dirty="0"/>
            </a:br>
            <a:r>
              <a:rPr lang="en-US" dirty="0"/>
              <a:t>Line 2</a:t>
            </a:r>
            <a:br>
              <a:rPr lang="en-US" dirty="0"/>
            </a:br>
            <a:r>
              <a:rPr lang="en-US" dirty="0"/>
              <a:t>Line 3</a:t>
            </a:r>
          </a:p>
        </p:txBody>
      </p:sp>
      <p:sp>
        <p:nvSpPr>
          <p:cNvPr id="13" name="Content Placeholder 7"/>
          <p:cNvSpPr>
            <a:spLocks noGrp="1"/>
          </p:cNvSpPr>
          <p:nvPr>
            <p:ph sz="quarter" idx="12"/>
          </p:nvPr>
        </p:nvSpPr>
        <p:spPr>
          <a:xfrm>
            <a:off x="533400" y="21336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7"/>
          <p:cNvSpPr>
            <a:spLocks noGrp="1"/>
          </p:cNvSpPr>
          <p:nvPr>
            <p:ph sz="quarter" idx="13"/>
          </p:nvPr>
        </p:nvSpPr>
        <p:spPr>
          <a:xfrm>
            <a:off x="4648200" y="21336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8778240" y="6675120"/>
            <a:ext cx="381000" cy="215444"/>
          </a:xfrm>
          <a:prstGeom prst="rect">
            <a:avLst/>
          </a:prstGeom>
          <a:noFill/>
        </p:spPr>
        <p:txBody>
          <a:bodyPr wrap="square" rtlCol="0" anchor="b">
            <a:spAutoFit/>
          </a:bodyPr>
          <a:lstStyle/>
          <a:p>
            <a:pPr algn="r"/>
            <a:fld id="{4E088CD9-199E-8A4C-8A08-89F81E726DDD}" type="slidenum">
              <a:rPr lang="en-US" sz="800" smtClean="0">
                <a:solidFill>
                  <a:schemeClr val="tx2"/>
                </a:solidFill>
              </a:rPr>
              <a:pPr algn="r"/>
              <a:t>‹#›</a:t>
            </a:fld>
            <a:endParaRPr lang="en-US" sz="800" dirty="0">
              <a:solidFill>
                <a:schemeClr val="tx2"/>
              </a:soli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44" r="180" b="4644"/>
          <a:stretch/>
        </p:blipFill>
        <p:spPr>
          <a:xfrm>
            <a:off x="8428482" y="0"/>
            <a:ext cx="715518" cy="715518"/>
          </a:xfrm>
          <a:prstGeom prst="rect">
            <a:avLst/>
          </a:prstGeom>
        </p:spPr>
      </p:pic>
    </p:spTree>
    <p:extLst>
      <p:ext uri="{BB962C8B-B14F-4D97-AF65-F5344CB8AC3E}">
        <p14:creationId xmlns:p14="http://schemas.microsoft.com/office/powerpoint/2010/main" val="2852329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TextBox 7"/>
          <p:cNvSpPr txBox="1"/>
          <p:nvPr userDrawn="1"/>
        </p:nvSpPr>
        <p:spPr>
          <a:xfrm>
            <a:off x="8778240" y="6675120"/>
            <a:ext cx="381000" cy="215444"/>
          </a:xfrm>
          <a:prstGeom prst="rect">
            <a:avLst/>
          </a:prstGeom>
          <a:noFill/>
        </p:spPr>
        <p:txBody>
          <a:bodyPr wrap="square" rtlCol="0" anchor="b">
            <a:spAutoFit/>
          </a:bodyPr>
          <a:lstStyle/>
          <a:p>
            <a:pPr algn="r"/>
            <a:fld id="{4E088CD9-199E-8A4C-8A08-89F81E726DDD}" type="slidenum">
              <a:rPr lang="en-US" sz="800" smtClean="0">
                <a:solidFill>
                  <a:schemeClr val="tx2"/>
                </a:solidFill>
              </a:rPr>
              <a:pPr algn="r"/>
              <a:t>‹#›</a:t>
            </a:fld>
            <a:endParaRPr lang="en-US" sz="800" dirty="0">
              <a:solidFill>
                <a:schemeClr val="tx2"/>
              </a:solidFill>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 t="-44" r="180" b="4644"/>
          <a:stretch/>
        </p:blipFill>
        <p:spPr>
          <a:xfrm>
            <a:off x="8428482" y="0"/>
            <a:ext cx="715518" cy="715518"/>
          </a:xfrm>
          <a:prstGeom prst="rect">
            <a:avLst/>
          </a:prstGeom>
        </p:spPr>
      </p:pic>
    </p:spTree>
    <p:extLst>
      <p:ext uri="{BB962C8B-B14F-4D97-AF65-F5344CB8AC3E}">
        <p14:creationId xmlns:p14="http://schemas.microsoft.com/office/powerpoint/2010/main" val="46995487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heme" Target="../theme/theme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heme" Target="../theme/theme4.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theme" Target="../theme/theme5.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76200"/>
            <a:ext cx="8153400" cy="1752600"/>
          </a:xfrm>
          <a:prstGeom prst="rect">
            <a:avLst/>
          </a:prstGeom>
        </p:spPr>
        <p:txBody>
          <a:bodyPr vert="horz" lIns="91440" tIns="45720" rIns="91440" bIns="45720" rtlCol="0" anchor="t">
            <a:normAutofit/>
          </a:bodyPr>
          <a:lstStyle/>
          <a:p>
            <a:r>
              <a:rPr lang="en-US" dirty="0"/>
              <a:t>Click to edit Master title style</a:t>
            </a:r>
            <a:br>
              <a:rPr lang="en-US" dirty="0"/>
            </a:br>
            <a:r>
              <a:rPr lang="en-US" dirty="0"/>
              <a:t>Line 2</a:t>
            </a:r>
            <a:br>
              <a:rPr lang="en-US" dirty="0"/>
            </a:br>
            <a:r>
              <a:rPr lang="en-US" dirty="0"/>
              <a:t>Line 3</a:t>
            </a:r>
          </a:p>
        </p:txBody>
      </p:sp>
      <p:sp>
        <p:nvSpPr>
          <p:cNvPr id="3" name="Text Placeholder 2"/>
          <p:cNvSpPr>
            <a:spLocks noGrp="1"/>
          </p:cNvSpPr>
          <p:nvPr>
            <p:ph type="body" idx="1"/>
          </p:nvPr>
        </p:nvSpPr>
        <p:spPr>
          <a:xfrm>
            <a:off x="533400" y="2133600"/>
            <a:ext cx="82296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188252"/>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3200" kern="1200">
          <a:solidFill>
            <a:schemeClr val="tx2"/>
          </a:solidFill>
          <a:latin typeface="Arial" charset="0"/>
          <a:ea typeface="Arial" charset="0"/>
          <a:cs typeface="Arial" charset="0"/>
        </a:defRPr>
      </a:lvl1pPr>
    </p:titleStyle>
    <p:bodyStyle>
      <a:lvl1pPr marL="0" indent="0" algn="l" defTabSz="457200" rtl="0" eaLnBrk="1" latinLnBrk="0" hangingPunct="1">
        <a:spcBef>
          <a:spcPct val="20000"/>
        </a:spcBef>
        <a:buFontTx/>
        <a:buNone/>
        <a:defRPr sz="1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charset="0"/>
        <a:buChar char="•"/>
        <a:defRPr sz="1600" b="0" i="0" kern="120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ppleSystemUIFont" charset="-120"/>
        <a:buChar char="–"/>
        <a:defRPr sz="1600" b="0" i="0" kern="1200">
          <a:solidFill>
            <a:schemeClr val="tx1"/>
          </a:solidFill>
          <a:latin typeface="Arial" charset="0"/>
          <a:ea typeface="Arial" charset="0"/>
          <a:cs typeface="Arial" charset="0"/>
        </a:defRPr>
      </a:lvl3pPr>
      <a:lvl4pPr marL="1600200" indent="-228600" algn="l" defTabSz="457200" rtl="0" eaLnBrk="1" latinLnBrk="0" hangingPunct="1">
        <a:spcBef>
          <a:spcPct val="20000"/>
        </a:spcBef>
        <a:buFont typeface="Arial" charset="0"/>
        <a:buChar char="•"/>
        <a:defRPr sz="1600" b="0" i="0" kern="1200">
          <a:solidFill>
            <a:schemeClr val="tx1"/>
          </a:solidFill>
          <a:latin typeface="Arial" charset="0"/>
          <a:ea typeface="Arial" charset="0"/>
          <a:cs typeface="Arial" charset="0"/>
        </a:defRPr>
      </a:lvl4pPr>
      <a:lvl5pPr marL="2057400" indent="-228600" algn="l" defTabSz="457200" rtl="0" eaLnBrk="1" latinLnBrk="0" hangingPunct="1">
        <a:spcBef>
          <a:spcPct val="20000"/>
        </a:spcBef>
        <a:buFont typeface="ArialMT" charset="0"/>
        <a:buChar char="–"/>
        <a:defRPr sz="16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76200"/>
            <a:ext cx="8153400" cy="1752600"/>
          </a:xfrm>
          <a:prstGeom prst="rect">
            <a:avLst/>
          </a:prstGeom>
        </p:spPr>
        <p:txBody>
          <a:bodyPr vert="horz" lIns="91440" tIns="45720" rIns="91440" bIns="45720" rtlCol="0" anchor="t">
            <a:normAutofit/>
          </a:bodyPr>
          <a:lstStyle/>
          <a:p>
            <a:r>
              <a:rPr lang="en-US" dirty="0"/>
              <a:t>Click to edit Master title style</a:t>
            </a:r>
            <a:br>
              <a:rPr lang="en-US" dirty="0"/>
            </a:br>
            <a:r>
              <a:rPr lang="en-US" dirty="0"/>
              <a:t>Line 2</a:t>
            </a:r>
            <a:br>
              <a:rPr lang="en-US" dirty="0"/>
            </a:br>
            <a:r>
              <a:rPr lang="en-US" dirty="0"/>
              <a:t>Line 3</a:t>
            </a:r>
          </a:p>
        </p:txBody>
      </p:sp>
      <p:sp>
        <p:nvSpPr>
          <p:cNvPr id="3" name="Text Placeholder 2"/>
          <p:cNvSpPr>
            <a:spLocks noGrp="1"/>
          </p:cNvSpPr>
          <p:nvPr>
            <p:ph type="body" idx="1"/>
          </p:nvPr>
        </p:nvSpPr>
        <p:spPr>
          <a:xfrm>
            <a:off x="533400" y="2133600"/>
            <a:ext cx="82296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FCBB051F-58C2-4E39-A554-7C3940D208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1113" y="6506041"/>
            <a:ext cx="710403" cy="309291"/>
          </a:xfrm>
          <a:prstGeom prst="rect">
            <a:avLst/>
          </a:prstGeom>
        </p:spPr>
      </p:pic>
      <p:pic>
        <p:nvPicPr>
          <p:cNvPr id="10" name="Picture 9" descr="A picture containing transport, wheel&#10;&#10;Description generated with very high confidence">
            <a:extLst>
              <a:ext uri="{FF2B5EF4-FFF2-40B4-BE49-F238E27FC236}">
                <a16:creationId xmlns:a16="http://schemas.microsoft.com/office/drawing/2014/main" id="{E454DC8A-BC45-4DBA-8676-C3277D7E41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4" y="6441582"/>
            <a:ext cx="399947" cy="401947"/>
          </a:xfrm>
          <a:prstGeom prst="rect">
            <a:avLst/>
          </a:prstGeom>
        </p:spPr>
      </p:pic>
      <p:pic>
        <p:nvPicPr>
          <p:cNvPr id="11" name="Picture 10">
            <a:extLst>
              <a:ext uri="{FF2B5EF4-FFF2-40B4-BE49-F238E27FC236}">
                <a16:creationId xmlns:a16="http://schemas.microsoft.com/office/drawing/2014/main" id="{C9F497AE-27E0-41D0-9265-4EE836B3B0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828" t="26748" r="12461" b="26733"/>
          <a:stretch/>
        </p:blipFill>
        <p:spPr>
          <a:xfrm>
            <a:off x="6281217" y="6474944"/>
            <a:ext cx="1241350" cy="371484"/>
          </a:xfrm>
          <a:prstGeom prst="rect">
            <a:avLst/>
          </a:prstGeom>
        </p:spPr>
      </p:pic>
      <p:sp>
        <p:nvSpPr>
          <p:cNvPr id="12" name="TextBox 11">
            <a:extLst>
              <a:ext uri="{FF2B5EF4-FFF2-40B4-BE49-F238E27FC236}">
                <a16:creationId xmlns:a16="http://schemas.microsoft.com/office/drawing/2014/main" id="{055BABC3-A651-4BF7-B0DA-341B7868F7A3}"/>
              </a:ext>
            </a:extLst>
          </p:cNvPr>
          <p:cNvSpPr txBox="1"/>
          <p:nvPr userDrawn="1"/>
        </p:nvSpPr>
        <p:spPr>
          <a:xfrm>
            <a:off x="598019" y="6506798"/>
            <a:ext cx="2133918" cy="307777"/>
          </a:xfrm>
          <a:prstGeom prst="rect">
            <a:avLst/>
          </a:prstGeom>
          <a:noFill/>
          <a:ln>
            <a:noFill/>
          </a:ln>
          <a:effectLst/>
        </p:spPr>
        <p:txBody>
          <a:bodyPr wrap="none" rtlCol="0">
            <a:spAutoFit/>
          </a:bodyPr>
          <a:lstStyle/>
          <a:p>
            <a:r>
              <a:rPr lang="en-US" sz="1400" dirty="0">
                <a:solidFill>
                  <a:srgbClr val="333F48"/>
                </a:solidFill>
                <a:latin typeface="Arial" panose="020B0604020202020204" pitchFamily="34" charset="0"/>
                <a:cs typeface="Arial" panose="020B0604020202020204" pitchFamily="34" charset="0"/>
              </a:rPr>
              <a:t>https://mrsec.utexas.edu</a:t>
            </a:r>
          </a:p>
        </p:txBody>
      </p:sp>
      <p:pic>
        <p:nvPicPr>
          <p:cNvPr id="16" name="Picture 15" descr="A black sign with white letters&#10;&#10;Description generated with very high confidence">
            <a:extLst>
              <a:ext uri="{FF2B5EF4-FFF2-40B4-BE49-F238E27FC236}">
                <a16:creationId xmlns:a16="http://schemas.microsoft.com/office/drawing/2014/main" id="{89779080-2865-490E-8929-067B5FE6245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20485" y="6462098"/>
            <a:ext cx="3172186" cy="397176"/>
          </a:xfrm>
          <a:prstGeom prst="rect">
            <a:avLst/>
          </a:prstGeom>
        </p:spPr>
      </p:pic>
      <p:sp>
        <p:nvSpPr>
          <p:cNvPr id="9" name="TextBox 8">
            <a:extLst>
              <a:ext uri="{FF2B5EF4-FFF2-40B4-BE49-F238E27FC236}">
                <a16:creationId xmlns:a16="http://schemas.microsoft.com/office/drawing/2014/main" id="{8EC616F6-DDB0-4CA2-8964-11326D509FF6}"/>
              </a:ext>
            </a:extLst>
          </p:cNvPr>
          <p:cNvSpPr txBox="1"/>
          <p:nvPr userDrawn="1"/>
        </p:nvSpPr>
        <p:spPr>
          <a:xfrm>
            <a:off x="8671560" y="6642556"/>
            <a:ext cx="472440" cy="215444"/>
          </a:xfrm>
          <a:prstGeom prst="rect">
            <a:avLst/>
          </a:prstGeom>
          <a:noFill/>
        </p:spPr>
        <p:txBody>
          <a:bodyPr wrap="square" rtlCol="0" anchor="b">
            <a:spAutoFit/>
          </a:bodyPr>
          <a:lstStyle/>
          <a:p>
            <a:pPr algn="r"/>
            <a:fld id="{4E088CD9-199E-8A4C-8A08-89F81E726DDD}" type="slidenum">
              <a:rPr lang="en-US" sz="800" smtClean="0">
                <a:solidFill>
                  <a:schemeClr val="tx2"/>
                </a:solidFill>
                <a:latin typeface="Arial" panose="020B0604020202020204" pitchFamily="34" charset="0"/>
                <a:cs typeface="Arial" panose="020B0604020202020204" pitchFamily="34" charset="0"/>
              </a:rPr>
              <a:pPr algn="r"/>
              <a:t>‹#›</a:t>
            </a:fld>
            <a:r>
              <a:rPr lang="en-US" sz="800" dirty="0">
                <a:solidFill>
                  <a:schemeClr val="tx2"/>
                </a:solidFill>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4160972755"/>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3200" kern="1200">
          <a:solidFill>
            <a:srgbClr val="333F48"/>
          </a:solidFill>
          <a:latin typeface="Arial" charset="0"/>
          <a:ea typeface="Arial" charset="0"/>
          <a:cs typeface="Arial" charset="0"/>
        </a:defRPr>
      </a:lvl1pPr>
    </p:titleStyle>
    <p:bodyStyle>
      <a:lvl1pPr marL="0" indent="0" algn="l" defTabSz="457200" rtl="0" eaLnBrk="1" latinLnBrk="0" hangingPunct="1">
        <a:spcBef>
          <a:spcPct val="20000"/>
        </a:spcBef>
        <a:buFontTx/>
        <a:buNone/>
        <a:defRPr sz="1800" b="0" i="0" kern="1200">
          <a:solidFill>
            <a:srgbClr val="333F48"/>
          </a:solidFill>
          <a:latin typeface="Arial" charset="0"/>
          <a:ea typeface="Arial" charset="0"/>
          <a:cs typeface="Arial" charset="0"/>
        </a:defRPr>
      </a:lvl1pPr>
      <a:lvl2pPr marL="742950" indent="-285750" algn="l" defTabSz="457200" rtl="0" eaLnBrk="1" latinLnBrk="0" hangingPunct="1">
        <a:spcBef>
          <a:spcPct val="20000"/>
        </a:spcBef>
        <a:buFont typeface="Arial" charset="0"/>
        <a:buChar char="•"/>
        <a:defRPr sz="1600" b="0" i="0" kern="1200">
          <a:solidFill>
            <a:srgbClr val="333F48"/>
          </a:solidFill>
          <a:latin typeface="Arial" charset="0"/>
          <a:ea typeface="Arial" charset="0"/>
          <a:cs typeface="Arial" charset="0"/>
        </a:defRPr>
      </a:lvl2pPr>
      <a:lvl3pPr marL="1143000" indent="-228600" algn="l" defTabSz="457200" rtl="0" eaLnBrk="1" latinLnBrk="0" hangingPunct="1">
        <a:spcBef>
          <a:spcPct val="20000"/>
        </a:spcBef>
        <a:buFont typeface=".AppleSystemUIFont" charset="-120"/>
        <a:buChar char="–"/>
        <a:defRPr sz="1600" b="0" i="0" kern="1200">
          <a:solidFill>
            <a:srgbClr val="333F48"/>
          </a:solidFill>
          <a:latin typeface="Arial" charset="0"/>
          <a:ea typeface="Arial" charset="0"/>
          <a:cs typeface="Arial" charset="0"/>
        </a:defRPr>
      </a:lvl3pPr>
      <a:lvl4pPr marL="1600200" indent="-228600" algn="l" defTabSz="457200" rtl="0" eaLnBrk="1" latinLnBrk="0" hangingPunct="1">
        <a:spcBef>
          <a:spcPct val="20000"/>
        </a:spcBef>
        <a:buFont typeface="Arial" charset="0"/>
        <a:buChar char="•"/>
        <a:defRPr sz="1600" b="0" i="0" kern="1200">
          <a:solidFill>
            <a:srgbClr val="333F48"/>
          </a:solidFill>
          <a:latin typeface="Arial" charset="0"/>
          <a:ea typeface="Arial" charset="0"/>
          <a:cs typeface="Arial" charset="0"/>
        </a:defRPr>
      </a:lvl4pPr>
      <a:lvl5pPr marL="2057400" indent="-228600" algn="l" defTabSz="457200" rtl="0" eaLnBrk="1" latinLnBrk="0" hangingPunct="1">
        <a:spcBef>
          <a:spcPct val="20000"/>
        </a:spcBef>
        <a:buFont typeface="ArialMT" charset="0"/>
        <a:buChar char="–"/>
        <a:defRPr sz="1600" b="0" i="0" kern="1200">
          <a:solidFill>
            <a:srgbClr val="333F48"/>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4/30/19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5557853"/>
      </p:ext>
    </p:extLst>
  </p:cSld>
  <p:clrMap bg1="lt1" tx1="dk1" bg2="lt2" tx2="dk2" accent1="accent1" accent2="accent2" accent3="accent3" accent4="accent4" accent5="accent5" accent6="accent6" hlink="hlink" folHlink="folHlink"/>
  <p:sldLayoutIdLst>
    <p:sldLayoutId id="2147483666" r:id="rId1"/>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76200"/>
            <a:ext cx="8153400" cy="1752600"/>
          </a:xfrm>
          <a:prstGeom prst="rect">
            <a:avLst/>
          </a:prstGeom>
        </p:spPr>
        <p:txBody>
          <a:bodyPr vert="horz" lIns="91440" tIns="45720" rIns="91440" bIns="45720" rtlCol="0" anchor="t">
            <a:normAutofit/>
          </a:bodyPr>
          <a:lstStyle/>
          <a:p>
            <a:r>
              <a:rPr lang="en-US" dirty="0"/>
              <a:t>Click to edit Master title style</a:t>
            </a:r>
            <a:br>
              <a:rPr lang="en-US" dirty="0"/>
            </a:br>
            <a:r>
              <a:rPr lang="en-US" dirty="0"/>
              <a:t>Line 2</a:t>
            </a:r>
            <a:br>
              <a:rPr lang="en-US" dirty="0"/>
            </a:br>
            <a:r>
              <a:rPr lang="en-US" dirty="0"/>
              <a:t>Line 3</a:t>
            </a:r>
          </a:p>
        </p:txBody>
      </p:sp>
      <p:sp>
        <p:nvSpPr>
          <p:cNvPr id="3" name="Text Placeholder 2"/>
          <p:cNvSpPr>
            <a:spLocks noGrp="1"/>
          </p:cNvSpPr>
          <p:nvPr>
            <p:ph type="body" idx="1"/>
          </p:nvPr>
        </p:nvSpPr>
        <p:spPr>
          <a:xfrm>
            <a:off x="533400" y="2133600"/>
            <a:ext cx="82296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FCBB051F-58C2-4E39-A554-7C3940D208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1113" y="6506041"/>
            <a:ext cx="710403" cy="309291"/>
          </a:xfrm>
          <a:prstGeom prst="rect">
            <a:avLst/>
          </a:prstGeom>
        </p:spPr>
      </p:pic>
      <p:pic>
        <p:nvPicPr>
          <p:cNvPr id="10" name="Picture 9" descr="A picture containing transport, wheel&#10;&#10;Description generated with very high confidence">
            <a:extLst>
              <a:ext uri="{FF2B5EF4-FFF2-40B4-BE49-F238E27FC236}">
                <a16:creationId xmlns:a16="http://schemas.microsoft.com/office/drawing/2014/main" id="{E454DC8A-BC45-4DBA-8676-C3277D7E41F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4" y="6441582"/>
            <a:ext cx="399947" cy="401947"/>
          </a:xfrm>
          <a:prstGeom prst="rect">
            <a:avLst/>
          </a:prstGeom>
        </p:spPr>
      </p:pic>
      <p:pic>
        <p:nvPicPr>
          <p:cNvPr id="11" name="Picture 10">
            <a:extLst>
              <a:ext uri="{FF2B5EF4-FFF2-40B4-BE49-F238E27FC236}">
                <a16:creationId xmlns:a16="http://schemas.microsoft.com/office/drawing/2014/main" id="{C9F497AE-27E0-41D0-9265-4EE836B3B0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1828" t="26748" r="12461" b="26733"/>
          <a:stretch/>
        </p:blipFill>
        <p:spPr>
          <a:xfrm>
            <a:off x="6281217" y="6474944"/>
            <a:ext cx="1241350" cy="371484"/>
          </a:xfrm>
          <a:prstGeom prst="rect">
            <a:avLst/>
          </a:prstGeom>
        </p:spPr>
      </p:pic>
      <p:sp>
        <p:nvSpPr>
          <p:cNvPr id="12" name="TextBox 11">
            <a:extLst>
              <a:ext uri="{FF2B5EF4-FFF2-40B4-BE49-F238E27FC236}">
                <a16:creationId xmlns:a16="http://schemas.microsoft.com/office/drawing/2014/main" id="{055BABC3-A651-4BF7-B0DA-341B7868F7A3}"/>
              </a:ext>
            </a:extLst>
          </p:cNvPr>
          <p:cNvSpPr txBox="1"/>
          <p:nvPr userDrawn="1"/>
        </p:nvSpPr>
        <p:spPr>
          <a:xfrm>
            <a:off x="598019" y="6506798"/>
            <a:ext cx="2133918" cy="307777"/>
          </a:xfrm>
          <a:prstGeom prst="rect">
            <a:avLst/>
          </a:prstGeom>
          <a:noFill/>
          <a:ln>
            <a:noFill/>
          </a:ln>
          <a:effectLst/>
        </p:spPr>
        <p:txBody>
          <a:bodyPr wrap="none" rtlCol="0">
            <a:spAutoFit/>
          </a:bodyPr>
          <a:lstStyle/>
          <a:p>
            <a:r>
              <a:rPr lang="en-US" sz="1400" dirty="0">
                <a:solidFill>
                  <a:srgbClr val="333F48"/>
                </a:solidFill>
                <a:latin typeface="Arial" panose="020B0604020202020204" pitchFamily="34" charset="0"/>
                <a:cs typeface="Arial" panose="020B0604020202020204" pitchFamily="34" charset="0"/>
              </a:rPr>
              <a:t>https://mrsec.utexas.edu</a:t>
            </a:r>
          </a:p>
        </p:txBody>
      </p:sp>
      <p:pic>
        <p:nvPicPr>
          <p:cNvPr id="16" name="Picture 15" descr="A black sign with white letters&#10;&#10;Description generated with very high confidence">
            <a:extLst>
              <a:ext uri="{FF2B5EF4-FFF2-40B4-BE49-F238E27FC236}">
                <a16:creationId xmlns:a16="http://schemas.microsoft.com/office/drawing/2014/main" id="{89779080-2865-490E-8929-067B5FE6245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20485" y="6462098"/>
            <a:ext cx="3172186" cy="397176"/>
          </a:xfrm>
          <a:prstGeom prst="rect">
            <a:avLst/>
          </a:prstGeom>
        </p:spPr>
      </p:pic>
      <p:sp>
        <p:nvSpPr>
          <p:cNvPr id="9" name="TextBox 8">
            <a:extLst>
              <a:ext uri="{FF2B5EF4-FFF2-40B4-BE49-F238E27FC236}">
                <a16:creationId xmlns:a16="http://schemas.microsoft.com/office/drawing/2014/main" id="{8EC616F6-DDB0-4CA2-8964-11326D509FF6}"/>
              </a:ext>
            </a:extLst>
          </p:cNvPr>
          <p:cNvSpPr txBox="1"/>
          <p:nvPr userDrawn="1"/>
        </p:nvSpPr>
        <p:spPr>
          <a:xfrm>
            <a:off x="8671560" y="6642556"/>
            <a:ext cx="472440" cy="215444"/>
          </a:xfrm>
          <a:prstGeom prst="rect">
            <a:avLst/>
          </a:prstGeom>
          <a:noFill/>
        </p:spPr>
        <p:txBody>
          <a:bodyPr wrap="square" rtlCol="0" anchor="b">
            <a:spAutoFit/>
          </a:bodyPr>
          <a:lstStyle/>
          <a:p>
            <a:pPr algn="r"/>
            <a:fld id="{4E088CD9-199E-8A4C-8A08-89F81E726DDD}" type="slidenum">
              <a:rPr lang="en-US" sz="800" smtClean="0">
                <a:solidFill>
                  <a:schemeClr val="tx2"/>
                </a:solidFill>
                <a:latin typeface="Arial" panose="020B0604020202020204" pitchFamily="34" charset="0"/>
                <a:cs typeface="Arial" panose="020B0604020202020204" pitchFamily="34" charset="0"/>
              </a:rPr>
              <a:pPr algn="r"/>
              <a:t>‹#›</a:t>
            </a:fld>
            <a:r>
              <a:rPr lang="en-US" sz="800" dirty="0">
                <a:solidFill>
                  <a:schemeClr val="tx2"/>
                </a:solidFill>
                <a:latin typeface="Arial" panose="020B0604020202020204" pitchFamily="34" charset="0"/>
                <a:cs typeface="Arial" panose="020B0604020202020204" pitchFamily="34" charset="0"/>
              </a:rPr>
              <a:t>/26</a:t>
            </a:r>
          </a:p>
        </p:txBody>
      </p:sp>
    </p:spTree>
    <p:extLst>
      <p:ext uri="{BB962C8B-B14F-4D97-AF65-F5344CB8AC3E}">
        <p14:creationId xmlns:p14="http://schemas.microsoft.com/office/powerpoint/2010/main" val="3644993561"/>
      </p:ext>
    </p:extLst>
  </p:cSld>
  <p:clrMap bg1="lt1" tx1="dk1" bg2="lt2" tx2="dk2" accent1="accent1" accent2="accent2" accent3="accent3" accent4="accent4" accent5="accent5" accent6="accent6" hlink="hlink" folHlink="folHlink"/>
  <p:hf hdr="0" ftr="0" dt="0"/>
  <p:txStyles>
    <p:titleStyle>
      <a:lvl1pPr algn="l" defTabSz="457200" rtl="0" eaLnBrk="1" latinLnBrk="0" hangingPunct="1">
        <a:spcBef>
          <a:spcPct val="0"/>
        </a:spcBef>
        <a:buNone/>
        <a:defRPr sz="3200" kern="1200">
          <a:solidFill>
            <a:srgbClr val="333F48"/>
          </a:solidFill>
          <a:latin typeface="Arial" charset="0"/>
          <a:ea typeface="Arial" charset="0"/>
          <a:cs typeface="Arial" charset="0"/>
        </a:defRPr>
      </a:lvl1pPr>
    </p:titleStyle>
    <p:bodyStyle>
      <a:lvl1pPr marL="0" indent="0" algn="l" defTabSz="457200" rtl="0" eaLnBrk="1" latinLnBrk="0" hangingPunct="1">
        <a:spcBef>
          <a:spcPct val="20000"/>
        </a:spcBef>
        <a:buFontTx/>
        <a:buNone/>
        <a:defRPr sz="1800" b="0" i="0" kern="1200">
          <a:solidFill>
            <a:srgbClr val="333F48"/>
          </a:solidFill>
          <a:latin typeface="Arial" charset="0"/>
          <a:ea typeface="Arial" charset="0"/>
          <a:cs typeface="Arial" charset="0"/>
        </a:defRPr>
      </a:lvl1pPr>
      <a:lvl2pPr marL="742950" indent="-285750" algn="l" defTabSz="457200" rtl="0" eaLnBrk="1" latinLnBrk="0" hangingPunct="1">
        <a:spcBef>
          <a:spcPct val="20000"/>
        </a:spcBef>
        <a:buFont typeface="Arial" charset="0"/>
        <a:buChar char="•"/>
        <a:defRPr sz="1600" b="0" i="0" kern="1200">
          <a:solidFill>
            <a:srgbClr val="333F48"/>
          </a:solidFill>
          <a:latin typeface="Arial" charset="0"/>
          <a:ea typeface="Arial" charset="0"/>
          <a:cs typeface="Arial" charset="0"/>
        </a:defRPr>
      </a:lvl2pPr>
      <a:lvl3pPr marL="1143000" indent="-228600" algn="l" defTabSz="457200" rtl="0" eaLnBrk="1" latinLnBrk="0" hangingPunct="1">
        <a:spcBef>
          <a:spcPct val="20000"/>
        </a:spcBef>
        <a:buFont typeface=".AppleSystemUIFont" charset="-120"/>
        <a:buChar char="–"/>
        <a:defRPr sz="1600" b="0" i="0" kern="1200">
          <a:solidFill>
            <a:srgbClr val="333F48"/>
          </a:solidFill>
          <a:latin typeface="Arial" charset="0"/>
          <a:ea typeface="Arial" charset="0"/>
          <a:cs typeface="Arial" charset="0"/>
        </a:defRPr>
      </a:lvl3pPr>
      <a:lvl4pPr marL="1600200" indent="-228600" algn="l" defTabSz="457200" rtl="0" eaLnBrk="1" latinLnBrk="0" hangingPunct="1">
        <a:spcBef>
          <a:spcPct val="20000"/>
        </a:spcBef>
        <a:buFont typeface="Arial" charset="0"/>
        <a:buChar char="•"/>
        <a:defRPr sz="1600" b="0" i="0" kern="1200">
          <a:solidFill>
            <a:srgbClr val="333F48"/>
          </a:solidFill>
          <a:latin typeface="Arial" charset="0"/>
          <a:ea typeface="Arial" charset="0"/>
          <a:cs typeface="Arial" charset="0"/>
        </a:defRPr>
      </a:lvl4pPr>
      <a:lvl5pPr marL="2057400" indent="-228600" algn="l" defTabSz="457200" rtl="0" eaLnBrk="1" latinLnBrk="0" hangingPunct="1">
        <a:spcBef>
          <a:spcPct val="20000"/>
        </a:spcBef>
        <a:buFont typeface="ArialMT" charset="0"/>
        <a:buChar char="–"/>
        <a:defRPr sz="1600" b="0" i="0" kern="1200">
          <a:solidFill>
            <a:srgbClr val="333F48"/>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76200"/>
            <a:ext cx="8153400" cy="1752600"/>
          </a:xfrm>
          <a:prstGeom prst="rect">
            <a:avLst/>
          </a:prstGeom>
        </p:spPr>
        <p:txBody>
          <a:bodyPr vert="horz" lIns="91440" tIns="45720" rIns="91440" bIns="45720" rtlCol="0" anchor="t">
            <a:normAutofit/>
          </a:bodyPr>
          <a:lstStyle/>
          <a:p>
            <a:r>
              <a:rPr lang="en-US" dirty="0"/>
              <a:t>Click to edit Master title style</a:t>
            </a:r>
            <a:br>
              <a:rPr lang="en-US" dirty="0"/>
            </a:br>
            <a:r>
              <a:rPr lang="en-US" dirty="0"/>
              <a:t>Line 2</a:t>
            </a:r>
            <a:br>
              <a:rPr lang="en-US" dirty="0"/>
            </a:br>
            <a:r>
              <a:rPr lang="en-US" dirty="0"/>
              <a:t>Line 3</a:t>
            </a:r>
          </a:p>
        </p:txBody>
      </p:sp>
      <p:sp>
        <p:nvSpPr>
          <p:cNvPr id="3" name="Text Placeholder 2"/>
          <p:cNvSpPr>
            <a:spLocks noGrp="1"/>
          </p:cNvSpPr>
          <p:nvPr>
            <p:ph type="body" idx="1"/>
          </p:nvPr>
        </p:nvSpPr>
        <p:spPr>
          <a:xfrm>
            <a:off x="533400" y="2133600"/>
            <a:ext cx="82296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117093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hf hdr="0" ftr="0" dt="0"/>
  <p:txStyles>
    <p:titleStyle>
      <a:lvl1pPr algn="l" defTabSz="457200" rtl="0" eaLnBrk="1" latinLnBrk="0" hangingPunct="1">
        <a:spcBef>
          <a:spcPct val="0"/>
        </a:spcBef>
        <a:buNone/>
        <a:defRPr sz="3200" kern="1200">
          <a:solidFill>
            <a:schemeClr val="tx2"/>
          </a:solidFill>
          <a:latin typeface="Arial" charset="0"/>
          <a:ea typeface="Arial" charset="0"/>
          <a:cs typeface="Arial" charset="0"/>
        </a:defRPr>
      </a:lvl1pPr>
    </p:titleStyle>
    <p:bodyStyle>
      <a:lvl1pPr marL="0" indent="0" algn="l" defTabSz="457200" rtl="0" eaLnBrk="1" latinLnBrk="0" hangingPunct="1">
        <a:spcBef>
          <a:spcPct val="20000"/>
        </a:spcBef>
        <a:buFontTx/>
        <a:buNone/>
        <a:defRPr sz="1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charset="0"/>
        <a:buChar char="•"/>
        <a:defRPr sz="1600" b="0" i="0" kern="120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ppleSystemUIFont" charset="-120"/>
        <a:buChar char="–"/>
        <a:defRPr sz="1600" b="0" i="0" kern="1200">
          <a:solidFill>
            <a:schemeClr val="tx1"/>
          </a:solidFill>
          <a:latin typeface="Arial" charset="0"/>
          <a:ea typeface="Arial" charset="0"/>
          <a:cs typeface="Arial" charset="0"/>
        </a:defRPr>
      </a:lvl3pPr>
      <a:lvl4pPr marL="1600200" indent="-228600" algn="l" defTabSz="457200" rtl="0" eaLnBrk="1" latinLnBrk="0" hangingPunct="1">
        <a:spcBef>
          <a:spcPct val="20000"/>
        </a:spcBef>
        <a:buFont typeface="Arial" charset="0"/>
        <a:buChar char="•"/>
        <a:defRPr sz="1600" b="0" i="0" kern="1200">
          <a:solidFill>
            <a:schemeClr val="tx1"/>
          </a:solidFill>
          <a:latin typeface="Arial" charset="0"/>
          <a:ea typeface="Arial" charset="0"/>
          <a:cs typeface="Arial" charset="0"/>
        </a:defRPr>
      </a:lvl4pPr>
      <a:lvl5pPr marL="2057400" indent="-228600" algn="l" defTabSz="457200" rtl="0" eaLnBrk="1" latinLnBrk="0" hangingPunct="1">
        <a:spcBef>
          <a:spcPct val="20000"/>
        </a:spcBef>
        <a:buFont typeface="ArialMT" charset="0"/>
        <a:buChar char="–"/>
        <a:defRPr sz="1600" b="0" i="0" kern="1200">
          <a:solidFill>
            <a:schemeClr val="tx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Optical Excited States in a Moir</a:t>
            </a:r>
            <a:r>
              <a:rPr lang="en-US" altLang="en-US" sz="1800" b="1" dirty="0">
                <a:solidFill>
                  <a:schemeClr val="tx1"/>
                </a:solidFill>
                <a:cs typeface="Arial" panose="020B0604020202020204" pitchFamily="34" charset="0"/>
              </a:rPr>
              <a:t>é Crystal</a:t>
            </a:r>
            <a:endParaRPr lang="en-US" sz="1800" b="1" dirty="0">
              <a:solidFill>
                <a:schemeClr val="tx1"/>
              </a:solidFill>
            </a:endParaRPr>
          </a:p>
        </p:txBody>
      </p:sp>
      <p:sp>
        <p:nvSpPr>
          <p:cNvPr id="7" name="Rectangle 6"/>
          <p:cNvSpPr/>
          <p:nvPr/>
        </p:nvSpPr>
        <p:spPr>
          <a:xfrm>
            <a:off x="4451423" y="1115087"/>
            <a:ext cx="4692577" cy="276999"/>
          </a:xfrm>
          <a:prstGeom prst="rect">
            <a:avLst/>
          </a:prstGeom>
        </p:spPr>
        <p:txBody>
          <a:bodyPr wrap="square" anchor="ctr">
            <a:spAutoFit/>
          </a:bodyPr>
          <a:lstStyle/>
          <a:p>
            <a:pPr lvl="0" defTabSz="457200">
              <a:defRPr/>
            </a:pPr>
            <a:r>
              <a:rPr lang="en-US" sz="1200" b="1" dirty="0">
                <a:solidFill>
                  <a:prstClr val="white"/>
                </a:solidFill>
                <a:cs typeface="Arial" charset="0"/>
              </a:rPr>
              <a:t>X. Li, A. H. MacDonald: University of Texas at Austin</a:t>
            </a:r>
          </a:p>
        </p:txBody>
      </p:sp>
      <p:sp>
        <p:nvSpPr>
          <p:cNvPr id="8" name="Rectangle 7"/>
          <p:cNvSpPr/>
          <p:nvPr/>
        </p:nvSpPr>
        <p:spPr>
          <a:xfrm>
            <a:off x="152400" y="346918"/>
            <a:ext cx="2759824" cy="276999"/>
          </a:xfrm>
          <a:prstGeom prst="rect">
            <a:avLst/>
          </a:prstGeom>
        </p:spPr>
        <p:txBody>
          <a:bodyPr wrap="square" anchor="ctr">
            <a:spAutoFit/>
          </a:bodyPr>
          <a:lstStyle/>
          <a:p>
            <a:pPr lvl="0" defTabSz="457200">
              <a:defRPr/>
            </a:pPr>
            <a:r>
              <a:rPr kumimoji="0" lang="en-US" sz="1200" b="1" i="0" u="none" strike="noStrike" kern="1200" cap="none" spc="0" normalizeH="0" baseline="0" noProof="0" dirty="0">
                <a:ln>
                  <a:noFill/>
                </a:ln>
                <a:solidFill>
                  <a:prstClr val="white"/>
                </a:solidFill>
                <a:effectLst/>
                <a:uLnTx/>
                <a:uFillTx/>
                <a:latin typeface="News Gothic MT"/>
                <a:cs typeface="Arial" charset="0"/>
              </a:rPr>
              <a:t>MRSEC: DMR-1720595</a:t>
            </a:r>
          </a:p>
        </p:txBody>
      </p:sp>
      <p:sp>
        <p:nvSpPr>
          <p:cNvPr id="9" name="Text Box 28"/>
          <p:cNvSpPr txBox="1">
            <a:spLocks noChangeArrowheads="1"/>
          </p:cNvSpPr>
          <p:nvPr/>
        </p:nvSpPr>
        <p:spPr bwMode="auto">
          <a:xfrm>
            <a:off x="118572" y="1249330"/>
            <a:ext cx="414431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cs typeface="Arial" charset="0"/>
              </a:rPr>
              <a:t>Both intra- and interlayer excitons form in a TMD heterostructure</a:t>
            </a:r>
            <a:r>
              <a:rPr kumimoji="0" lang="en-US" sz="1400" b="0" i="0" u="none" strike="noStrike" kern="1200" cap="none" spc="0" normalizeH="0" baseline="0" noProof="0" dirty="0">
                <a:ln>
                  <a:noFill/>
                </a:ln>
                <a:solidFill>
                  <a:prstClr val="black"/>
                </a:solidFill>
                <a:effectLst/>
                <a:uLnTx/>
                <a:uFillTx/>
                <a:latin typeface="Arial" charset="0"/>
                <a:ea typeface="+mn-ea"/>
                <a:cs typeface="Arial" charset="0"/>
              </a:rPr>
              <a:t> </a:t>
            </a:r>
            <a:r>
              <a:rPr lang="en-US" sz="1400" dirty="0">
                <a:solidFill>
                  <a:prstClr val="black"/>
                </a:solidFill>
                <a:cs typeface="Arial" charset="0"/>
              </a:rPr>
              <a:t>because of the type-II band alignment</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cs typeface="Arial" charset="0"/>
            </a:endParaRPr>
          </a:p>
          <a:p>
            <a:pPr marL="285750" lvl="0" indent="-285750" algn="just" defTabSz="457200" eaLnBrk="1" hangingPunct="1">
              <a:buFont typeface="Arial" panose="020B0604020202020204" pitchFamily="34" charset="0"/>
              <a:buChar char="•"/>
              <a:defRPr/>
            </a:pPr>
            <a:r>
              <a:rPr lang="en-US" sz="1400" dirty="0">
                <a:solidFill>
                  <a:prstClr val="black"/>
                </a:solidFill>
                <a:cs typeface="Arial" charset="0"/>
              </a:rPr>
              <a:t>Interlayer excitons are localized in a </a:t>
            </a:r>
            <a:r>
              <a:rPr lang="en-US" sz="1400" dirty="0"/>
              <a:t>moir</a:t>
            </a:r>
            <a:r>
              <a:rPr lang="en-US" altLang="en-US" sz="1400" dirty="0">
                <a:cs typeface="Arial" panose="020B0604020202020204" pitchFamily="34" charset="0"/>
              </a:rPr>
              <a:t>é crystal with a period of ~ 20 nm</a:t>
            </a:r>
          </a:p>
          <a:p>
            <a:pPr marL="285750" lvl="0" indent="-285750" algn="just" defTabSz="457200" eaLnBrk="1" hangingPunct="1">
              <a:buFont typeface="Arial" panose="020B0604020202020204" pitchFamily="34" charset="0"/>
              <a:buChar char="•"/>
              <a:defRPr/>
            </a:pPr>
            <a:endParaRPr lang="en-US" sz="1400" dirty="0">
              <a:solidFill>
                <a:prstClr val="black"/>
              </a:solidFill>
              <a:cs typeface="Arial" panose="020B0604020202020204" pitchFamily="34" charset="0"/>
            </a:endParaRPr>
          </a:p>
          <a:p>
            <a:pPr marL="285750" lvl="0" indent="-285750" algn="just" defTabSz="457200" eaLnBrk="1" hangingPunct="1">
              <a:buFont typeface="Arial" panose="020B0604020202020204" pitchFamily="34" charset="0"/>
              <a:buChar char="•"/>
              <a:defRPr/>
            </a:pPr>
            <a:r>
              <a:rPr lang="en-US" sz="1400" dirty="0">
                <a:solidFill>
                  <a:prstClr val="black"/>
                </a:solidFill>
                <a:cs typeface="Arial" panose="020B0604020202020204" pitchFamily="34" charset="0"/>
              </a:rPr>
              <a:t>As the twist angle increases, the quantum box (</a:t>
            </a:r>
            <a:r>
              <a:rPr lang="en-US" sz="1400" dirty="0"/>
              <a:t>moir</a:t>
            </a:r>
            <a:r>
              <a:rPr lang="en-US" altLang="en-US" sz="1400" dirty="0">
                <a:cs typeface="Arial" panose="020B0604020202020204" pitchFamily="34" charset="0"/>
              </a:rPr>
              <a:t>é supercell</a:t>
            </a:r>
            <a:r>
              <a:rPr lang="en-US" sz="1400" dirty="0">
                <a:solidFill>
                  <a:prstClr val="black"/>
                </a:solidFill>
                <a:cs typeface="Arial" panose="020B0604020202020204" pitchFamily="34" charset="0"/>
              </a:rPr>
              <a:t>) reduces in size, leading to larger energy spacing between resonances</a:t>
            </a:r>
          </a:p>
          <a:p>
            <a:pPr marL="285750" lvl="0" indent="-285750" algn="just" defTabSz="457200" eaLnBrk="1" hangingPunct="1">
              <a:buFont typeface="Arial" panose="020B0604020202020204" pitchFamily="34" charset="0"/>
              <a:buChar char="•"/>
              <a:defRPr/>
            </a:pPr>
            <a:endParaRPr lang="en-US" sz="1400" dirty="0">
              <a:solidFill>
                <a:prstClr val="black"/>
              </a:solidFill>
              <a:cs typeface="Arial" panose="020B0604020202020204" pitchFamily="34" charset="0"/>
            </a:endParaRPr>
          </a:p>
          <a:p>
            <a:pPr marL="285750" lvl="0" indent="-285750" algn="just" defTabSz="457200" eaLnBrk="1" hangingPunct="1">
              <a:buFont typeface="Arial" panose="020B0604020202020204" pitchFamily="34" charset="0"/>
              <a:buChar char="•"/>
              <a:defRPr/>
            </a:pPr>
            <a:r>
              <a:rPr lang="en-US" sz="1400" dirty="0">
                <a:solidFill>
                  <a:prstClr val="black"/>
                </a:solidFill>
                <a:cs typeface="Arial" panose="020B0604020202020204" pitchFamily="34" charset="0"/>
              </a:rPr>
              <a:t>The optical selection rules are spatially dependent as shown theoretically</a:t>
            </a:r>
          </a:p>
          <a:p>
            <a:pPr marL="285750" lvl="0" indent="-285750" algn="just" defTabSz="457200" eaLnBrk="1" hangingPunct="1">
              <a:buFont typeface="Arial" panose="020B0604020202020204" pitchFamily="34" charset="0"/>
              <a:buChar char="•"/>
              <a:defRPr/>
            </a:pPr>
            <a:endParaRPr lang="en-US" sz="1400" dirty="0">
              <a:solidFill>
                <a:prstClr val="black"/>
              </a:solidFill>
              <a:cs typeface="Arial" panose="020B0604020202020204" pitchFamily="34" charset="0"/>
            </a:endParaRPr>
          </a:p>
          <a:p>
            <a:pPr marL="285750" lvl="0" indent="-285750" algn="just" defTabSz="457200" eaLnBrk="1" hangingPunct="1">
              <a:buFont typeface="Arial" panose="020B0604020202020204" pitchFamily="34" charset="0"/>
              <a:buChar char="•"/>
              <a:defRPr/>
            </a:pPr>
            <a:r>
              <a:rPr lang="en-US" sz="1400" dirty="0">
                <a:solidFill>
                  <a:prstClr val="black"/>
                </a:solidFill>
                <a:cs typeface="Arial" panose="020B0604020202020204" pitchFamily="34" charset="0"/>
              </a:rPr>
              <a:t>Multiple interlayer excitons are observed with alternating circular emission</a:t>
            </a:r>
          </a:p>
          <a:p>
            <a:pPr marL="285750" lvl="0" indent="-285750" algn="just" defTabSz="457200" eaLnBrk="1" hangingPunct="1">
              <a:buFont typeface="Arial" panose="020B0604020202020204" pitchFamily="34" charset="0"/>
              <a:buChar char="•"/>
              <a:defRPr/>
            </a:pPr>
            <a:endParaRPr lang="en-US" sz="1400" dirty="0">
              <a:solidFill>
                <a:prstClr val="black"/>
              </a:solidFill>
              <a:cs typeface="Arial" panose="020B0604020202020204" pitchFamily="34" charset="0"/>
            </a:endParaRPr>
          </a:p>
          <a:p>
            <a:pPr marL="285750" lvl="0" indent="-285750" algn="just" defTabSz="457200" eaLnBrk="1" hangingPunct="1">
              <a:buFont typeface="Arial" panose="020B0604020202020204" pitchFamily="34" charset="0"/>
              <a:buChar char="•"/>
              <a:defRPr/>
            </a:pPr>
            <a:r>
              <a:rPr lang="en-US" sz="1400" dirty="0">
                <a:solidFill>
                  <a:prstClr val="black"/>
                </a:solidFill>
                <a:cs typeface="Arial" panose="020B0604020202020204" pitchFamily="34" charset="0"/>
              </a:rPr>
              <a:t>First evidence of localized excitons in a </a:t>
            </a:r>
            <a:r>
              <a:rPr lang="en-US" sz="1400" dirty="0"/>
              <a:t>moir</a:t>
            </a:r>
            <a:r>
              <a:rPr lang="en-US" altLang="en-US" sz="1400" dirty="0">
                <a:cs typeface="Arial" panose="020B0604020202020204" pitchFamily="34" charset="0"/>
              </a:rPr>
              <a:t>é crystal</a:t>
            </a:r>
          </a:p>
          <a:p>
            <a:pPr marL="285750" lvl="0" indent="-285750" algn="just" defTabSz="457200" eaLnBrk="1" hangingPunct="1">
              <a:buFont typeface="Arial" panose="020B0604020202020204" pitchFamily="34" charset="0"/>
              <a:buChar char="•"/>
              <a:defRPr/>
            </a:pPr>
            <a:endParaRPr lang="en-US" sz="1400" dirty="0">
              <a:solidFill>
                <a:prstClr val="black"/>
              </a:solidFill>
              <a:cs typeface="Arial" panose="020B0604020202020204" pitchFamily="34" charset="0"/>
            </a:endParaRPr>
          </a:p>
          <a:p>
            <a:pPr marL="285750" lvl="0" indent="-285750" algn="just" defTabSz="457200" eaLnBrk="1" hangingPunct="1">
              <a:buFont typeface="Arial" panose="020B0604020202020204" pitchFamily="34" charset="0"/>
              <a:buChar char="•"/>
              <a:defRPr/>
            </a:pPr>
            <a:r>
              <a:rPr lang="en-US" sz="1400" dirty="0">
                <a:solidFill>
                  <a:prstClr val="black"/>
                </a:solidFill>
                <a:cs typeface="Arial" panose="020B0604020202020204" pitchFamily="34" charset="0"/>
              </a:rPr>
              <a:t>Potential applications as a regular array of quantum dots as single photon emitters </a:t>
            </a:r>
            <a:r>
              <a:rPr lang="en-US" sz="1400" dirty="0">
                <a:solidFill>
                  <a:prstClr val="black"/>
                </a:solidFill>
                <a:cs typeface="Arial" charset="0"/>
              </a:rPr>
              <a:t> </a:t>
            </a:r>
          </a:p>
        </p:txBody>
      </p:sp>
      <p:sp>
        <p:nvSpPr>
          <p:cNvPr id="11" name="Rectangle 37"/>
          <p:cNvSpPr>
            <a:spLocks noChangeArrowheads="1"/>
          </p:cNvSpPr>
          <p:nvPr/>
        </p:nvSpPr>
        <p:spPr bwMode="auto">
          <a:xfrm>
            <a:off x="4667250" y="1727886"/>
            <a:ext cx="4076700"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News Gothic MT"/>
              <a:ea typeface="+mn-ea"/>
              <a:cs typeface="Arial" charset="0"/>
            </a:endParaRPr>
          </a:p>
        </p:txBody>
      </p:sp>
      <p:sp>
        <p:nvSpPr>
          <p:cNvPr id="12" name="Rectangle 11"/>
          <p:cNvSpPr/>
          <p:nvPr/>
        </p:nvSpPr>
        <p:spPr>
          <a:xfrm>
            <a:off x="152400" y="745755"/>
            <a:ext cx="609600" cy="276999"/>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2060"/>
                </a:solidFill>
                <a:effectLst/>
                <a:uLnTx/>
                <a:uFillTx/>
                <a:latin typeface="News Gothic MT"/>
                <a:ea typeface="+mn-ea"/>
                <a:cs typeface="Arial" charset="0"/>
              </a:rPr>
              <a:t>2019</a:t>
            </a:r>
          </a:p>
        </p:txBody>
      </p:sp>
      <p:sp>
        <p:nvSpPr>
          <p:cNvPr id="3" name="TextBox 2">
            <a:extLst>
              <a:ext uri="{FF2B5EF4-FFF2-40B4-BE49-F238E27FC236}">
                <a16:creationId xmlns:a16="http://schemas.microsoft.com/office/drawing/2014/main" id="{8849D426-CE00-4AE5-B4D2-2051FD2D89D2}"/>
              </a:ext>
            </a:extLst>
          </p:cNvPr>
          <p:cNvSpPr txBox="1"/>
          <p:nvPr/>
        </p:nvSpPr>
        <p:spPr>
          <a:xfrm>
            <a:off x="4090194" y="6381396"/>
            <a:ext cx="4559179" cy="276999"/>
          </a:xfrm>
          <a:prstGeom prst="rect">
            <a:avLst/>
          </a:prstGeom>
          <a:noFill/>
        </p:spPr>
        <p:txBody>
          <a:bodyPr wrap="square" rtlCol="0">
            <a:spAutoFit/>
          </a:bodyPr>
          <a:lstStyle/>
          <a:p>
            <a:pPr>
              <a:spcBef>
                <a:spcPct val="0"/>
              </a:spcBef>
              <a:buFontTx/>
              <a:buNone/>
            </a:pPr>
            <a:r>
              <a:rPr lang="en-US" altLang="en-US" sz="1200" dirty="0">
                <a:latin typeface="Arial" panose="020B0604020202020204" pitchFamily="34" charset="0"/>
                <a:cs typeface="Arial" panose="020B0604020202020204" pitchFamily="34" charset="0"/>
              </a:rPr>
              <a:t>K. Tran, …, A. H. MacDonald, and X. Li, </a:t>
            </a:r>
            <a:r>
              <a:rPr lang="en-US" altLang="en-US" sz="1200" i="1" dirty="0">
                <a:latin typeface="Arial" panose="020B0604020202020204" pitchFamily="34" charset="0"/>
                <a:cs typeface="Arial" panose="020B0604020202020204" pitchFamily="34" charset="0"/>
              </a:rPr>
              <a:t>Nature</a:t>
            </a:r>
            <a:r>
              <a:rPr lang="en-US" altLang="en-US" sz="1200" dirty="0">
                <a:latin typeface="Arial" panose="020B0604020202020204" pitchFamily="34" charset="0"/>
                <a:cs typeface="Arial" panose="020B0604020202020204" pitchFamily="34" charset="0"/>
              </a:rPr>
              <a:t> </a:t>
            </a:r>
            <a:r>
              <a:rPr lang="en-US" altLang="en-US" sz="1200" b="1" dirty="0">
                <a:latin typeface="Arial" panose="020B0604020202020204" pitchFamily="34" charset="0"/>
                <a:cs typeface="Arial" panose="020B0604020202020204" pitchFamily="34" charset="0"/>
              </a:rPr>
              <a:t>567</a:t>
            </a:r>
            <a:r>
              <a:rPr lang="en-US" altLang="en-US" sz="1200" dirty="0">
                <a:latin typeface="Arial" panose="020B0604020202020204" pitchFamily="34" charset="0"/>
                <a:cs typeface="Arial" panose="020B0604020202020204" pitchFamily="34" charset="0"/>
              </a:rPr>
              <a:t>, 71 (2019).</a:t>
            </a:r>
          </a:p>
        </p:txBody>
      </p:sp>
      <p:grpSp>
        <p:nvGrpSpPr>
          <p:cNvPr id="28" name="Group 1"/>
          <p:cNvGrpSpPr>
            <a:grpSpLocks/>
          </p:cNvGrpSpPr>
          <p:nvPr/>
        </p:nvGrpSpPr>
        <p:grpSpPr bwMode="auto">
          <a:xfrm>
            <a:off x="4744347" y="1829705"/>
            <a:ext cx="1871650" cy="1239255"/>
            <a:chOff x="752835" y="1399619"/>
            <a:chExt cx="2304331" cy="1541937"/>
          </a:xfrm>
        </p:grpSpPr>
        <p:pic>
          <p:nvPicPr>
            <p:cNvPr id="29"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835" y="1698774"/>
              <a:ext cx="2304331" cy="99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Oval 29">
              <a:extLst>
                <a:ext uri="{FF2B5EF4-FFF2-40B4-BE49-F238E27FC236}">
                  <a16:creationId xmlns:a16="http://schemas.microsoft.com/office/drawing/2014/main" id="{31CBDBF7-0DA7-4E25-9480-A2AB108BF497}"/>
                </a:ext>
              </a:extLst>
            </p:cNvPr>
            <p:cNvSpPr/>
            <p:nvPr/>
          </p:nvSpPr>
          <p:spPr>
            <a:xfrm>
              <a:off x="1624643" y="1657830"/>
              <a:ext cx="391885" cy="373201"/>
            </a:xfrm>
            <a:prstGeom prst="ellipse">
              <a:avLst/>
            </a:prstGeom>
            <a:gradFill flip="none" rotWithShape="1">
              <a:gsLst>
                <a:gs pos="0">
                  <a:schemeClr val="accent1">
                    <a:lumMod val="75000"/>
                  </a:scheme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 name="Oval 30">
              <a:extLst>
                <a:ext uri="{FF2B5EF4-FFF2-40B4-BE49-F238E27FC236}">
                  <a16:creationId xmlns:a16="http://schemas.microsoft.com/office/drawing/2014/main" id="{F20FA4C2-B473-4E22-8397-31BBB982321D}"/>
                </a:ext>
              </a:extLst>
            </p:cNvPr>
            <p:cNvSpPr/>
            <p:nvPr/>
          </p:nvSpPr>
          <p:spPr>
            <a:xfrm>
              <a:off x="1624643" y="2212466"/>
              <a:ext cx="391885" cy="373201"/>
            </a:xfrm>
            <a:prstGeom prst="ellipse">
              <a:avLst/>
            </a:prstGeom>
            <a:gradFill flip="none" rotWithShape="1">
              <a:gsLst>
                <a:gs pos="0">
                  <a:srgbClr val="FF0000"/>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2" name="TextBox 8"/>
            <p:cNvSpPr txBox="1">
              <a:spLocks noChangeArrowheads="1"/>
            </p:cNvSpPr>
            <p:nvPr/>
          </p:nvSpPr>
          <p:spPr bwMode="auto">
            <a:xfrm>
              <a:off x="1656267" y="1628745"/>
              <a:ext cx="314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ppleSystemUIFont"/>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MT"/>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M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M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M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MT"/>
                <a:buChar char="–"/>
                <a:defRPr sz="16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sz="2000" b="1">
                  <a:solidFill>
                    <a:srgbClr val="000000"/>
                  </a:solidFill>
                  <a:latin typeface="Tahoma" panose="020B0604030504040204" pitchFamily="34" charset="0"/>
                </a:rPr>
                <a:t>e</a:t>
              </a:r>
            </a:p>
          </p:txBody>
        </p:sp>
        <p:sp>
          <p:nvSpPr>
            <p:cNvPr id="33" name="TextBox 9"/>
            <p:cNvSpPr txBox="1">
              <a:spLocks noChangeArrowheads="1"/>
            </p:cNvSpPr>
            <p:nvPr/>
          </p:nvSpPr>
          <p:spPr bwMode="auto">
            <a:xfrm>
              <a:off x="1667556" y="2187859"/>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ppleSystemUIFont"/>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MT"/>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M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M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M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MT"/>
                <a:buChar char="–"/>
                <a:defRPr sz="16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sz="2000" b="1">
                  <a:solidFill>
                    <a:srgbClr val="000000"/>
                  </a:solidFill>
                  <a:latin typeface="Tahoma" panose="020B0604030504040204" pitchFamily="34" charset="0"/>
                </a:rPr>
                <a:t>h</a:t>
              </a:r>
            </a:p>
          </p:txBody>
        </p:sp>
        <p:pic>
          <p:nvPicPr>
            <p:cNvPr id="35"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835" y="1698774"/>
              <a:ext cx="2304331" cy="99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35">
              <a:extLst>
                <a:ext uri="{FF2B5EF4-FFF2-40B4-BE49-F238E27FC236}">
                  <a16:creationId xmlns:a16="http://schemas.microsoft.com/office/drawing/2014/main" id="{5475BC39-588D-41F7-9150-C0CD0D096B92}"/>
                </a:ext>
              </a:extLst>
            </p:cNvPr>
            <p:cNvSpPr/>
            <p:nvPr/>
          </p:nvSpPr>
          <p:spPr>
            <a:xfrm>
              <a:off x="1137722" y="1743555"/>
              <a:ext cx="228600" cy="228600"/>
            </a:xfrm>
            <a:prstGeom prst="ellipse">
              <a:avLst/>
            </a:prstGeom>
            <a:gradFill flip="none" rotWithShape="1">
              <a:gsLst>
                <a:gs pos="0">
                  <a:schemeClr val="accent1">
                    <a:lumMod val="75000"/>
                  </a:scheme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7" name="Oval 36">
              <a:extLst>
                <a:ext uri="{FF2B5EF4-FFF2-40B4-BE49-F238E27FC236}">
                  <a16:creationId xmlns:a16="http://schemas.microsoft.com/office/drawing/2014/main" id="{740E2C75-E00A-4B98-8A3E-EEFB94BAEE49}"/>
                </a:ext>
              </a:extLst>
            </p:cNvPr>
            <p:cNvSpPr/>
            <p:nvPr/>
          </p:nvSpPr>
          <p:spPr>
            <a:xfrm>
              <a:off x="1128197" y="2245039"/>
              <a:ext cx="228600" cy="228600"/>
            </a:xfrm>
            <a:prstGeom prst="ellipse">
              <a:avLst/>
            </a:prstGeom>
            <a:gradFill flip="none" rotWithShape="1">
              <a:gsLst>
                <a:gs pos="0">
                  <a:srgbClr val="FF0000"/>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8" name="TextBox 14"/>
            <p:cNvSpPr txBox="1">
              <a:spLocks noChangeArrowheads="1"/>
            </p:cNvSpPr>
            <p:nvPr/>
          </p:nvSpPr>
          <p:spPr bwMode="auto">
            <a:xfrm>
              <a:off x="1089201" y="1667075"/>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ppleSystemUIFont"/>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MT"/>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M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M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M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MT"/>
                <a:buChar char="–"/>
                <a:defRPr sz="16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sz="1600" b="1">
                  <a:solidFill>
                    <a:srgbClr val="000000"/>
                  </a:solidFill>
                  <a:latin typeface="Tahoma" panose="020B0604030504040204" pitchFamily="34" charset="0"/>
                </a:rPr>
                <a:t>e</a:t>
              </a:r>
            </a:p>
          </p:txBody>
        </p:sp>
        <p:sp>
          <p:nvSpPr>
            <p:cNvPr id="39" name="TextBox 15"/>
            <p:cNvSpPr txBox="1">
              <a:spLocks noChangeArrowheads="1"/>
            </p:cNvSpPr>
            <p:nvPr/>
          </p:nvSpPr>
          <p:spPr bwMode="auto">
            <a:xfrm>
              <a:off x="1097239" y="2154263"/>
              <a:ext cx="2952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ppleSystemUIFont"/>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MT"/>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M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M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M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MT"/>
                <a:buChar char="–"/>
                <a:defRPr sz="16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sz="1600" b="1">
                  <a:solidFill>
                    <a:srgbClr val="000000"/>
                  </a:solidFill>
                  <a:latin typeface="Tahoma" panose="020B0604030504040204" pitchFamily="34" charset="0"/>
                </a:rPr>
                <a:t>h</a:t>
              </a:r>
            </a:p>
          </p:txBody>
        </p:sp>
        <p:sp>
          <p:nvSpPr>
            <p:cNvPr id="40" name="Rectangle 16"/>
            <p:cNvSpPr>
              <a:spLocks noChangeArrowheads="1"/>
            </p:cNvSpPr>
            <p:nvPr/>
          </p:nvSpPr>
          <p:spPr bwMode="auto">
            <a:xfrm>
              <a:off x="2088579" y="1399619"/>
              <a:ext cx="665456" cy="3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ppleSystemUIFont"/>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MT"/>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M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M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M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MT"/>
                <a:buChar char="–"/>
                <a:defRPr sz="16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sz="1200" dirty="0">
                  <a:solidFill>
                    <a:srgbClr val="000000"/>
                  </a:solidFill>
                  <a:latin typeface="Times New Roman" panose="02020603050405020304" pitchFamily="18" charset="0"/>
                  <a:cs typeface="Calibri" panose="020F0502020204030204" pitchFamily="34" charset="0"/>
                </a:rPr>
                <a:t>MoSe</a:t>
              </a:r>
              <a:r>
                <a:rPr lang="en-US" altLang="en-US" sz="1200" baseline="-25000" dirty="0">
                  <a:solidFill>
                    <a:srgbClr val="000000"/>
                  </a:solidFill>
                  <a:latin typeface="Times New Roman" panose="02020603050405020304" pitchFamily="18" charset="0"/>
                  <a:cs typeface="Calibri" panose="020F0502020204030204" pitchFamily="34" charset="0"/>
                </a:rPr>
                <a:t>2</a:t>
              </a:r>
              <a:endParaRPr lang="en-US" altLang="en-US" sz="1200" dirty="0">
                <a:solidFill>
                  <a:srgbClr val="000000"/>
                </a:solidFill>
                <a:latin typeface="Tahoma" panose="020B0604030504040204" pitchFamily="34" charset="0"/>
                <a:cs typeface="Calibri" panose="020F0502020204030204" pitchFamily="34" charset="0"/>
              </a:endParaRPr>
            </a:p>
          </p:txBody>
        </p:sp>
        <p:sp>
          <p:nvSpPr>
            <p:cNvPr id="41" name="Rectangle 17"/>
            <p:cNvSpPr>
              <a:spLocks noChangeArrowheads="1"/>
            </p:cNvSpPr>
            <p:nvPr/>
          </p:nvSpPr>
          <p:spPr bwMode="auto">
            <a:xfrm>
              <a:off x="2071768" y="2624932"/>
              <a:ext cx="591163" cy="3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ppleSystemUIFont"/>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MT"/>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MT"/>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MT"/>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MT"/>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MT"/>
                <a:buChar char="–"/>
                <a:defRPr sz="16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sz="1200" dirty="0">
                  <a:solidFill>
                    <a:srgbClr val="000000"/>
                  </a:solidFill>
                  <a:latin typeface="Times New Roman" panose="02020603050405020304" pitchFamily="18" charset="0"/>
                  <a:cs typeface="Calibri" panose="020F0502020204030204" pitchFamily="34" charset="0"/>
                </a:rPr>
                <a:t>WSe</a:t>
              </a:r>
              <a:r>
                <a:rPr lang="en-US" altLang="en-US" sz="1200" baseline="-25000" dirty="0">
                  <a:solidFill>
                    <a:srgbClr val="000000"/>
                  </a:solidFill>
                  <a:latin typeface="Times New Roman" panose="02020603050405020304" pitchFamily="18" charset="0"/>
                  <a:cs typeface="Calibri" panose="020F0502020204030204" pitchFamily="34" charset="0"/>
                </a:rPr>
                <a:t>2</a:t>
              </a:r>
              <a:endParaRPr lang="en-US" altLang="en-US" sz="1200" dirty="0">
                <a:solidFill>
                  <a:srgbClr val="000000"/>
                </a:solidFill>
                <a:latin typeface="Tahoma" panose="020B0604030504040204" pitchFamily="34" charset="0"/>
                <a:cs typeface="Calibri" panose="020F0502020204030204" pitchFamily="34" charset="0"/>
              </a:endParaRPr>
            </a:p>
          </p:txBody>
        </p:sp>
        <p:sp>
          <p:nvSpPr>
            <p:cNvPr id="42" name="Oval 41">
              <a:extLst>
                <a:ext uri="{FF2B5EF4-FFF2-40B4-BE49-F238E27FC236}">
                  <a16:creationId xmlns:a16="http://schemas.microsoft.com/office/drawing/2014/main" id="{0BC18298-B180-42AB-8C92-BD567A0E90E7}"/>
                </a:ext>
              </a:extLst>
            </p:cNvPr>
            <p:cNvSpPr/>
            <p:nvPr/>
          </p:nvSpPr>
          <p:spPr>
            <a:xfrm>
              <a:off x="1716350" y="1754242"/>
              <a:ext cx="228600" cy="228600"/>
            </a:xfrm>
            <a:prstGeom prst="ellipse">
              <a:avLst/>
            </a:prstGeom>
            <a:gradFill flip="none" rotWithShape="1">
              <a:gsLst>
                <a:gs pos="0">
                  <a:schemeClr val="accent1">
                    <a:lumMod val="75000"/>
                  </a:scheme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3" name="Oval 42">
              <a:extLst>
                <a:ext uri="{FF2B5EF4-FFF2-40B4-BE49-F238E27FC236}">
                  <a16:creationId xmlns:a16="http://schemas.microsoft.com/office/drawing/2014/main" id="{46F6AF1F-7D3C-4516-BA9C-845E49A47342}"/>
                </a:ext>
              </a:extLst>
            </p:cNvPr>
            <p:cNvSpPr/>
            <p:nvPr/>
          </p:nvSpPr>
          <p:spPr>
            <a:xfrm>
              <a:off x="2033019" y="1757592"/>
              <a:ext cx="228600" cy="228600"/>
            </a:xfrm>
            <a:prstGeom prst="ellipse">
              <a:avLst/>
            </a:prstGeom>
            <a:gradFill flip="none" rotWithShape="1">
              <a:gsLst>
                <a:gs pos="0">
                  <a:srgbClr val="FF0000"/>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4" name="Oval 43">
              <a:extLst>
                <a:ext uri="{FF2B5EF4-FFF2-40B4-BE49-F238E27FC236}">
                  <a16:creationId xmlns:a16="http://schemas.microsoft.com/office/drawing/2014/main" id="{38C9908A-CF48-454F-AD76-39626089B446}"/>
                </a:ext>
              </a:extLst>
            </p:cNvPr>
            <p:cNvSpPr/>
            <p:nvPr/>
          </p:nvSpPr>
          <p:spPr>
            <a:xfrm rot="16200000">
              <a:off x="707381" y="1943480"/>
              <a:ext cx="1055810" cy="377707"/>
            </a:xfrm>
            <a:prstGeom prst="ellipse">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5" name="Oval 44">
              <a:extLst>
                <a:ext uri="{FF2B5EF4-FFF2-40B4-BE49-F238E27FC236}">
                  <a16:creationId xmlns:a16="http://schemas.microsoft.com/office/drawing/2014/main" id="{6E70B721-F6AF-4819-AD79-CCA0C06B04D6}"/>
                </a:ext>
              </a:extLst>
            </p:cNvPr>
            <p:cNvSpPr/>
            <p:nvPr/>
          </p:nvSpPr>
          <p:spPr>
            <a:xfrm>
              <a:off x="1579665" y="1709217"/>
              <a:ext cx="847461" cy="309599"/>
            </a:xfrm>
            <a:prstGeom prst="ellipse">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grpSp>
        <p:nvGrpSpPr>
          <p:cNvPr id="4" name="Group 3"/>
          <p:cNvGrpSpPr/>
          <p:nvPr/>
        </p:nvGrpSpPr>
        <p:grpSpPr>
          <a:xfrm>
            <a:off x="6749338" y="1956940"/>
            <a:ext cx="2152650" cy="1761470"/>
            <a:chOff x="5467475" y="3471543"/>
            <a:chExt cx="3217243" cy="2395382"/>
          </a:xfrm>
        </p:grpSpPr>
        <p:sp>
          <p:nvSpPr>
            <p:cNvPr id="46" name="TextBox 45"/>
            <p:cNvSpPr txBox="1"/>
            <p:nvPr/>
          </p:nvSpPr>
          <p:spPr>
            <a:xfrm>
              <a:off x="5467475" y="3471543"/>
              <a:ext cx="3217243" cy="33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Degree of</a:t>
              </a:r>
              <a:r>
                <a:rPr kumimoji="0" lang="en-US" sz="10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circular polarization</a:t>
              </a:r>
            </a:p>
          </p:txBody>
        </p:sp>
        <p:sp>
          <p:nvSpPr>
            <p:cNvPr id="47" name="TextBox 46">
              <a:extLst>
                <a:ext uri="{FF2B5EF4-FFF2-40B4-BE49-F238E27FC236}">
                  <a16:creationId xmlns:a16="http://schemas.microsoft.com/office/drawing/2014/main" id="{D99EE300-5B5E-4B11-80AB-248E5972D18D}"/>
                </a:ext>
              </a:extLst>
            </p:cNvPr>
            <p:cNvSpPr txBox="1"/>
            <p:nvPr/>
          </p:nvSpPr>
          <p:spPr>
            <a:xfrm>
              <a:off x="6140161" y="5061454"/>
              <a:ext cx="184731"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p:txBody>
        </p:sp>
        <p:pic>
          <p:nvPicPr>
            <p:cNvPr id="48" name="Picture 17"/>
            <p:cNvPicPr>
              <a:picLocks noChangeAspect="1" noChangeArrowheads="1"/>
            </p:cNvPicPr>
            <p:nvPr/>
          </p:nvPicPr>
          <p:blipFill>
            <a:blip r:embed="rId4" cstate="print"/>
            <a:srcRect/>
            <a:stretch>
              <a:fillRect/>
            </a:stretch>
          </p:blipFill>
          <p:spPr bwMode="auto">
            <a:xfrm>
              <a:off x="5504386" y="3811314"/>
              <a:ext cx="2642236" cy="1724549"/>
            </a:xfrm>
            <a:prstGeom prst="rect">
              <a:avLst/>
            </a:prstGeom>
            <a:noFill/>
            <a:ln w="9525">
              <a:noFill/>
              <a:miter lim="800000"/>
              <a:headEnd/>
              <a:tailEnd/>
            </a:ln>
          </p:spPr>
        </p:pic>
        <p:grpSp>
          <p:nvGrpSpPr>
            <p:cNvPr id="49" name="Group 168"/>
            <p:cNvGrpSpPr/>
            <p:nvPr/>
          </p:nvGrpSpPr>
          <p:grpSpPr>
            <a:xfrm>
              <a:off x="6035369" y="4232230"/>
              <a:ext cx="1574018" cy="866837"/>
              <a:chOff x="2044065" y="5835015"/>
              <a:chExt cx="794385" cy="466725"/>
            </a:xfrm>
          </p:grpSpPr>
          <p:cxnSp>
            <p:nvCxnSpPr>
              <p:cNvPr id="50" name="Straight Connector 49"/>
              <p:cNvCxnSpPr/>
              <p:nvPr/>
            </p:nvCxnSpPr>
            <p:spPr>
              <a:xfrm flipV="1">
                <a:off x="2044065" y="5840730"/>
                <a:ext cx="396240" cy="22669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440305" y="5835015"/>
                <a:ext cx="398145" cy="2362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444115" y="6073140"/>
                <a:ext cx="390525" cy="228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2044065" y="6069330"/>
                <a:ext cx="401955" cy="2324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5724308" y="5531129"/>
              <a:ext cx="2039312" cy="335796"/>
              <a:chOff x="2031602" y="6113619"/>
              <a:chExt cx="2039312" cy="335796"/>
            </a:xfrm>
          </p:grpSpPr>
          <p:pic>
            <p:nvPicPr>
              <p:cNvPr id="55" name="Picture 28"/>
              <p:cNvPicPr>
                <a:picLocks noChangeArrowheads="1"/>
              </p:cNvPicPr>
              <p:nvPr/>
            </p:nvPicPr>
            <p:blipFill>
              <a:blip r:embed="rId5" cstate="print"/>
              <a:srcRect/>
              <a:stretch>
                <a:fillRect/>
              </a:stretch>
            </p:blipFill>
            <p:spPr bwMode="auto">
              <a:xfrm rot="16200000">
                <a:off x="2936222" y="5612939"/>
                <a:ext cx="263676" cy="1265035"/>
              </a:xfrm>
              <a:prstGeom prst="rect">
                <a:avLst/>
              </a:prstGeom>
              <a:noFill/>
              <a:ln w="9525">
                <a:noFill/>
                <a:miter lim="800000"/>
                <a:headEnd/>
                <a:tailEnd/>
              </a:ln>
            </p:spPr>
          </p:pic>
          <p:sp>
            <p:nvSpPr>
              <p:cNvPr id="56" name="TextBox 55"/>
              <p:cNvSpPr txBox="1"/>
              <p:nvPr/>
            </p:nvSpPr>
            <p:spPr>
              <a:xfrm>
                <a:off x="3639195" y="6114585"/>
                <a:ext cx="431719" cy="33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-1</a:t>
                </a:r>
              </a:p>
            </p:txBody>
          </p:sp>
          <p:sp>
            <p:nvSpPr>
              <p:cNvPr id="57" name="TextBox 56"/>
              <p:cNvSpPr txBox="1"/>
              <p:nvPr/>
            </p:nvSpPr>
            <p:spPr>
              <a:xfrm>
                <a:off x="2031602" y="6114585"/>
                <a:ext cx="374220" cy="3348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1</a:t>
                </a:r>
              </a:p>
            </p:txBody>
          </p:sp>
        </p:grpSp>
      </p:grpSp>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9961" y="3977753"/>
            <a:ext cx="2183558" cy="1705306"/>
          </a:xfrm>
          <a:prstGeom prst="rect">
            <a:avLst/>
          </a:prstGeom>
        </p:spPr>
      </p:pic>
      <p:pic>
        <p:nvPicPr>
          <p:cNvPr id="59"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r="68204"/>
          <a:stretch/>
        </p:blipFill>
        <p:spPr bwMode="auto">
          <a:xfrm>
            <a:off x="4771389" y="3130084"/>
            <a:ext cx="1775722" cy="274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568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4-3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4-3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4-3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4-3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197481</TotalTime>
  <Words>501</Words>
  <Application>Microsoft Macintosh PowerPoint</Application>
  <PresentationFormat>On-screen Show (4:3)</PresentationFormat>
  <Paragraphs>33</Paragraphs>
  <Slides>1</Slides>
  <Notes>1</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vt:i4>
      </vt:variant>
    </vt:vector>
  </HeadingPairs>
  <TitlesOfParts>
    <vt:vector size="15" baseType="lpstr">
      <vt:lpstr>.AppleSystemUIFont</vt:lpstr>
      <vt:lpstr>Arial</vt:lpstr>
      <vt:lpstr>ArialMT</vt:lpstr>
      <vt:lpstr>Calibri</vt:lpstr>
      <vt:lpstr>Helvetica</vt:lpstr>
      <vt:lpstr>News Gothic MT</vt:lpstr>
      <vt:lpstr>Tahoma</vt:lpstr>
      <vt:lpstr>Times New Roman</vt:lpstr>
      <vt:lpstr>Wingdings 2</vt:lpstr>
      <vt:lpstr>4-3 White Backgroud</vt:lpstr>
      <vt:lpstr>1_4-3 White Backgroud</vt:lpstr>
      <vt:lpstr>Breeze</vt:lpstr>
      <vt:lpstr>2_4-3 White Backgroud</vt:lpstr>
      <vt:lpstr>3_4-3 White Backgroud</vt:lpstr>
      <vt:lpstr>Optical Excited States in a Moiré Crystal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ety</dc:creator>
  <cp:lastModifiedBy>Microsoft Office User</cp:lastModifiedBy>
  <cp:revision>1256</cp:revision>
  <cp:lastPrinted>2018-09-25T22:13:00Z</cp:lastPrinted>
  <dcterms:created xsi:type="dcterms:W3CDTF">2010-12-08T23:50:36Z</dcterms:created>
  <dcterms:modified xsi:type="dcterms:W3CDTF">2019-04-30T16:43:59Z</dcterms:modified>
</cp:coreProperties>
</file>